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72" r:id="rId4"/>
    <p:sldId id="285" r:id="rId5"/>
    <p:sldId id="286" r:id="rId6"/>
    <p:sldId id="273" r:id="rId7"/>
    <p:sldId id="287" r:id="rId8"/>
    <p:sldId id="288" r:id="rId9"/>
    <p:sldId id="289" r:id="rId10"/>
    <p:sldId id="290" r:id="rId11"/>
    <p:sldId id="292" r:id="rId12"/>
    <p:sldId id="291" r:id="rId13"/>
    <p:sldId id="293" r:id="rId14"/>
    <p:sldId id="270" r:id="rId15"/>
  </p:sldIdLst>
  <p:sldSz cx="12192000" cy="6858000"/>
  <p:notesSz cx="6858000" cy="9144000"/>
  <p:embeddedFontLst>
    <p:embeddedFont>
      <p:font typeface="맑은 고딕" panose="020B0503020000020004" pitchFamily="34" charset="-127"/>
      <p:regular r:id="rId17"/>
      <p:bold r:id="rId18"/>
    </p:embeddedFont>
    <p:embeddedFont>
      <p:font typeface="S-Core Dream 5 Medium" panose="020B0503030302020204" pitchFamily="34" charset="-127"/>
      <p:regular r:id="rId19"/>
    </p:embeddedFont>
    <p:embeddedFont>
      <p:font typeface="S-Core Dream 7 ExtraBold" panose="020B0803030302020204" pitchFamily="34" charset="-127"/>
      <p:bold r:id="rId20"/>
    </p:embeddedFont>
    <p:embeddedFont>
      <p:font typeface="에스코어 드림 5 Medium" panose="020B0503030302020204" pitchFamily="34" charset="-127"/>
      <p:regular r:id="rId21"/>
    </p:embeddedFont>
    <p:embeddedFont>
      <p:font typeface="에스코어 드림 7 ExtraBold" panose="020B0803030302020204" pitchFamily="34" charset="-127"/>
      <p:bold r:id="rId22"/>
    </p:embeddedFont>
    <p:embeddedFont>
      <p:font typeface="에스코어 드림 8 Heavy" panose="020B0903030302020204" pitchFamily="34" charset="-127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2244"/>
    <a:srgbClr val="FF2D2D"/>
    <a:srgbClr val="4C78D6"/>
    <a:srgbClr val="007141"/>
    <a:srgbClr val="5D84D5"/>
    <a:srgbClr val="002060"/>
    <a:srgbClr val="AB5154"/>
    <a:srgbClr val="A65252"/>
    <a:srgbClr val="9B4D4C"/>
    <a:srgbClr val="BD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86909" autoAdjust="0"/>
  </p:normalViewPr>
  <p:slideViewPr>
    <p:cSldViewPr snapToGrid="0">
      <p:cViewPr varScale="1">
        <p:scale>
          <a:sx n="85" d="100"/>
          <a:sy n="85" d="100"/>
        </p:scale>
        <p:origin x="51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ngHyun Ahn" userId="f1505288d7d61bd0" providerId="LiveId" clId="{81BED08D-D6AE-4049-8F9F-7D4FAD814616}"/>
    <pc:docChg chg="modSld">
      <pc:chgData name="SungHyun Ahn" userId="f1505288d7d61bd0" providerId="LiveId" clId="{81BED08D-D6AE-4049-8F9F-7D4FAD814616}" dt="2025-07-16T09:20:30.067" v="14" actId="2711"/>
      <pc:docMkLst>
        <pc:docMk/>
      </pc:docMkLst>
      <pc:sldChg chg="modSp mod">
        <pc:chgData name="SungHyun Ahn" userId="f1505288d7d61bd0" providerId="LiveId" clId="{81BED08D-D6AE-4049-8F9F-7D4FAD814616}" dt="2025-07-16T09:18:44.937" v="2" actId="2711"/>
        <pc:sldMkLst>
          <pc:docMk/>
          <pc:sldMk cId="3817277247" sldId="256"/>
        </pc:sldMkLst>
        <pc:spChg chg="mod">
          <ac:chgData name="SungHyun Ahn" userId="f1505288d7d61bd0" providerId="LiveId" clId="{81BED08D-D6AE-4049-8F9F-7D4FAD814616}" dt="2025-07-16T09:18:26.152" v="0" actId="2711"/>
          <ac:spMkLst>
            <pc:docMk/>
            <pc:sldMk cId="3817277247" sldId="256"/>
            <ac:spMk id="7" creationId="{E914CDF9-1C2C-E72F-C755-865B671ACFAD}"/>
          </ac:spMkLst>
        </pc:spChg>
        <pc:spChg chg="mod">
          <ac:chgData name="SungHyun Ahn" userId="f1505288d7d61bd0" providerId="LiveId" clId="{81BED08D-D6AE-4049-8F9F-7D4FAD814616}" dt="2025-07-16T09:18:36.608" v="1" actId="2711"/>
          <ac:spMkLst>
            <pc:docMk/>
            <pc:sldMk cId="3817277247" sldId="256"/>
            <ac:spMk id="9" creationId="{6E9D261D-B6FE-F57F-9515-6527D477654C}"/>
          </ac:spMkLst>
        </pc:spChg>
        <pc:spChg chg="mod">
          <ac:chgData name="SungHyun Ahn" userId="f1505288d7d61bd0" providerId="LiveId" clId="{81BED08D-D6AE-4049-8F9F-7D4FAD814616}" dt="2025-07-16T09:18:44.937" v="2" actId="2711"/>
          <ac:spMkLst>
            <pc:docMk/>
            <pc:sldMk cId="3817277247" sldId="256"/>
            <ac:spMk id="13" creationId="{98559C95-92F6-8F2F-6C00-FFE5B6F7A511}"/>
          </ac:spMkLst>
        </pc:spChg>
      </pc:sldChg>
      <pc:sldChg chg="modSp mod">
        <pc:chgData name="SungHyun Ahn" userId="f1505288d7d61bd0" providerId="LiveId" clId="{81BED08D-D6AE-4049-8F9F-7D4FAD814616}" dt="2025-07-16T09:18:55.694" v="3" actId="2711"/>
        <pc:sldMkLst>
          <pc:docMk/>
          <pc:sldMk cId="1248976440" sldId="257"/>
        </pc:sldMkLst>
        <pc:spChg chg="mod">
          <ac:chgData name="SungHyun Ahn" userId="f1505288d7d61bd0" providerId="LiveId" clId="{81BED08D-D6AE-4049-8F9F-7D4FAD814616}" dt="2025-07-16T09:18:55.694" v="3" actId="2711"/>
          <ac:spMkLst>
            <pc:docMk/>
            <pc:sldMk cId="1248976440" sldId="257"/>
            <ac:spMk id="14" creationId="{B6D5C1DD-DA15-FEB2-B193-9166C49772A6}"/>
          </ac:spMkLst>
        </pc:spChg>
      </pc:sldChg>
      <pc:sldChg chg="modSp mod">
        <pc:chgData name="SungHyun Ahn" userId="f1505288d7d61bd0" providerId="LiveId" clId="{81BED08D-D6AE-4049-8F9F-7D4FAD814616}" dt="2025-07-16T09:19:34.854" v="4" actId="2711"/>
        <pc:sldMkLst>
          <pc:docMk/>
          <pc:sldMk cId="1162750456" sldId="272"/>
        </pc:sldMkLst>
        <pc:spChg chg="mod">
          <ac:chgData name="SungHyun Ahn" userId="f1505288d7d61bd0" providerId="LiveId" clId="{81BED08D-D6AE-4049-8F9F-7D4FAD814616}" dt="2025-07-16T09:19:34.854" v="4" actId="2711"/>
          <ac:spMkLst>
            <pc:docMk/>
            <pc:sldMk cId="1162750456" sldId="272"/>
            <ac:spMk id="14" creationId="{B6D5C1DD-DA15-FEB2-B193-9166C49772A6}"/>
          </ac:spMkLst>
        </pc:spChg>
      </pc:sldChg>
      <pc:sldChg chg="modSp mod">
        <pc:chgData name="SungHyun Ahn" userId="f1505288d7d61bd0" providerId="LiveId" clId="{81BED08D-D6AE-4049-8F9F-7D4FAD814616}" dt="2025-07-16T09:19:53.700" v="7" actId="2711"/>
        <pc:sldMkLst>
          <pc:docMk/>
          <pc:sldMk cId="2638957684" sldId="273"/>
        </pc:sldMkLst>
        <pc:spChg chg="mod">
          <ac:chgData name="SungHyun Ahn" userId="f1505288d7d61bd0" providerId="LiveId" clId="{81BED08D-D6AE-4049-8F9F-7D4FAD814616}" dt="2025-07-16T09:19:53.700" v="7" actId="2711"/>
          <ac:spMkLst>
            <pc:docMk/>
            <pc:sldMk cId="2638957684" sldId="273"/>
            <ac:spMk id="14" creationId="{B6D5C1DD-DA15-FEB2-B193-9166C49772A6}"/>
          </ac:spMkLst>
        </pc:spChg>
      </pc:sldChg>
      <pc:sldChg chg="modSp mod">
        <pc:chgData name="SungHyun Ahn" userId="f1505288d7d61bd0" providerId="LiveId" clId="{81BED08D-D6AE-4049-8F9F-7D4FAD814616}" dt="2025-07-16T09:19:39.808" v="5" actId="2711"/>
        <pc:sldMkLst>
          <pc:docMk/>
          <pc:sldMk cId="933088802" sldId="285"/>
        </pc:sldMkLst>
        <pc:spChg chg="mod">
          <ac:chgData name="SungHyun Ahn" userId="f1505288d7d61bd0" providerId="LiveId" clId="{81BED08D-D6AE-4049-8F9F-7D4FAD814616}" dt="2025-07-16T09:19:39.808" v="5" actId="2711"/>
          <ac:spMkLst>
            <pc:docMk/>
            <pc:sldMk cId="933088802" sldId="285"/>
            <ac:spMk id="14" creationId="{8BAC90FD-EB66-C80D-2FB1-1F150FF3697B}"/>
          </ac:spMkLst>
        </pc:spChg>
      </pc:sldChg>
      <pc:sldChg chg="modSp mod">
        <pc:chgData name="SungHyun Ahn" userId="f1505288d7d61bd0" providerId="LiveId" clId="{81BED08D-D6AE-4049-8F9F-7D4FAD814616}" dt="2025-07-16T09:19:44.663" v="6" actId="2711"/>
        <pc:sldMkLst>
          <pc:docMk/>
          <pc:sldMk cId="119496901" sldId="286"/>
        </pc:sldMkLst>
        <pc:spChg chg="mod">
          <ac:chgData name="SungHyun Ahn" userId="f1505288d7d61bd0" providerId="LiveId" clId="{81BED08D-D6AE-4049-8F9F-7D4FAD814616}" dt="2025-07-16T09:19:44.663" v="6" actId="2711"/>
          <ac:spMkLst>
            <pc:docMk/>
            <pc:sldMk cId="119496901" sldId="286"/>
            <ac:spMk id="14" creationId="{C49541E7-233E-D069-3C9A-9526D0C7364B}"/>
          </ac:spMkLst>
        </pc:spChg>
      </pc:sldChg>
      <pc:sldChg chg="modSp mod">
        <pc:chgData name="SungHyun Ahn" userId="f1505288d7d61bd0" providerId="LiveId" clId="{81BED08D-D6AE-4049-8F9F-7D4FAD814616}" dt="2025-07-16T09:19:58.260" v="8" actId="2711"/>
        <pc:sldMkLst>
          <pc:docMk/>
          <pc:sldMk cId="3336999623" sldId="287"/>
        </pc:sldMkLst>
        <pc:spChg chg="mod">
          <ac:chgData name="SungHyun Ahn" userId="f1505288d7d61bd0" providerId="LiveId" clId="{81BED08D-D6AE-4049-8F9F-7D4FAD814616}" dt="2025-07-16T09:19:58.260" v="8" actId="2711"/>
          <ac:spMkLst>
            <pc:docMk/>
            <pc:sldMk cId="3336999623" sldId="287"/>
            <ac:spMk id="14" creationId="{1D1267F8-9318-920A-3CEC-948B330107B8}"/>
          </ac:spMkLst>
        </pc:spChg>
      </pc:sldChg>
      <pc:sldChg chg="modSp mod">
        <pc:chgData name="SungHyun Ahn" userId="f1505288d7d61bd0" providerId="LiveId" clId="{81BED08D-D6AE-4049-8F9F-7D4FAD814616}" dt="2025-07-16T09:20:02.841" v="9" actId="2711"/>
        <pc:sldMkLst>
          <pc:docMk/>
          <pc:sldMk cId="607206878" sldId="288"/>
        </pc:sldMkLst>
        <pc:spChg chg="mod">
          <ac:chgData name="SungHyun Ahn" userId="f1505288d7d61bd0" providerId="LiveId" clId="{81BED08D-D6AE-4049-8F9F-7D4FAD814616}" dt="2025-07-16T09:20:02.841" v="9" actId="2711"/>
          <ac:spMkLst>
            <pc:docMk/>
            <pc:sldMk cId="607206878" sldId="288"/>
            <ac:spMk id="14" creationId="{4E8C2EBA-7AFA-42FE-79C8-5C6F36C40639}"/>
          </ac:spMkLst>
        </pc:spChg>
      </pc:sldChg>
      <pc:sldChg chg="modSp mod">
        <pc:chgData name="SungHyun Ahn" userId="f1505288d7d61bd0" providerId="LiveId" clId="{81BED08D-D6AE-4049-8F9F-7D4FAD814616}" dt="2025-07-16T09:20:07.353" v="10" actId="2711"/>
        <pc:sldMkLst>
          <pc:docMk/>
          <pc:sldMk cId="1218591276" sldId="289"/>
        </pc:sldMkLst>
        <pc:spChg chg="mod">
          <ac:chgData name="SungHyun Ahn" userId="f1505288d7d61bd0" providerId="LiveId" clId="{81BED08D-D6AE-4049-8F9F-7D4FAD814616}" dt="2025-07-16T09:20:07.353" v="10" actId="2711"/>
          <ac:spMkLst>
            <pc:docMk/>
            <pc:sldMk cId="1218591276" sldId="289"/>
            <ac:spMk id="14" creationId="{030B6730-66BA-AEFB-1459-08737B018B18}"/>
          </ac:spMkLst>
        </pc:spChg>
      </pc:sldChg>
      <pc:sldChg chg="modSp mod">
        <pc:chgData name="SungHyun Ahn" userId="f1505288d7d61bd0" providerId="LiveId" clId="{81BED08D-D6AE-4049-8F9F-7D4FAD814616}" dt="2025-07-16T09:20:14.085" v="11" actId="2711"/>
        <pc:sldMkLst>
          <pc:docMk/>
          <pc:sldMk cId="3988259147" sldId="290"/>
        </pc:sldMkLst>
        <pc:spChg chg="mod">
          <ac:chgData name="SungHyun Ahn" userId="f1505288d7d61bd0" providerId="LiveId" clId="{81BED08D-D6AE-4049-8F9F-7D4FAD814616}" dt="2025-07-16T09:20:14.085" v="11" actId="2711"/>
          <ac:spMkLst>
            <pc:docMk/>
            <pc:sldMk cId="3988259147" sldId="290"/>
            <ac:spMk id="14" creationId="{8AE33E38-ACF2-A535-0413-4A33F970F46D}"/>
          </ac:spMkLst>
        </pc:spChg>
      </pc:sldChg>
      <pc:sldChg chg="modSp mod">
        <pc:chgData name="SungHyun Ahn" userId="f1505288d7d61bd0" providerId="LiveId" clId="{81BED08D-D6AE-4049-8F9F-7D4FAD814616}" dt="2025-07-16T09:20:24.528" v="13" actId="2711"/>
        <pc:sldMkLst>
          <pc:docMk/>
          <pc:sldMk cId="2649667020" sldId="291"/>
        </pc:sldMkLst>
        <pc:spChg chg="mod">
          <ac:chgData name="SungHyun Ahn" userId="f1505288d7d61bd0" providerId="LiveId" clId="{81BED08D-D6AE-4049-8F9F-7D4FAD814616}" dt="2025-07-16T09:20:24.528" v="13" actId="2711"/>
          <ac:spMkLst>
            <pc:docMk/>
            <pc:sldMk cId="2649667020" sldId="291"/>
            <ac:spMk id="14" creationId="{F569C3D8-053D-51EB-455B-C7D5028C1E87}"/>
          </ac:spMkLst>
        </pc:spChg>
      </pc:sldChg>
      <pc:sldChg chg="modSp mod">
        <pc:chgData name="SungHyun Ahn" userId="f1505288d7d61bd0" providerId="LiveId" clId="{81BED08D-D6AE-4049-8F9F-7D4FAD814616}" dt="2025-07-16T09:20:18.510" v="12" actId="2711"/>
        <pc:sldMkLst>
          <pc:docMk/>
          <pc:sldMk cId="2212635803" sldId="292"/>
        </pc:sldMkLst>
        <pc:spChg chg="mod">
          <ac:chgData name="SungHyun Ahn" userId="f1505288d7d61bd0" providerId="LiveId" clId="{81BED08D-D6AE-4049-8F9F-7D4FAD814616}" dt="2025-07-16T09:20:18.510" v="12" actId="2711"/>
          <ac:spMkLst>
            <pc:docMk/>
            <pc:sldMk cId="2212635803" sldId="292"/>
            <ac:spMk id="14" creationId="{95225538-E6E8-2295-8722-6EF753DA7E07}"/>
          </ac:spMkLst>
        </pc:spChg>
      </pc:sldChg>
      <pc:sldChg chg="modSp mod">
        <pc:chgData name="SungHyun Ahn" userId="f1505288d7d61bd0" providerId="LiveId" clId="{81BED08D-D6AE-4049-8F9F-7D4FAD814616}" dt="2025-07-16T09:20:30.067" v="14" actId="2711"/>
        <pc:sldMkLst>
          <pc:docMk/>
          <pc:sldMk cId="1411121745" sldId="293"/>
        </pc:sldMkLst>
        <pc:spChg chg="mod">
          <ac:chgData name="SungHyun Ahn" userId="f1505288d7d61bd0" providerId="LiveId" clId="{81BED08D-D6AE-4049-8F9F-7D4FAD814616}" dt="2025-07-16T09:20:30.067" v="14" actId="2711"/>
          <ac:spMkLst>
            <pc:docMk/>
            <pc:sldMk cId="1411121745" sldId="293"/>
            <ac:spMk id="14" creationId="{6E85CEA9-A501-B3EC-FE67-8329717FF20F}"/>
          </ac:spMkLst>
        </pc:spChg>
      </pc:sldChg>
    </pc:docChg>
  </pc:docChgLst>
  <pc:docChgLst>
    <pc:chgData name="SungHyun Ahn" userId="f1505288d7d61bd0" providerId="LiveId" clId="{1FDEEB65-A575-464D-A4ED-3E1DAC8B447C}"/>
    <pc:docChg chg="undo custSel modSld">
      <pc:chgData name="SungHyun Ahn" userId="f1505288d7d61bd0" providerId="LiveId" clId="{1FDEEB65-A575-464D-A4ED-3E1DAC8B447C}" dt="2025-07-16T05:59:17.362" v="125" actId="20577"/>
      <pc:docMkLst>
        <pc:docMk/>
      </pc:docMkLst>
      <pc:sldChg chg="modSp mod">
        <pc:chgData name="SungHyun Ahn" userId="f1505288d7d61bd0" providerId="LiveId" clId="{1FDEEB65-A575-464D-A4ED-3E1DAC8B447C}" dt="2025-07-16T05:56:31.993" v="84" actId="113"/>
        <pc:sldMkLst>
          <pc:docMk/>
          <pc:sldMk cId="1248976440" sldId="257"/>
        </pc:sldMkLst>
        <pc:spChg chg="mod">
          <ac:chgData name="SungHyun Ahn" userId="f1505288d7d61bd0" providerId="LiveId" clId="{1FDEEB65-A575-464D-A4ED-3E1DAC8B447C}" dt="2025-07-16T05:56:31.993" v="84" actId="113"/>
          <ac:spMkLst>
            <pc:docMk/>
            <pc:sldMk cId="1248976440" sldId="257"/>
            <ac:spMk id="14" creationId="{B6D5C1DD-DA15-FEB2-B193-9166C49772A6}"/>
          </ac:spMkLst>
        </pc:spChg>
      </pc:sldChg>
      <pc:sldChg chg="modSp mod">
        <pc:chgData name="SungHyun Ahn" userId="f1505288d7d61bd0" providerId="LiveId" clId="{1FDEEB65-A575-464D-A4ED-3E1DAC8B447C}" dt="2025-07-16T05:56:13.059" v="83" actId="113"/>
        <pc:sldMkLst>
          <pc:docMk/>
          <pc:sldMk cId="2638957684" sldId="273"/>
        </pc:sldMkLst>
        <pc:spChg chg="mod">
          <ac:chgData name="SungHyun Ahn" userId="f1505288d7d61bd0" providerId="LiveId" clId="{1FDEEB65-A575-464D-A4ED-3E1DAC8B447C}" dt="2025-07-16T05:56:13.059" v="83" actId="113"/>
          <ac:spMkLst>
            <pc:docMk/>
            <pc:sldMk cId="2638957684" sldId="273"/>
            <ac:spMk id="14" creationId="{B6D5C1DD-DA15-FEB2-B193-9166C49772A6}"/>
          </ac:spMkLst>
        </pc:spChg>
      </pc:sldChg>
      <pc:sldChg chg="modSp mod">
        <pc:chgData name="SungHyun Ahn" userId="f1505288d7d61bd0" providerId="LiveId" clId="{1FDEEB65-A575-464D-A4ED-3E1DAC8B447C}" dt="2025-07-16T05:57:21.494" v="86" actId="20577"/>
        <pc:sldMkLst>
          <pc:docMk/>
          <pc:sldMk cId="119496901" sldId="286"/>
        </pc:sldMkLst>
        <pc:spChg chg="mod">
          <ac:chgData name="SungHyun Ahn" userId="f1505288d7d61bd0" providerId="LiveId" clId="{1FDEEB65-A575-464D-A4ED-3E1DAC8B447C}" dt="2025-07-16T05:57:21.494" v="86" actId="20577"/>
          <ac:spMkLst>
            <pc:docMk/>
            <pc:sldMk cId="119496901" sldId="286"/>
            <ac:spMk id="14" creationId="{C49541E7-233E-D069-3C9A-9526D0C7364B}"/>
          </ac:spMkLst>
        </pc:spChg>
      </pc:sldChg>
      <pc:sldChg chg="modSp mod">
        <pc:chgData name="SungHyun Ahn" userId="f1505288d7d61bd0" providerId="LiveId" clId="{1FDEEB65-A575-464D-A4ED-3E1DAC8B447C}" dt="2025-07-16T05:59:17.362" v="125" actId="20577"/>
        <pc:sldMkLst>
          <pc:docMk/>
          <pc:sldMk cId="3336999623" sldId="287"/>
        </pc:sldMkLst>
        <pc:spChg chg="mod">
          <ac:chgData name="SungHyun Ahn" userId="f1505288d7d61bd0" providerId="LiveId" clId="{1FDEEB65-A575-464D-A4ED-3E1DAC8B447C}" dt="2025-07-16T05:59:17.362" v="125" actId="20577"/>
          <ac:spMkLst>
            <pc:docMk/>
            <pc:sldMk cId="3336999623" sldId="287"/>
            <ac:spMk id="14" creationId="{1D1267F8-9318-920A-3CEC-948B330107B8}"/>
          </ac:spMkLst>
        </pc:spChg>
      </pc:sldChg>
      <pc:sldChg chg="modSp mod">
        <pc:chgData name="SungHyun Ahn" userId="f1505288d7d61bd0" providerId="LiveId" clId="{1FDEEB65-A575-464D-A4ED-3E1DAC8B447C}" dt="2025-07-16T05:53:52.404" v="2" actId="113"/>
        <pc:sldMkLst>
          <pc:docMk/>
          <pc:sldMk cId="607206878" sldId="288"/>
        </pc:sldMkLst>
        <pc:spChg chg="mod">
          <ac:chgData name="SungHyun Ahn" userId="f1505288d7d61bd0" providerId="LiveId" clId="{1FDEEB65-A575-464D-A4ED-3E1DAC8B447C}" dt="2025-07-16T05:53:52.404" v="2" actId="113"/>
          <ac:spMkLst>
            <pc:docMk/>
            <pc:sldMk cId="607206878" sldId="288"/>
            <ac:spMk id="14" creationId="{4E8C2EBA-7AFA-42FE-79C8-5C6F36C40639}"/>
          </ac:spMkLst>
        </pc:spChg>
      </pc:sldChg>
      <pc:sldChg chg="modSp mod">
        <pc:chgData name="SungHyun Ahn" userId="f1505288d7d61bd0" providerId="LiveId" clId="{1FDEEB65-A575-464D-A4ED-3E1DAC8B447C}" dt="2025-07-16T05:53:59.895" v="3" actId="113"/>
        <pc:sldMkLst>
          <pc:docMk/>
          <pc:sldMk cId="1218591276" sldId="289"/>
        </pc:sldMkLst>
        <pc:spChg chg="mod">
          <ac:chgData name="SungHyun Ahn" userId="f1505288d7d61bd0" providerId="LiveId" clId="{1FDEEB65-A575-464D-A4ED-3E1DAC8B447C}" dt="2025-07-16T05:53:59.895" v="3" actId="113"/>
          <ac:spMkLst>
            <pc:docMk/>
            <pc:sldMk cId="1218591276" sldId="289"/>
            <ac:spMk id="14" creationId="{030B6730-66BA-AEFB-1459-08737B018B18}"/>
          </ac:spMkLst>
        </pc:spChg>
      </pc:sldChg>
      <pc:sldChg chg="modSp mod">
        <pc:chgData name="SungHyun Ahn" userId="f1505288d7d61bd0" providerId="LiveId" clId="{1FDEEB65-A575-464D-A4ED-3E1DAC8B447C}" dt="2025-07-16T05:54:15.670" v="4" actId="113"/>
        <pc:sldMkLst>
          <pc:docMk/>
          <pc:sldMk cId="3988259147" sldId="290"/>
        </pc:sldMkLst>
        <pc:spChg chg="mod">
          <ac:chgData name="SungHyun Ahn" userId="f1505288d7d61bd0" providerId="LiveId" clId="{1FDEEB65-A575-464D-A4ED-3E1DAC8B447C}" dt="2025-07-16T05:54:15.670" v="4" actId="113"/>
          <ac:spMkLst>
            <pc:docMk/>
            <pc:sldMk cId="3988259147" sldId="290"/>
            <ac:spMk id="14" creationId="{8AE33E38-ACF2-A535-0413-4A33F970F46D}"/>
          </ac:spMkLst>
        </pc:spChg>
      </pc:sldChg>
      <pc:sldChg chg="modSp mod">
        <pc:chgData name="SungHyun Ahn" userId="f1505288d7d61bd0" providerId="LiveId" clId="{1FDEEB65-A575-464D-A4ED-3E1DAC8B447C}" dt="2025-07-16T05:58:31.802" v="121" actId="20577"/>
        <pc:sldMkLst>
          <pc:docMk/>
          <pc:sldMk cId="2649667020" sldId="291"/>
        </pc:sldMkLst>
        <pc:spChg chg="mod">
          <ac:chgData name="SungHyun Ahn" userId="f1505288d7d61bd0" providerId="LiveId" clId="{1FDEEB65-A575-464D-A4ED-3E1DAC8B447C}" dt="2025-07-16T05:58:31.802" v="121" actId="20577"/>
          <ac:spMkLst>
            <pc:docMk/>
            <pc:sldMk cId="2649667020" sldId="291"/>
            <ac:spMk id="14" creationId="{F569C3D8-053D-51EB-455B-C7D5028C1E87}"/>
          </ac:spMkLst>
        </pc:spChg>
      </pc:sldChg>
      <pc:sldChg chg="modSp mod">
        <pc:chgData name="SungHyun Ahn" userId="f1505288d7d61bd0" providerId="LiveId" clId="{1FDEEB65-A575-464D-A4ED-3E1DAC8B447C}" dt="2025-07-16T05:55:31.015" v="82" actId="12"/>
        <pc:sldMkLst>
          <pc:docMk/>
          <pc:sldMk cId="1411121745" sldId="293"/>
        </pc:sldMkLst>
        <pc:spChg chg="mod">
          <ac:chgData name="SungHyun Ahn" userId="f1505288d7d61bd0" providerId="LiveId" clId="{1FDEEB65-A575-464D-A4ED-3E1DAC8B447C}" dt="2025-07-16T05:55:31.015" v="82" actId="12"/>
          <ac:spMkLst>
            <pc:docMk/>
            <pc:sldMk cId="1411121745" sldId="293"/>
            <ac:spMk id="14" creationId="{6E85CEA9-A501-B3EC-FE67-8329717FF2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C973E-BE29-48F2-B217-77A624227FC0}" type="datetimeFigureOut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45276-676E-4D41-B02A-EEB44144A20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16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40685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1751D-D21D-D51E-904F-95F08689C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C0281FF-1455-CBAB-C146-9B35B5A845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B3D236C-B3EB-C0B8-73FC-770C17C63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제안 방식은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개의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teacher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retrieval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모델이 필요하므로 비효율적임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지식 증류 기법을 통해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student model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을 학습함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(Panda-70M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이용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Visual Prompt Tuning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방법을 활용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Q-former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활용해 고정된 길이의 텍스트 표현을 추출하여 긴 텍스트 입력에 효과적으로 대응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단일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student model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대비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배 이상 우수한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preference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ratio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보이며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멀티모달로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학습한 경우 더 좋은 결과를 보임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BC290D8-30A1-BDF0-2B44-E8A33B6E31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000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48C73-DF67-1277-3D0B-21681E2D7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39846D-829B-FD46-5B06-3A8FE9DDF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E3AE016-1154-E8BD-3557-F25A9DD7D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A3B1797-7698-5E71-3AD5-8CBE86FBAD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1755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C3873-61B5-93A9-ED33-F92C6466D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6F0BFA-19B9-A3FF-CCB6-4D156F96C2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0DA4F9-4417-AA96-6BB1-C3B0144D9D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Downstream task</a:t>
            </a:r>
            <a:r>
              <a:rPr lang="ko-KR" altLang="en-US" dirty="0"/>
              <a:t>에서 제안하는 데이터셋의 효과를 평가함</a:t>
            </a:r>
            <a:br>
              <a:rPr lang="en-US" altLang="ko-KR" dirty="0"/>
            </a:br>
            <a:r>
              <a:rPr lang="ko-KR" altLang="en-US" dirty="0"/>
              <a:t> 같은 메소드에 대해 </a:t>
            </a:r>
            <a:r>
              <a:rPr lang="en-US" altLang="ko-KR" dirty="0"/>
              <a:t>Panda-5M</a:t>
            </a:r>
            <a:r>
              <a:rPr lang="ko-KR" altLang="en-US" dirty="0"/>
              <a:t>으로 </a:t>
            </a:r>
            <a:r>
              <a:rPr lang="ko-KR" altLang="en-US" dirty="0" err="1"/>
              <a:t>사전학습된</a:t>
            </a:r>
            <a:r>
              <a:rPr lang="ko-KR" altLang="en-US" dirty="0"/>
              <a:t> 모델이 더 우수한 성능을 보임 </a:t>
            </a:r>
            <a:br>
              <a:rPr lang="en-US" altLang="ko-KR" dirty="0"/>
            </a:br>
            <a:r>
              <a:rPr lang="en-US" altLang="ko-KR" dirty="0"/>
              <a:t>Semantic-aware video clip</a:t>
            </a:r>
            <a:r>
              <a:rPr lang="ko-KR" altLang="en-US" dirty="0"/>
              <a:t>과 </a:t>
            </a:r>
            <a:r>
              <a:rPr lang="en-US" altLang="ko-KR" dirty="0"/>
              <a:t>high-quality caption</a:t>
            </a:r>
            <a:r>
              <a:rPr lang="ko-KR" altLang="en-US" dirty="0"/>
              <a:t>으로 구성된 데이터셋이 비디오 모델 사전 학습에 더 유리함 </a:t>
            </a:r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3FCC562-F198-41F1-01D6-1FD671AC3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3825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D1EF9-B857-CC90-D2A8-B668404A8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6F966A-FC04-6775-46E8-7D62932686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D9BCA2-07B1-039F-22D6-411F51B69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70M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개의 비디오 클립과 고품질 캡션으로 구성된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Panda-70M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데이터셋을 구축함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의미 기반 클립 분할 및 세분화된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video-to-text retrieval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을 통해 고품질 데이터를 자동으로 생성함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HD-VILA-100M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데이터셋을 가공하여 구축했기 때문에 일부 카테고리에 편중된 한계가 존재함 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동작 변화가 많은 영상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예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: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스포츠 경기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은 짧은 시간 안에 다양한 이벤트가 발생하므로 의미적 일관성이 낮고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캡션이 부정확해질 수 있음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AC45B4-3885-9143-88E9-8B9C411938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24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Thank you!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310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입력된 비디오의 시각적 정보를 이해하여 자연어로 설명하는 기술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비디오는 시간에 따라 장면과 내용이 변화하기 때문에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이를 정확히 설명하는 것은 어려운 과제 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콘텐츠 검색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비디오 요약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멀티모달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학습 등 다양한 응용 분야에서 활용됨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3084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5141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40BB7-82BA-7DB6-21AB-BE752DF1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F3E0AA2-6608-5212-E21B-10A004F78C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511ABE7-8E58-3127-FD7B-950B090FE5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비디오 전체를 보고 라벨을 만들어야 하므로 시간이 오래 소요됨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장면 전환과 시간에 따른 내용 변화가 많음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자막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설명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내레이션 등 메타 정보는 시간과 정확하게 일치하지 않아 정밀한 설명이 어려움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(i.e.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ASR dataset) </a:t>
            </a: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61A52F-2B66-E5F3-1716-72D317DCD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203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D0A0A-77DC-BA18-9BE1-E24D77AA6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6A6E61-A463-94EF-AC7A-4086A8DB8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BDF4BA6-A2CD-B64C-B839-97FD19A320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의미 기반 분할 기법을 통해 긴 비디오를 의미적으로 일관된 짧은 클립으로 구성함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다양한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cross-modal teacher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모델을 활용하여 고품질 후보 캡션을 자동 생성함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사람의 개입이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적음에도 고품질 캡션을 제공할 수 있으며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대규모의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Panda-70M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데이터셋을 구축함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CF26D7-5D6C-AA52-ABB4-A133AEA12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1658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454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F65BF-8826-BB7C-54D4-096F3A617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3583A0-BC36-9B7A-B77E-43270193B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98D716-3B03-932E-977F-901D667CD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좋은 클립은 일관된 의미를 지니면서도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의미 있는 이벤트를 담을 수 있을 만큼 충분한 길이를 가져야 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2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단계 의미 기반 분할 알고리즘을 설계함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(1) Shot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boundary detection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기반으로 비디오를 분할함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하나의 의미 단위가 여러 작은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clip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으로 분할되는 문제 발생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(2)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인접한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clip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이 유사할 경우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병합을 진행함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en-US" altLang="ko-KR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ImageBind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와 같은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임베딩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모델을 활용함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F7AC97-8068-FE89-3C1B-9B31383C9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0059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21A9DB-65D5-49D6-659B-B740014CB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5238395-F1EE-E5A2-FD75-EEDE5138A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302CD8-4E7C-7133-D5DB-BAB5E91D8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Selective</a:t>
            </a:r>
            <a:r>
              <a:rPr lang="ko-KR" altLang="en-US" dirty="0"/>
              <a:t> </a:t>
            </a:r>
            <a:r>
              <a:rPr lang="en-US" altLang="ko-KR" dirty="0"/>
              <a:t>rate:</a:t>
            </a:r>
            <a:r>
              <a:rPr lang="ko-KR" altLang="en-US" dirty="0"/>
              <a:t> </a:t>
            </a:r>
            <a:r>
              <a:rPr lang="en-US" altLang="ko-KR" dirty="0"/>
              <a:t>'</a:t>
            </a:r>
            <a:r>
              <a:rPr lang="ko-KR" altLang="en-US" dirty="0"/>
              <a:t>가장 좋은 캡션</a:t>
            </a:r>
            <a:r>
              <a:rPr lang="en-US" altLang="ko-KR" dirty="0"/>
              <a:t>'</a:t>
            </a:r>
            <a:r>
              <a:rPr lang="ko-KR" altLang="en-US" dirty="0"/>
              <a:t>으로 선택된 비디오의 비율</a:t>
            </a:r>
            <a:endParaRPr lang="en-US" altLang="ko-KR" dirty="0"/>
          </a:p>
          <a:p>
            <a:endParaRPr lang="en-US" altLang="ko-K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HDVILA-100M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에는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캡셔닝에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유용한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멀티모달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정보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영상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자막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설명 등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 포함되어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해당 데이터셋을 활용함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(3.8M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고해상도 비디오 사용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많은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teachers(Image Captioning, Video-VQA, Image-VQA models)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통해 여러 유형의 비디오에 대해 캡션 정확도를 높임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정적인 영상은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BLIP-2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정확함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동적인 영상은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Video-</a:t>
            </a:r>
            <a:r>
              <a:rPr lang="en-US" altLang="ko-KR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LLaMA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 정확함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어려운 영상은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Cross-modality </a:t>
            </a:r>
            <a:r>
              <a:rPr lang="en-US" altLang="ko-KR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moels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 정확함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총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31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개의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teacher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모델들 중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selective rate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가 높은 모델들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video 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기반 모델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, </a:t>
            </a:r>
            <a:r>
              <a:rPr lang="ko-KR" altLang="en-US" sz="1200" dirty="0" err="1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멀티모달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 기반 모델들로 구성된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8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개의 </a:t>
            </a:r>
            <a:r>
              <a:rPr lang="en-US" altLang="ko-KR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teacher</a:t>
            </a:r>
            <a:r>
              <a:rPr lang="ko-KR" altLang="en-US" sz="1200" dirty="0">
                <a:latin typeface="에스코어 드림 5 Medium" panose="020B0503030302020204" pitchFamily="34" charset="-127"/>
                <a:ea typeface="에스코어 드림 5 Medium" panose="020B0503030302020204" pitchFamily="34" charset="-127"/>
              </a:rPr>
              <a:t>를 선정함 </a:t>
            </a:r>
            <a:endParaRPr lang="en-US" altLang="ko-KR" sz="12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  <a:p>
            <a:endParaRPr lang="en-US" altLang="ko-KR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ADA9A41-F9B9-BF5E-409C-028A5C39D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0280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70911-6C21-8352-0B67-AF482CA1F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19F0395-F2AA-07D3-AD29-ABFCE52BB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0DA0D0A-14D3-A3A5-507C-F5F0D6EA4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Video2Text </a:t>
            </a:r>
            <a:r>
              <a:rPr lang="ko-KR" altLang="en-US" dirty="0"/>
              <a:t>검색을 통해 </a:t>
            </a:r>
            <a:r>
              <a:rPr lang="en-US" altLang="ko-KR" dirty="0"/>
              <a:t>Teacher</a:t>
            </a:r>
            <a:r>
              <a:rPr lang="ko-KR" altLang="en-US" dirty="0"/>
              <a:t>모델들의 캡션들 중 가장 정확한 캡션을 선정함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 기본적인 방식은 </a:t>
            </a:r>
            <a:r>
              <a:rPr lang="en-US" altLang="ko-KR" dirty="0"/>
              <a:t>generic</a:t>
            </a:r>
            <a:r>
              <a:rPr lang="ko-KR" altLang="en-US" dirty="0"/>
              <a:t>한 </a:t>
            </a:r>
            <a:r>
              <a:rPr lang="en-US" altLang="ko-KR" dirty="0"/>
              <a:t>retrieval </a:t>
            </a:r>
            <a:r>
              <a:rPr lang="ko-KR" altLang="en-US" dirty="0"/>
              <a:t>모델을 통해 가장 좋은 캡션을 선택하는 방법</a:t>
            </a:r>
            <a:endParaRPr lang="en-US" altLang="ko-KR" dirty="0"/>
          </a:p>
          <a:p>
            <a:r>
              <a:rPr lang="en-US" altLang="ko-KR" dirty="0"/>
              <a:t>- </a:t>
            </a:r>
            <a:r>
              <a:rPr lang="ko-KR" altLang="en-US" dirty="0"/>
              <a:t>그러나 사람과 선정 결과가 다르며 일부 부정확함</a:t>
            </a:r>
            <a:endParaRPr lang="en-US" altLang="ko-KR" dirty="0"/>
          </a:p>
          <a:p>
            <a:r>
              <a:rPr lang="en-US" altLang="ko-KR" dirty="0"/>
              <a:t>-</a:t>
            </a:r>
            <a:r>
              <a:rPr lang="ko-KR" altLang="en-US" dirty="0"/>
              <a:t> 전체 데이터셋에서 무작위로 </a:t>
            </a:r>
            <a:r>
              <a:rPr lang="en-US" altLang="ko-KR" dirty="0"/>
              <a:t>100K</a:t>
            </a:r>
            <a:r>
              <a:rPr lang="ko-KR" altLang="en-US" dirty="0"/>
              <a:t>개의 비디오를 샘플링한 뒤</a:t>
            </a:r>
            <a:r>
              <a:rPr lang="en-US" altLang="ko-KR" dirty="0"/>
              <a:t>, </a:t>
            </a:r>
            <a:r>
              <a:rPr lang="ko-KR" altLang="en-US" dirty="0"/>
              <a:t>사람이 각 비디오에 가장 적절한 캡션을 선택함 </a:t>
            </a:r>
            <a:r>
              <a:rPr lang="en-US" altLang="ko-KR" dirty="0"/>
              <a:t>(</a:t>
            </a:r>
            <a:r>
              <a:rPr lang="ko-KR" altLang="en-US" dirty="0"/>
              <a:t>정답 제작</a:t>
            </a:r>
            <a:r>
              <a:rPr lang="en-US" altLang="ko-KR" dirty="0"/>
              <a:t>) </a:t>
            </a:r>
          </a:p>
          <a:p>
            <a:r>
              <a:rPr lang="en-US" altLang="ko-KR" dirty="0"/>
              <a:t>- Retrieval </a:t>
            </a:r>
            <a:r>
              <a:rPr lang="ko-KR" altLang="en-US" dirty="0"/>
              <a:t>모델</a:t>
            </a:r>
            <a:r>
              <a:rPr lang="en-US" altLang="ko-KR" dirty="0"/>
              <a:t>(UMT)</a:t>
            </a:r>
            <a:r>
              <a:rPr lang="ko-KR" altLang="en-US" dirty="0"/>
              <a:t>을 </a:t>
            </a:r>
            <a:r>
              <a:rPr lang="en-US" altLang="ko-KR" dirty="0"/>
              <a:t>fine-tuning</a:t>
            </a:r>
            <a:r>
              <a:rPr lang="ko-KR" altLang="en-US" dirty="0"/>
              <a:t>하여 정확도를 높임 </a:t>
            </a:r>
            <a:r>
              <a:rPr lang="en-US" altLang="ko-KR" dirty="0"/>
              <a:t>(contrastive learning</a:t>
            </a:r>
            <a:r>
              <a:rPr lang="ko-KR" altLang="en-US" dirty="0"/>
              <a:t>을 이용함</a:t>
            </a:r>
            <a:r>
              <a:rPr lang="en-US" altLang="ko-KR" dirty="0"/>
              <a:t>, </a:t>
            </a:r>
            <a:r>
              <a:rPr lang="ko-KR" altLang="en-US" dirty="0"/>
              <a:t>자연스럽게 </a:t>
            </a:r>
            <a:r>
              <a:rPr lang="en-US" altLang="ko-KR" dirty="0"/>
              <a:t>Hard-negative mining)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0DF6AE-8F42-3A9B-F0BE-973036EF30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45276-676E-4D41-B02A-EEB44144A204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700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B0621AE-FC86-2290-5FFC-0CC68CD9B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0EECFCEB-817E-0E89-425B-EC99BDB9D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5E78E02-AD11-B85F-84D2-18E59440F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BB5B1-B023-4A3B-B0FF-1E2A352DD872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628DA4-1B36-D44B-3431-114F32766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BAEC68-D0B9-EA97-D121-F9E144013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5368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373584-895F-990D-444B-9A3AF8DA1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B9362E0-4DA4-1776-FA0F-F90B856C0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93C2FBE-C971-6796-2778-D32D6DD08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95D-1153-4FE9-B865-C6F8C839FC8B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B644981-AEBB-8162-FDA8-25FA25DB3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5FF537-92A8-B8D6-53B9-16BC6AE5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5CC8323B-1904-2B01-B8B6-FA6D930EA3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D69E130-7E62-57F0-E0E0-0A63B8F95C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300FC9-E851-7262-E88E-B523AD1CC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3601-EB0C-43E1-A8F3-1A8F1A10C93C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5E66F4-9A71-6B49-6371-B6AE5DFA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04025A7-2C6B-B4D1-6DCE-94A45227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9352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75614CA-D73C-DAA5-1235-A3A5DEF2C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1CED7C1-BAE3-7047-026A-973CBF1F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EF72263-E3BF-9CC2-D059-48175C271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58C74-3111-4B1F-9E48-652E0E2B51AD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6C53022-6BD8-C561-45A4-B5CE74763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84FE6AD-8E26-BDA6-F1D8-80DD93ACC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94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B37810-91C5-E399-3EB8-E67138F8F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4B56744-7DE9-3951-FE6A-23A8BCE4B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957EAD6-4BF9-54DE-9FE5-1BB3F7DA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6EC69-4C2C-40E0-A05F-D41755AA6596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D335678-ADEA-699E-2C46-60E50BB50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19498BF-6AEC-B072-57C9-923AE367A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4007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7EBB99F-1F47-2C6E-9D0B-93ED09F9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D7435AE-DEED-F15E-E108-514D629B2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361502-ED0C-F3B8-B8E7-8F021142B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59B4360-FEF7-06D5-9842-D7610119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EEE3D-BDAE-4B6D-BF4C-36971402E2FD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E838D0C-9EAB-69CC-71FF-7290CB626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E68325A-7300-F739-B75D-E4F695F4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835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7E894F9-3317-91CD-1C92-BC29B02FA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5833963-4356-509E-3292-79B711C9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566FC02E-398F-D23C-8C1D-F90C666304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B117C3B9-7F9B-B1A1-F71A-1B9678471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4FB8E26-1D7A-3345-53FD-AC872991B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31A215C-FA9E-0E7F-8DB9-E6DF783BA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C7B4E-1C3E-4713-9B6D-9798857D54D0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AEC81A-3B78-5694-D2AA-B2DD1FDCA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D0C641E-1BE4-3108-3F9B-8760404F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3595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DAE81E-2E32-D90A-482E-D1D3D781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C318B03-29C0-CBE6-08D6-2A43B14E1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DD397-9B8B-43B5-BDBD-3144B6DE15B8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C1F89AD-84E6-81FD-659B-D4009AEC0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6848A90-67CD-9A94-5045-CE0514428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33DF2D89-24AA-AEAF-8AC2-40CAE662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D52-0501-4821-A179-4E1DBEFD1F3E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0BB39456-1EBF-0E60-A7EE-61659229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DB7B7B1-87FE-63D6-E724-2E9E84417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90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84E634E-5A4F-B84A-DE2C-60E9B87FE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F15FAB-6D02-6708-A903-9A71AFF8C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7DD3657-8BF7-C866-1E54-EC0EA3D31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9C28D3B-F73E-6D7F-BC6A-7F18C56F3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A4FA4-D536-4D47-995F-C0EB19209744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793D049-7890-5628-3E99-A5AA80467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8C5F397-ECDA-3118-C854-30834305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084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FEFEA16-9D41-C5A7-99EC-55AA74D02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8B56AB4-0C5C-0EA0-A97A-D8ABCE885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FBA7DE-DDF7-B788-C1F9-FD5140AFD0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882321B-BCDD-0BDD-3850-A6080DB94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582CF-063D-4E7B-945E-742AC2D96E22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75A886C-0C52-2B1B-83AE-35BFBA91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644F240-6993-3BC7-42B0-1DCBBC76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5787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78358D9C-40BF-6558-F1C0-40E9AD7AB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CCFA8AF-8C65-D041-CD61-1096AA30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F1A4396-EACE-8EE0-5BDC-E719068D7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69AE-118F-447A-80DA-14BC904779D6}" type="datetime1">
              <a:rPr lang="ko-KR" altLang="en-US" smtClean="0"/>
              <a:t>2025-07-16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00DF5BC-46A8-7955-5D32-DE2DC9A4B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2C1CDC-7774-7C21-242F-C5BCFC2E3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1AC12-EF42-4B69-A777-F8949E8F434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381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nghyun.ahn@pyler.tech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14CDF9-1C2C-E72F-C755-865B671ACFAD}"/>
              </a:ext>
            </a:extLst>
          </p:cNvPr>
          <p:cNvSpPr txBox="1"/>
          <p:nvPr/>
        </p:nvSpPr>
        <p:spPr>
          <a:xfrm>
            <a:off x="472222" y="1616309"/>
            <a:ext cx="112475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-Core Dream 7 ExtraBold" panose="020B0803030302020204" pitchFamily="34" charset="-127"/>
                <a:ea typeface="S-Core Dream 7 ExtraBold" panose="020B0803030302020204" pitchFamily="34" charset="-127"/>
              </a:rPr>
              <a:t>Panda-70M: Captioning 70M Videos with Multiple Cross-Modality Teachers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D261D-B6FE-F57F-9515-6527D477654C}"/>
              </a:ext>
            </a:extLst>
          </p:cNvPr>
          <p:cNvSpPr txBox="1"/>
          <p:nvPr/>
        </p:nvSpPr>
        <p:spPr>
          <a:xfrm>
            <a:off x="1548865" y="3429000"/>
            <a:ext cx="90942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Tsai-Shien Chen, Aliaksandr </a:t>
            </a:r>
            <a:r>
              <a:rPr lang="en-US" altLang="ko-KR" sz="16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Siarohin</a:t>
            </a:r>
            <a:r>
              <a:rPr lang="en-US" altLang="ko-KR" sz="16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, Willi Menapace, Ekaterina </a:t>
            </a:r>
            <a:r>
              <a:rPr lang="en-US" altLang="ko-KR" sz="16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Deyneka</a:t>
            </a:r>
            <a:r>
              <a:rPr lang="en-US" altLang="ko-KR" sz="16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, Hsiang-</a:t>
            </a:r>
            <a:r>
              <a:rPr lang="en-US" altLang="ko-KR" sz="16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wei</a:t>
            </a:r>
            <a:r>
              <a:rPr lang="en-US" altLang="ko-KR" sz="16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Chao,</a:t>
            </a:r>
          </a:p>
          <a:p>
            <a:pPr algn="ctr"/>
            <a:r>
              <a:rPr lang="en-US" altLang="ko-KR" sz="16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Byung Eun Jeon Yuwei Fang Hsin-Ying Lee Jian Ren, Ming-Hsuan Yang, Sergey </a:t>
            </a:r>
            <a:r>
              <a:rPr lang="en-US" altLang="ko-KR" sz="16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Tulyakov</a:t>
            </a:r>
            <a:endParaRPr lang="en-US" altLang="ko-KR" sz="16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algn="ctr"/>
            <a:endParaRPr lang="en-US" altLang="ko-KR" sz="1600" baseline="300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algn="ctr"/>
            <a:endParaRPr lang="en-US" altLang="ko-KR" sz="1600" baseline="300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algn="ctr"/>
            <a:r>
              <a:rPr lang="en-US" altLang="ko-KR" sz="1600" baseline="300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Snap Inc., University of California, Merced, University of Trento</a:t>
            </a:r>
            <a:endParaRPr lang="ko-KR" altLang="en-US" sz="1600" baseline="300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559C95-92F6-8F2F-6C00-FFE5B6F7A511}"/>
              </a:ext>
            </a:extLst>
          </p:cNvPr>
          <p:cNvSpPr txBox="1"/>
          <p:nvPr/>
        </p:nvSpPr>
        <p:spPr>
          <a:xfrm>
            <a:off x="3395374" y="4805239"/>
            <a:ext cx="5401251" cy="70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Presenter: </a:t>
            </a:r>
            <a:r>
              <a:rPr lang="en-US" altLang="ko-KR" sz="14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Sunghyun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Ahn</a:t>
            </a:r>
          </a:p>
          <a:p>
            <a:pPr algn="ctr">
              <a:lnSpc>
                <a:spcPct val="150000"/>
              </a:lnSpc>
            </a:pPr>
            <a:r>
              <a:rPr lang="en-US" altLang="ko-KR" sz="1400" dirty="0" err="1">
                <a:latin typeface="S-Core Dream 5 Medium" panose="020B0503030302020204" pitchFamily="34" charset="-127"/>
                <a:ea typeface="S-Core Dream 5 Medium" panose="020B0503030302020204" pitchFamily="34" charset="-127"/>
                <a:hlinkClick r:id="rId3"/>
              </a:rPr>
              <a:t>sunghyun.ahn@pyler.tech</a:t>
            </a:r>
            <a:endParaRPr lang="ko-KR" altLang="en-US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sp>
        <p:nvSpPr>
          <p:cNvPr id="20" name="슬라이드 번호 개체 틀 19">
            <a:extLst>
              <a:ext uri="{FF2B5EF4-FFF2-40B4-BE49-F238E27FC236}">
                <a16:creationId xmlns:a16="http://schemas.microsoft.com/office/drawing/2014/main" id="{CE1658E0-1885-5ED9-3363-96159D9F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0</a:t>
            </a:fld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074C57-6BAC-D5C5-B654-3F4196C98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352" y="6270656"/>
            <a:ext cx="504895" cy="533474"/>
          </a:xfrm>
          <a:prstGeom prst="rect">
            <a:avLst/>
          </a:prstGeom>
        </p:spPr>
      </p:pic>
      <p:pic>
        <p:nvPicPr>
          <p:cNvPr id="3" name="Picture 2" descr="📮 두둥. CVPR 2024 베스트 페이퍼는?">
            <a:extLst>
              <a:ext uri="{FF2B5EF4-FFF2-40B4-BE49-F238E27FC236}">
                <a16:creationId xmlns:a16="http://schemas.microsoft.com/office/drawing/2014/main" id="{74DE316E-08EE-C9D1-61CA-3E937D049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7"/>
          <a:stretch/>
        </p:blipFill>
        <p:spPr bwMode="auto">
          <a:xfrm>
            <a:off x="9269223" y="0"/>
            <a:ext cx="2922777" cy="130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I 유해 영상 분석 차단 '파일러', 55억 규모 시리즈A 투자 유치 - 와우테일">
            <a:extLst>
              <a:ext uri="{FF2B5EF4-FFF2-40B4-BE49-F238E27FC236}">
                <a16:creationId xmlns:a16="http://schemas.microsoft.com/office/drawing/2014/main" id="{EEF71C48-D621-47F2-BE1E-1F67D9CB6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50" b="31485"/>
          <a:stretch>
            <a:fillRect/>
          </a:stretch>
        </p:blipFill>
        <p:spPr bwMode="auto">
          <a:xfrm>
            <a:off x="4918617" y="5639089"/>
            <a:ext cx="2354758" cy="78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277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E52AC-AC49-FAF8-FC83-3E0C2C1AB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73B38AE-F5B7-AD5B-EE56-9C4109FD3F76}"/>
              </a:ext>
            </a:extLst>
          </p:cNvPr>
          <p:cNvSpPr/>
          <p:nvPr/>
        </p:nvSpPr>
        <p:spPr>
          <a:xfrm>
            <a:off x="423094" y="222800"/>
            <a:ext cx="10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Method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800743C2-D100-1315-4205-44B5FF2E0302}"/>
              </a:ext>
            </a:extLst>
          </p:cNvPr>
          <p:cNvSpPr/>
          <p:nvPr/>
        </p:nvSpPr>
        <p:spPr>
          <a:xfrm>
            <a:off x="423094" y="569382"/>
            <a:ext cx="7205947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Multimodal Student Captioning Model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8BF0F251-AF0B-560F-EE0A-8CFCF569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9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E33E38-ACF2-A535-0413-4A33F970F46D}"/>
              </a:ext>
            </a:extLst>
          </p:cNvPr>
          <p:cNvSpPr txBox="1"/>
          <p:nvPr/>
        </p:nvSpPr>
        <p:spPr>
          <a:xfrm>
            <a:off x="643268" y="1236158"/>
            <a:ext cx="10482421" cy="1025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Using 8 teacher models and a retrieval model is inefficient </a:t>
            </a: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→ Train a student model on Panda-70M</a:t>
            </a:r>
            <a:r>
              <a:rPr lang="ko-KR" altLang="en-US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</a:t>
            </a:r>
            <a:endParaRPr lang="en-US" altLang="ko-KR" sz="1400" b="1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Adopt visual prompt tuning with Q-former to extract fixed-length text embeddings for long inputs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Achieves over 2× higher preference ratio than single student models; multimodal training yields better performance </a:t>
            </a:r>
            <a:r>
              <a:rPr lang="ko-KR" altLang="en-US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</a:t>
            </a:r>
            <a:endParaRPr lang="en-US" altLang="ko-KR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5E6D3EE-1127-A1E2-34E3-C79668E87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990" y="2371930"/>
            <a:ext cx="3623315" cy="398943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C85CAE10-8259-11BE-5A6C-7DBCEBEBC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3019" y="2621112"/>
            <a:ext cx="4304393" cy="337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5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EB1DA2-950C-8FAC-2DC4-50BC87BA2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DDE979D-D0E9-57F1-767D-3EE853EF2639}"/>
              </a:ext>
            </a:extLst>
          </p:cNvPr>
          <p:cNvSpPr/>
          <p:nvPr/>
        </p:nvSpPr>
        <p:spPr>
          <a:xfrm>
            <a:off x="423094" y="222800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Experiments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C2FFFFD-4BEE-98D7-6B7D-E2E422374D3F}"/>
              </a:ext>
            </a:extLst>
          </p:cNvPr>
          <p:cNvSpPr/>
          <p:nvPr/>
        </p:nvSpPr>
        <p:spPr>
          <a:xfrm>
            <a:off x="423094" y="569382"/>
            <a:ext cx="4367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Qualitative comparison</a:t>
            </a: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E566C1F4-EFA0-FCF8-6168-D349098A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10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25538-E6E8-2295-8722-6EF753DA7E07}"/>
              </a:ext>
            </a:extLst>
          </p:cNvPr>
          <p:cNvSpPr txBox="1"/>
          <p:nvPr/>
        </p:nvSpPr>
        <p:spPr>
          <a:xfrm>
            <a:off x="643268" y="1236158"/>
            <a:ext cx="6087179" cy="702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Student model returns captions closely aligned with ground-truth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Enables accurate category-wise grouping of video clips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FC430E5-C89D-1B94-18C8-F1B5040CA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758" y="769407"/>
            <a:ext cx="4463844" cy="249772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52B9E9F-941D-019B-2D6A-39228A242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8862" y="3347104"/>
            <a:ext cx="4540044" cy="2501246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9E1FEF21-694B-D4CC-CCA1-ABC8BE2E6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263" y="2277985"/>
            <a:ext cx="4076700" cy="372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35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625D1-A330-443E-552D-B17EC21CD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CD41A751-317D-76B0-A9D7-3D0D5600B268}"/>
              </a:ext>
            </a:extLst>
          </p:cNvPr>
          <p:cNvSpPr/>
          <p:nvPr/>
        </p:nvSpPr>
        <p:spPr>
          <a:xfrm>
            <a:off x="423094" y="222800"/>
            <a:ext cx="1596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Experiments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E709370-AB75-C1EF-603F-5706A1DD0CD5}"/>
              </a:ext>
            </a:extLst>
          </p:cNvPr>
          <p:cNvSpPr/>
          <p:nvPr/>
        </p:nvSpPr>
        <p:spPr>
          <a:xfrm>
            <a:off x="423094" y="569382"/>
            <a:ext cx="456663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Video and text retrieval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F7A73C80-D474-D09F-9A57-F41376DB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69C3D8-053D-51EB-455B-C7D5028C1E87}"/>
              </a:ext>
            </a:extLst>
          </p:cNvPr>
          <p:cNvSpPr txBox="1"/>
          <p:nvPr/>
        </p:nvSpPr>
        <p:spPr>
          <a:xfrm>
            <a:off x="643268" y="1236158"/>
            <a:ext cx="7826694" cy="1025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Evaluated the proposed dataset on downstream tasks (T2V, V2T)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Models pretrained on Panda-5M outperform those using other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semantically consistent clips and high-quality captions benefit video pretraining</a:t>
            </a:r>
            <a:r>
              <a:rPr lang="ko-KR" altLang="en-US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 </a:t>
            </a:r>
            <a:endParaRPr lang="en-US" altLang="ko-KR" sz="1400" b="1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EAADF02-AA5B-54DF-1AFC-D26634816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65" y="2502566"/>
            <a:ext cx="8844482" cy="354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7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57622-7AA4-FFF6-A81E-79CCBEEA9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28146D3-B5EA-FD61-A6D9-2E95DEB39AC9}"/>
              </a:ext>
            </a:extLst>
          </p:cNvPr>
          <p:cNvSpPr/>
          <p:nvPr/>
        </p:nvSpPr>
        <p:spPr>
          <a:xfrm>
            <a:off x="423094" y="222800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Conclusion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11B848C7-E81C-9783-DDBF-1876534EC291}"/>
              </a:ext>
            </a:extLst>
          </p:cNvPr>
          <p:cNvSpPr/>
          <p:nvPr/>
        </p:nvSpPr>
        <p:spPr>
          <a:xfrm>
            <a:off x="423094" y="569382"/>
            <a:ext cx="5135060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Contribution and Limitation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8C5D6F3B-F73C-6108-72F7-7B72CE95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85CEA9-A501-B3EC-FE67-8329717FF20F}"/>
              </a:ext>
            </a:extLst>
          </p:cNvPr>
          <p:cNvSpPr txBox="1"/>
          <p:nvPr/>
        </p:nvSpPr>
        <p:spPr>
          <a:xfrm>
            <a:off x="643268" y="1236158"/>
            <a:ext cx="10500952" cy="16721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Proposed Panda-70M: 70M video clips with high-quality captions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Automatically constructed via semantic-aware splitting and fine-grained video-to-text retrieval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ko-KR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FF0000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Built from HD-VILA-100M, leading to category imbalance in some domains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FF0000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Videos with rapid motion changes (e.g., sports) have low semantic consistency, resulting in less accurate captions</a:t>
            </a:r>
          </a:p>
        </p:txBody>
      </p:sp>
    </p:spTree>
    <p:extLst>
      <p:ext uri="{BB962C8B-B14F-4D97-AF65-F5344CB8AC3E}">
        <p14:creationId xmlns:p14="http://schemas.microsoft.com/office/powerpoint/2010/main" val="1411121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5B0F9-AC53-22F3-D444-7C6D08517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590E53-F0A6-B1F3-8AC6-C1EB9D4A43CB}"/>
              </a:ext>
            </a:extLst>
          </p:cNvPr>
          <p:cNvSpPr txBox="1"/>
          <p:nvPr/>
        </p:nvSpPr>
        <p:spPr>
          <a:xfrm>
            <a:off x="472229" y="2892637"/>
            <a:ext cx="11247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에스코어 드림 7 ExtraBold"/>
                <a:ea typeface="에스코어 드림 7 ExtraBold"/>
                <a:cs typeface="+mn-cs"/>
              </a:rPr>
              <a:t>Thank you</a:t>
            </a: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5F0B49-C0AB-21AB-5E2F-9C91DFF3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13</a:t>
            </a:fld>
            <a:endParaRPr lang="ko-KR" alt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4F9EC6C-B0F9-15B1-3D34-446FD3D17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352" y="6270656"/>
            <a:ext cx="504895" cy="53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59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0B78-1A04-3FC7-27CE-39EF6943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1C6AF54-21E3-F77F-D95C-F9A1C1F6131B}"/>
              </a:ext>
            </a:extLst>
          </p:cNvPr>
          <p:cNvSpPr/>
          <p:nvPr/>
        </p:nvSpPr>
        <p:spPr>
          <a:xfrm>
            <a:off x="423094" y="222800"/>
            <a:ext cx="1565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Introduction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F62AF8-B274-9136-C222-1E161EB50AE3}"/>
              </a:ext>
            </a:extLst>
          </p:cNvPr>
          <p:cNvSpPr/>
          <p:nvPr/>
        </p:nvSpPr>
        <p:spPr>
          <a:xfrm>
            <a:off x="423094" y="569382"/>
            <a:ext cx="3254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Video Captioning</a:t>
            </a: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405CEFFE-6344-9F4B-3021-095335EA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1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5C1DD-DA15-FEB2-B193-9166C49772A6}"/>
              </a:ext>
            </a:extLst>
          </p:cNvPr>
          <p:cNvSpPr txBox="1"/>
          <p:nvPr/>
        </p:nvSpPr>
        <p:spPr>
          <a:xfrm>
            <a:off x="643268" y="1236158"/>
            <a:ext cx="6269152" cy="1025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Generates </a:t>
            </a: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natural language descriptions 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from visual content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Challenging due to temporal changes in scenes and events</a:t>
            </a:r>
            <a:r>
              <a:rPr lang="ko-KR" altLang="en-US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 </a:t>
            </a:r>
            <a:endParaRPr lang="en-US" altLang="ko-KR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Applied in content retrieval, summarization, and multimodal learning</a:t>
            </a:r>
          </a:p>
        </p:txBody>
      </p:sp>
      <p:pic>
        <p:nvPicPr>
          <p:cNvPr id="2050" name="Picture 2" descr="녹화_2025_07_16_11_23_22_98.mp4 [video-to-gif output image]">
            <a:extLst>
              <a:ext uri="{FF2B5EF4-FFF2-40B4-BE49-F238E27FC236}">
                <a16:creationId xmlns:a16="http://schemas.microsoft.com/office/drawing/2014/main" id="{608D8494-0944-AA75-D7F6-B7E72F9A1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66" y="3039974"/>
            <a:ext cx="3943382" cy="21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녹화_2025_07_16_11_25_38_393.mp4 [video-to-gif output image]">
            <a:extLst>
              <a:ext uri="{FF2B5EF4-FFF2-40B4-BE49-F238E27FC236}">
                <a16:creationId xmlns:a16="http://schemas.microsoft.com/office/drawing/2014/main" id="{A9AE7142-C585-FCB0-8526-8D15D9EC6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20" y="3039974"/>
            <a:ext cx="3943383" cy="219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72;p15">
            <a:extLst>
              <a:ext uri="{FF2B5EF4-FFF2-40B4-BE49-F238E27FC236}">
                <a16:creationId xmlns:a16="http://schemas.microsoft.com/office/drawing/2014/main" id="{063BBE85-74B7-3A2D-5C63-EBB031DEC21C}"/>
              </a:ext>
            </a:extLst>
          </p:cNvPr>
          <p:cNvSpPr txBox="1"/>
          <p:nvPr/>
        </p:nvSpPr>
        <p:spPr>
          <a:xfrm>
            <a:off x="903600" y="5863938"/>
            <a:ext cx="889204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altLang="ko" sz="1000" dirty="0">
                <a:solidFill>
                  <a:srgbClr val="555555"/>
                </a:solidFill>
                <a:highlight>
                  <a:srgbClr val="FFFFFF"/>
                </a:highlight>
              </a:rPr>
              <a:t>Chen, Tsai-Shien, et al. "Panda-70m: Captioning 70m videos with multiple cross-modality teachers." Proceedings of the IEEE/CVF Conference on Computer Vision and Pattern Recognition. 2024.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8976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0B78-1A04-3FC7-27CE-39EF6943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1C6AF54-21E3-F77F-D95C-F9A1C1F6131B}"/>
              </a:ext>
            </a:extLst>
          </p:cNvPr>
          <p:cNvSpPr/>
          <p:nvPr/>
        </p:nvSpPr>
        <p:spPr>
          <a:xfrm>
            <a:off x="423094" y="222800"/>
            <a:ext cx="1565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Introduction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F62AF8-B274-9136-C222-1E161EB50AE3}"/>
              </a:ext>
            </a:extLst>
          </p:cNvPr>
          <p:cNvSpPr/>
          <p:nvPr/>
        </p:nvSpPr>
        <p:spPr>
          <a:xfrm>
            <a:off x="423094" y="569382"/>
            <a:ext cx="70790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Limitations of video-language dataset</a:t>
            </a: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405CEFFE-6344-9F4B-3021-095335EA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2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5C1DD-DA15-FEB2-B193-9166C49772A6}"/>
              </a:ext>
            </a:extLst>
          </p:cNvPr>
          <p:cNvSpPr txBox="1"/>
          <p:nvPr/>
        </p:nvSpPr>
        <p:spPr>
          <a:xfrm>
            <a:off x="643268" y="1236158"/>
            <a:ext cx="7516288" cy="1025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12244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Large-scale video dataset 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but with </a:t>
            </a:r>
            <a:r>
              <a:rPr lang="en-US" altLang="ko-KR" sz="1400" dirty="0">
                <a:solidFill>
                  <a:srgbClr val="FF0000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ASR(automatic speech recognition) caption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solidFill>
                  <a:srgbClr val="012244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High-quality manual caption 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but with </a:t>
            </a:r>
            <a:r>
              <a:rPr lang="en-US" altLang="ko-KR" sz="1400" dirty="0">
                <a:solidFill>
                  <a:srgbClr val="FF2D2D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limited samples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Lack of effective datasets for training video captioning models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65EFC2A-FC63-DDE8-AA1F-7EA367AA9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492" y="2599605"/>
            <a:ext cx="9533107" cy="36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0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EB8D1-2DAE-F3E9-C9F3-70AC3EC4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A070175-BE5C-DBA1-98D3-0337EFA1ACF1}"/>
              </a:ext>
            </a:extLst>
          </p:cNvPr>
          <p:cNvSpPr/>
          <p:nvPr/>
        </p:nvSpPr>
        <p:spPr>
          <a:xfrm>
            <a:off x="423094" y="222800"/>
            <a:ext cx="1565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Introduction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79508A0-7C7A-040A-2AE1-E845A284743D}"/>
              </a:ext>
            </a:extLst>
          </p:cNvPr>
          <p:cNvSpPr/>
          <p:nvPr/>
        </p:nvSpPr>
        <p:spPr>
          <a:xfrm>
            <a:off x="423094" y="569382"/>
            <a:ext cx="3985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Why So Challenging?</a:t>
            </a: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EFB259ED-3590-B5C1-EB0E-27458F323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3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C90FD-EB66-C80D-2FB1-1F150FF3697B}"/>
              </a:ext>
            </a:extLst>
          </p:cNvPr>
          <p:cNvSpPr txBox="1"/>
          <p:nvPr/>
        </p:nvSpPr>
        <p:spPr>
          <a:xfrm>
            <a:off x="643268" y="1236158"/>
            <a:ext cx="8650766" cy="13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Labeling requires watching the entire video, which is time-consuming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Frequent scene and content changes over time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Meta information (e.g., subtitles, narration) often misaligned or inaccurate (e.g., ASR datasets) 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</a:pPr>
            <a:endParaRPr lang="en-US" altLang="ko-KR" sz="14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B4DCEBA-BDC3-4B29-6528-E5BFFF54F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69" y="2441643"/>
            <a:ext cx="6394410" cy="406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88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1E17E-1DE6-608E-CE10-A68D75DE28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57E549C-E9F2-4A90-F877-15FDBFDC54E6}"/>
              </a:ext>
            </a:extLst>
          </p:cNvPr>
          <p:cNvSpPr/>
          <p:nvPr/>
        </p:nvSpPr>
        <p:spPr>
          <a:xfrm>
            <a:off x="423094" y="222800"/>
            <a:ext cx="1565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Introduction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1CBD763-4D3A-6646-061B-C20F31F8D959}"/>
              </a:ext>
            </a:extLst>
          </p:cNvPr>
          <p:cNvSpPr/>
          <p:nvPr/>
        </p:nvSpPr>
        <p:spPr>
          <a:xfrm>
            <a:off x="423094" y="569382"/>
            <a:ext cx="2636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Contributions</a:t>
            </a: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0FCE6256-54C7-EAD1-1E6A-DD396D1EF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9541E7-233E-D069-3C9A-9526D0C7364B}"/>
              </a:ext>
            </a:extLst>
          </p:cNvPr>
          <p:cNvSpPr txBox="1"/>
          <p:nvPr/>
        </p:nvSpPr>
        <p:spPr>
          <a:xfrm>
            <a:off x="643268" y="1236158"/>
            <a:ext cx="7999498" cy="13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Turns long video into semantically consistent short clips using semantics-aware splitting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Generate high-quality captions using diverse cross-modal teacher models</a:t>
            </a:r>
          </a:p>
          <a:p>
            <a:pPr marL="285750" indent="-285750"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Enables large-scale Panda-70M dataset construction with minimal human supervision</a:t>
            </a:r>
          </a:p>
          <a:p>
            <a:pPr>
              <a:lnSpc>
                <a:spcPct val="150000"/>
              </a:lnSpc>
              <a:buClr>
                <a:schemeClr val="tx1">
                  <a:lumMod val="85000"/>
                  <a:lumOff val="15000"/>
                </a:schemeClr>
              </a:buClr>
            </a:pPr>
            <a:endParaRPr lang="en-US" altLang="ko-KR" sz="1400" dirty="0">
              <a:latin typeface="에스코어 드림 5 Medium" panose="020B0503030302020204" pitchFamily="34" charset="-127"/>
              <a:ea typeface="에스코어 드림 5 Medium" panose="020B0503030302020204" pitchFamily="34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3A7D044-7455-7FDD-1FEC-863AB28A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54" b="14873"/>
          <a:stretch>
            <a:fillRect/>
          </a:stretch>
        </p:blipFill>
        <p:spPr>
          <a:xfrm>
            <a:off x="1001949" y="2449936"/>
            <a:ext cx="3657599" cy="3981972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B854CE06-8715-6D46-878E-A89418CCE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986" y="2976192"/>
            <a:ext cx="6701458" cy="25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C0B78-1A04-3FC7-27CE-39EF69438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1C6AF54-21E3-F77F-D95C-F9A1C1F6131B}"/>
              </a:ext>
            </a:extLst>
          </p:cNvPr>
          <p:cNvSpPr/>
          <p:nvPr/>
        </p:nvSpPr>
        <p:spPr>
          <a:xfrm>
            <a:off x="423094" y="222800"/>
            <a:ext cx="10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Method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BF62AF8-B274-9136-C222-1E161EB50AE3}"/>
              </a:ext>
            </a:extLst>
          </p:cNvPr>
          <p:cNvSpPr/>
          <p:nvPr/>
        </p:nvSpPr>
        <p:spPr>
          <a:xfrm>
            <a:off x="423094" y="569382"/>
            <a:ext cx="1905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Overview</a:t>
            </a: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405CEFFE-6344-9F4B-3021-095335EAD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D5C1DD-DA15-FEB2-B193-9166C49772A6}"/>
              </a:ext>
            </a:extLst>
          </p:cNvPr>
          <p:cNvSpPr txBox="1"/>
          <p:nvPr/>
        </p:nvSpPr>
        <p:spPr>
          <a:xfrm>
            <a:off x="643268" y="1236158"/>
            <a:ext cx="4200765" cy="13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Semantics-aware Video Splitting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Captioning with Cross-Modality Teachers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Fine-grained Video-to-Text Retrieval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Multimodal Student Captioning Model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A3528B0-336C-0D07-B350-0A4F91542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28" y="2728738"/>
            <a:ext cx="10109403" cy="342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95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25FBD-70BB-A960-77E3-FB0034E85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843A22D-FCE6-4AFC-2C81-FD05CE61EBC3}"/>
              </a:ext>
            </a:extLst>
          </p:cNvPr>
          <p:cNvSpPr/>
          <p:nvPr/>
        </p:nvSpPr>
        <p:spPr>
          <a:xfrm>
            <a:off x="423094" y="222800"/>
            <a:ext cx="10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Method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311544D-4A7D-9580-B14F-57B5CC1A73F3}"/>
              </a:ext>
            </a:extLst>
          </p:cNvPr>
          <p:cNvSpPr/>
          <p:nvPr/>
        </p:nvSpPr>
        <p:spPr>
          <a:xfrm>
            <a:off x="423094" y="569382"/>
            <a:ext cx="61459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Semantics-aware Video Splitting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70D126FD-1A6A-E12F-6A36-125F678F4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1267F8-9318-920A-3CEC-948B330107B8}"/>
              </a:ext>
            </a:extLst>
          </p:cNvPr>
          <p:cNvSpPr txBox="1"/>
          <p:nvPr/>
        </p:nvSpPr>
        <p:spPr>
          <a:xfrm>
            <a:off x="643268" y="1236158"/>
            <a:ext cx="9967665" cy="10258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Good clips are </a:t>
            </a:r>
            <a:r>
              <a:rPr lang="en-US" altLang="ko-KR" sz="1400" b="1" dirty="0">
                <a:solidFill>
                  <a:srgbClr val="012244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semantically coherent 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and </a:t>
            </a:r>
            <a:r>
              <a:rPr lang="en-US" altLang="ko-KR" sz="1400" b="1" dirty="0">
                <a:solidFill>
                  <a:srgbClr val="012244"/>
                </a:solidFill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long enough to contain meaningful event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(1) Split videos using shot boundary detection, which may break a single semantic clip into multiple short clips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(2) Merge adjacent clips if embeddings (e.g., </a:t>
            </a:r>
            <a:r>
              <a:rPr lang="en-US" altLang="ko-KR" sz="14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ImageBind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) are similar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8EC3B4B-574F-202A-4A87-8E09BF5E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0302" b="19669"/>
          <a:stretch>
            <a:fillRect/>
          </a:stretch>
        </p:blipFill>
        <p:spPr>
          <a:xfrm>
            <a:off x="941624" y="2613096"/>
            <a:ext cx="4712812" cy="32269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57D6C49-88D9-4A80-F31E-57531977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21496"/>
            <a:ext cx="4810796" cy="24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99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48806-C34D-C6F1-F9E5-2E142B4FD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10C2C468-4B67-384A-64CB-6A6B4E54E1A8}"/>
              </a:ext>
            </a:extLst>
          </p:cNvPr>
          <p:cNvSpPr/>
          <p:nvPr/>
        </p:nvSpPr>
        <p:spPr>
          <a:xfrm>
            <a:off x="423094" y="222800"/>
            <a:ext cx="10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Method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EA5C3FB-1871-7D50-32B6-042DDA7C2255}"/>
              </a:ext>
            </a:extLst>
          </p:cNvPr>
          <p:cNvSpPr/>
          <p:nvPr/>
        </p:nvSpPr>
        <p:spPr>
          <a:xfrm>
            <a:off x="423094" y="569382"/>
            <a:ext cx="766222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Captioning with Cross-Modality Teachers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6B5963C2-3C82-5AAD-EC64-CD8E6E14C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8C2EBA-7AFA-42FE-79C8-5C6F36C40639}"/>
              </a:ext>
            </a:extLst>
          </p:cNvPr>
          <p:cNvSpPr txBox="1"/>
          <p:nvPr/>
        </p:nvSpPr>
        <p:spPr>
          <a:xfrm>
            <a:off x="643268" y="1236158"/>
            <a:ext cx="10728706" cy="13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HD-VILA-100M provides rich multimodal data (video, subtitles, descriptions); 3.8M high-res videos used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Various teacher models (e.g., Image Captioning, Video-VQA, Image-VQA) improve caption accuracy across video types</a:t>
            </a:r>
            <a:r>
              <a:rPr lang="ko-KR" altLang="en-US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</a:t>
            </a:r>
            <a:endParaRPr lang="en-US" altLang="ko-KR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BLIP-2 works well for static scenes, Video-</a:t>
            </a:r>
            <a:r>
              <a:rPr lang="en-US" altLang="ko-KR" sz="1400" dirty="0" err="1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LLaMA</a:t>
            </a: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for dynamic ones, and cross-modal models for complex content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Selected 8 teachers based on high selective rate, video understanding, and multimodal capability from 31 models</a:t>
            </a:r>
            <a:r>
              <a:rPr lang="ko-KR" altLang="en-US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</a:t>
            </a:r>
            <a:endParaRPr lang="en-US" altLang="ko-KR" sz="1400" b="1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26B4EC1-C370-3EF4-3B96-B3E87E3013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985" r="15383" b="25925"/>
          <a:stretch>
            <a:fillRect/>
          </a:stretch>
        </p:blipFill>
        <p:spPr>
          <a:xfrm>
            <a:off x="726584" y="3020849"/>
            <a:ext cx="4193079" cy="18558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375E714-471E-95AE-055F-842E89741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111" y="3097049"/>
            <a:ext cx="6285689" cy="292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06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1B36C-6934-EF2C-CFF2-F8CE70E86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6B892130-C731-AAA7-1BB3-F808CB4091C9}"/>
              </a:ext>
            </a:extLst>
          </p:cNvPr>
          <p:cNvSpPr/>
          <p:nvPr/>
        </p:nvSpPr>
        <p:spPr>
          <a:xfrm>
            <a:off x="423094" y="222800"/>
            <a:ext cx="1051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>
                <a:solidFill>
                  <a:srgbClr val="002060"/>
                </a:solidFill>
                <a:latin typeface="에스코어 드림 7 ExtraBold" panose="020B0803030302020204" pitchFamily="34" charset="-127"/>
                <a:ea typeface="에스코어 드림 7 ExtraBold" panose="020B0803030302020204" pitchFamily="34" charset="-127"/>
              </a:rPr>
              <a:t>Method</a:t>
            </a: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9C1E2CE7-4D2D-3BBA-549F-374C1D819FB0}"/>
              </a:ext>
            </a:extLst>
          </p:cNvPr>
          <p:cNvSpPr/>
          <p:nvPr/>
        </p:nvSpPr>
        <p:spPr>
          <a:xfrm>
            <a:off x="423094" y="569382"/>
            <a:ext cx="679557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b="1" dirty="0">
                <a:solidFill>
                  <a:srgbClr val="002060"/>
                </a:solidFill>
                <a:latin typeface="에스코어 드림 8 Heavy" panose="020B0903030302020204" pitchFamily="34" charset="-127"/>
                <a:ea typeface="에스코어 드림 8 Heavy" panose="020B0903030302020204" pitchFamily="34" charset="-127"/>
              </a:rPr>
              <a:t>Fine-grained Video-to-Text Retrieval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800" b="1" i="1" dirty="0">
              <a:solidFill>
                <a:srgbClr val="002060"/>
              </a:solidFill>
              <a:latin typeface="에스코어 드림 8 Heavy" panose="020B0903030302020204" pitchFamily="34" charset="-127"/>
              <a:ea typeface="에스코어 드림 8 Heavy" panose="020B0903030302020204" pitchFamily="34" charset="-127"/>
            </a:endParaRPr>
          </a:p>
        </p:txBody>
      </p:sp>
      <p:sp>
        <p:nvSpPr>
          <p:cNvPr id="36" name="슬라이드 번호 개체 틀 35">
            <a:extLst>
              <a:ext uri="{FF2B5EF4-FFF2-40B4-BE49-F238E27FC236}">
                <a16:creationId xmlns:a16="http://schemas.microsoft.com/office/drawing/2014/main" id="{0B5C1EE3-BCE5-9E26-5D88-544656205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1AC12-EF42-4B69-A777-F8949E8F434C}" type="slidenum">
              <a:rPr lang="ko-KR" altLang="en-US" smtClean="0"/>
              <a:t>8</a:t>
            </a:fld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0B6730-66BA-AEFB-1459-08737B018B18}"/>
              </a:ext>
            </a:extLst>
          </p:cNvPr>
          <p:cNvSpPr txBox="1"/>
          <p:nvPr/>
        </p:nvSpPr>
        <p:spPr>
          <a:xfrm>
            <a:off x="643268" y="1236158"/>
            <a:ext cx="10444141" cy="1349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Simple approach: Select the best caption from teacher outputs using a generic retrieval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However, retrieval results often differ from human judgment and may be inaccurate</a:t>
            </a:r>
            <a:r>
              <a:rPr lang="ko-KR" altLang="en-US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 </a:t>
            </a:r>
            <a:endParaRPr lang="en-US" altLang="ko-KR" sz="1400" dirty="0">
              <a:latin typeface="S-Core Dream 5 Medium" panose="020B0503030302020204" pitchFamily="34" charset="-127"/>
              <a:ea typeface="S-Core Dream 5 Medium" panose="020B0503030302020204" pitchFamily="34" charset="-12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b="1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Sampled 100K videos and collected human-verified best captions as ground truth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400" dirty="0">
                <a:latin typeface="S-Core Dream 5 Medium" panose="020B0503030302020204" pitchFamily="34" charset="-127"/>
                <a:ea typeface="S-Core Dream 5 Medium" panose="020B0503030302020204" pitchFamily="34" charset="-127"/>
              </a:rPr>
              <a:t>Fine-tuned the UMT retrieval model with contrastive learning and implicit hard-negative mining to improve accuracy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48EE9E1-9DD6-23E9-3FCF-AA9B10D8B5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75" b="21055"/>
          <a:stretch>
            <a:fillRect/>
          </a:stretch>
        </p:blipFill>
        <p:spPr>
          <a:xfrm>
            <a:off x="675417" y="3229208"/>
            <a:ext cx="6290932" cy="233645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02F4491-0C5F-C0E2-D2DA-80E2533E2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797" y="2919031"/>
            <a:ext cx="4135128" cy="3369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591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1137</Words>
  <Application>Microsoft Office PowerPoint</Application>
  <PresentationFormat>와이드스크린</PresentationFormat>
  <Paragraphs>141</Paragraphs>
  <Slides>14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Arial</vt:lpstr>
      <vt:lpstr>맑은 고딕</vt:lpstr>
      <vt:lpstr>에스코어 드림 5 Medium</vt:lpstr>
      <vt:lpstr>S-Core Dream 5 Medium</vt:lpstr>
      <vt:lpstr>S-Core Dream 7 ExtraBold</vt:lpstr>
      <vt:lpstr>에스코어 드림 7 ExtraBold</vt:lpstr>
      <vt:lpstr>에스코어 드림 8 Heavy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AhnSungHyun</dc:creator>
  <cp:lastModifiedBy>SungHyun Ahn</cp:lastModifiedBy>
  <cp:revision>232</cp:revision>
  <dcterms:created xsi:type="dcterms:W3CDTF">2024-02-15T09:45:29Z</dcterms:created>
  <dcterms:modified xsi:type="dcterms:W3CDTF">2025-07-16T09:21:02Z</dcterms:modified>
</cp:coreProperties>
</file>