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47" r:id="rId1"/>
  </p:sldMasterIdLst>
  <p:notesMasterIdLst>
    <p:notesMasterId r:id="rId22"/>
  </p:notesMasterIdLst>
  <p:handoutMasterIdLst>
    <p:handoutMasterId r:id="rId23"/>
  </p:handoutMasterIdLst>
  <p:sldIdLst>
    <p:sldId id="759" r:id="rId2"/>
    <p:sldId id="834" r:id="rId3"/>
    <p:sldId id="835" r:id="rId4"/>
    <p:sldId id="836" r:id="rId5"/>
    <p:sldId id="837" r:id="rId6"/>
    <p:sldId id="838" r:id="rId7"/>
    <p:sldId id="841" r:id="rId8"/>
    <p:sldId id="840" r:id="rId9"/>
    <p:sldId id="842" r:id="rId10"/>
    <p:sldId id="843" r:id="rId11"/>
    <p:sldId id="844" r:id="rId12"/>
    <p:sldId id="845" r:id="rId13"/>
    <p:sldId id="846" r:id="rId14"/>
    <p:sldId id="847" r:id="rId15"/>
    <p:sldId id="848" r:id="rId16"/>
    <p:sldId id="854" r:id="rId17"/>
    <p:sldId id="850" r:id="rId18"/>
    <p:sldId id="851" r:id="rId19"/>
    <p:sldId id="853" r:id="rId20"/>
    <p:sldId id="270" r:id="rId21"/>
  </p:sldIdLst>
  <p:sldSz cx="9144000" cy="5143500" type="screen16x9"/>
  <p:notesSz cx="6797675" cy="9926638"/>
  <p:embeddedFontLst>
    <p:embeddedFont>
      <p:font typeface="나눔스퀘어" panose="020B0600000101010101" pitchFamily="50" charset="-127"/>
      <p:regular r:id="rId24"/>
    </p:embeddedFont>
    <p:embeddedFont>
      <p:font typeface="나눔스퀘어 ExtraBold" panose="020B0600000101010101" pitchFamily="50" charset="-127"/>
      <p:bold r:id="rId25"/>
    </p:embeddedFont>
    <p:embeddedFont>
      <p:font typeface="맑은 고딕" panose="020B0503020000020004" pitchFamily="50" charset="-127"/>
      <p:regular r:id="rId26"/>
      <p:bold r:id="rId27"/>
    </p:embeddedFont>
    <p:embeddedFont>
      <p:font typeface="에스코어 드림 2 ExtraLight" panose="020B0203030302020204" pitchFamily="34" charset="-127"/>
      <p:regular r:id="rId28"/>
    </p:embeddedFont>
    <p:embeddedFont>
      <p:font typeface="에스코어 드림 4 Regular" panose="020B0503030302020204" pitchFamily="34" charset="-127"/>
      <p:regular r:id="rId29"/>
    </p:embeddedFont>
    <p:embeddedFont>
      <p:font typeface="에스코어 드림 5 Medium" panose="020B0503030302020204" pitchFamily="34" charset="-127"/>
      <p:regular r:id="rId30"/>
    </p:embeddedFont>
    <p:embeddedFont>
      <p:font typeface="에스코어 드림 7 ExtraBold" panose="020B0803030302020204" pitchFamily="34" charset="-127"/>
      <p:bold r:id="rId31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5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7" pos="554" userDrawn="1">
          <p15:clr>
            <a:srgbClr val="A4A3A4"/>
          </p15:clr>
        </p15:guide>
        <p15:guide id="8" pos="5148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orient="horz" pos="2981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orient="horz" pos="2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원중" initials="정" lastIdx="1" clrIdx="0">
    <p:extLst>
      <p:ext uri="{19B8F6BF-5375-455C-9EA6-DF929625EA0E}">
        <p15:presenceInfo xmlns:p15="http://schemas.microsoft.com/office/powerpoint/2012/main" userId="정원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AA2"/>
    <a:srgbClr val="94AEE8"/>
    <a:srgbClr val="4FFF9F"/>
    <a:srgbClr val="FFCF37"/>
    <a:srgbClr val="1DFF83"/>
    <a:srgbClr val="00BB54"/>
    <a:srgbClr val="3E6DD6"/>
    <a:srgbClr val="D8D9DA"/>
    <a:srgbClr val="CDCED0"/>
    <a:srgbClr val="BFD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0545" autoAdjust="0"/>
  </p:normalViewPr>
  <p:slideViewPr>
    <p:cSldViewPr>
      <p:cViewPr varScale="1">
        <p:scale>
          <a:sx n="132" d="100"/>
          <a:sy n="132" d="100"/>
        </p:scale>
        <p:origin x="1068" y="114"/>
      </p:cViewPr>
      <p:guideLst>
        <p:guide orient="horz" pos="486"/>
        <p:guide orient="horz" pos="350"/>
        <p:guide pos="340"/>
        <p:guide pos="554"/>
        <p:guide pos="5148"/>
        <p:guide pos="3787"/>
        <p:guide orient="horz" pos="2981"/>
        <p:guide pos="431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86" y="5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pPr>
              <a:defRPr/>
            </a:pPr>
            <a:fld id="{CAD02547-0FFB-4BB5-A676-5FACC954CE05}" type="datetimeFigureOut">
              <a:rPr lang="ko-KR" altLang="en-US"/>
              <a:pPr>
                <a:defRPr/>
              </a:pPr>
              <a:t>2025-05-26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pPr>
              <a:defRPr/>
            </a:pPr>
            <a:fld id="{95A782AE-857F-43E9-8FDF-6917F8DC14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70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E2C5D4-1845-4406-92C7-2A87AEC99978}" type="datetimeFigureOut">
              <a:rPr lang="ko-KR" altLang="en-US"/>
              <a:pPr>
                <a:defRPr/>
              </a:pPr>
              <a:t>2025-05-26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61F92B-B5F3-471B-BFC3-6CF359D0AA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671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1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5714B-E3B6-A393-C9D5-29EE41432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AC2FA14-B6DD-DC4B-3091-951A0522F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9F74E5E-D391-2E6C-E839-23C6E7D5A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85D2165-0FF7-692C-239C-DAD5A485C2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FBDCB84-F49C-866F-A8FC-AAC79929B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3274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62060-F7FC-E73D-62C0-CB7FFC0A5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FA56F96-67EB-BACF-05BD-4C2F2CCF6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0CA0F0-4BC1-84F7-9271-D3AD3D237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CE82E5C-7BC5-A707-14D5-A00365D89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D562C6C-DD59-C019-887D-7124F285D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626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DB151-69D0-70AC-AE58-03552BC7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B01B441-D7D5-93CF-EE45-0AA8930C5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51EDA4-99AF-1805-4EA9-1E76546F8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5583E7-BA97-46D8-671B-A684429F4D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5BBEF94-9036-FC9D-87D6-B7D415225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318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05BFC-2F08-6721-D71B-80F5ECA13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A5747FF-46B2-B7D9-9574-6041FB0D4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275DBA-0752-D2D7-BF01-45893D454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4908DD2-4427-82BE-DEBA-5E06E0E0BA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6816E72-760A-6144-2EE2-22E4115B4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6343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61DBE-8D8F-3508-0211-E3311ED9E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63CE86F-6433-F102-C81C-8B915D187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554073D-7EC2-92F9-C36D-9FF67A664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B052A1C-9FD9-E936-BB4B-E4BC0957D1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7A6D0C-CD18-BD33-3DF8-FB7745E053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464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1A342-9325-5FE1-DC8B-CFCB563D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FADE462-AF84-5B7B-F50C-41CB9EF32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479875-5D44-425C-0DCF-2C07C8475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4B6AB67-BD30-FB43-C297-F2F3F9CF2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0555C7-7647-677A-A7F6-202BF283C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0949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C79F4-8057-9AF6-089A-1E68D148D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85176A1-6A7E-32AD-3729-F64BC3211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BF4ADB-F30B-E1A9-6343-A2916A096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5AD3B33-F18A-6D43-9537-21D0FE757C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1EB6075-1A2C-4563-D7F6-E2A47AD4E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370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DA9D-1630-9211-58D8-42C875C93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32BC66-4682-E6F9-954F-1CFADC92B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2292CAB-A0A2-28E5-5A81-6BD183CC8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0F7613-6AE6-43DD-71A9-F04CAF3A3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A30DAE-7A11-F6C8-40A0-7D2E1701D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704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A92F0-5B6A-60F2-12AE-A83E8706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6C061D-A1F6-046C-FD95-84738B041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65901F-696E-1027-5A15-EA82E5FB3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AA4345B-8449-D85B-107B-117B870D7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ACF3949-8678-C2C5-3B7C-4A711DD1E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3858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5BD66-05AF-4672-D524-00D50F99C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3C7D219-437E-7068-3302-B5CC14866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FBF6844-DA2C-4368-A914-E5C745AFE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AE226A-E0F9-D6C9-9269-6CB51D47A4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C405436-4C00-E9FF-0141-F24CC48855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176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F376C-502E-EA70-2B33-4A517658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3BA421-6FE0-7586-3F89-49A893C3B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6429F5F-B5D4-B8A7-624A-9D7818B7D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515CA75-C5AC-9959-03AD-6CE8B579D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31F23A-9E28-09F0-1409-B5CD5341E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2667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Thank you!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5276-676E-4D41-B02A-EEB44144A20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31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A7791-111B-EB69-01CF-862EAF944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A4350A3-0A0C-5586-71C7-E216BF995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8341A2-4E87-B258-DB0F-106457A20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EF8E533-0470-3623-5589-C5BAD3CA1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6B6FAC4-12EB-30FF-8F6A-CBE6D4E20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27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E2AB4-EEB5-97BE-960D-AA2E843D8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D3F2D0-2B38-565F-AA47-8F281C6E5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922FA0-5DB0-1B10-E63D-2EF214431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55ABDD-66E8-765A-AB32-39DEF22D7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F15B3D4-FCBE-BBE3-6DC6-56C1E910B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46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1C92F-EE80-6F30-3728-E9237B80D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804C5D5-B54A-02F2-82B0-288EE642D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66B1BC3-C710-5A0A-8243-86D23145C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A4FF6B0-C73A-6222-285E-F390613415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93D05CD-E570-D45F-C7DB-6B4A2C8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466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44EC7-E603-55C8-4B45-CDD6925E5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C3A3372-089E-44CD-4929-73C2CD098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75660D-BF86-B7E8-2DAF-6E9E3CEBD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3560EFE-11E6-0039-4162-79811F540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F1E437B-B22B-9599-874D-3D79EB711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805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74D9-5FC2-1694-F4DC-D2A06DD66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071DAF-C679-3B62-B9C9-B742992B4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B646592-6E74-7D15-7979-10E8BABDD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6830195-3A55-2B5F-CA9D-03822A1994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3DD309A-6C65-BCEA-1CBE-C2B19D2EEC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097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0B51A-9676-543E-BAA3-2AEC419B3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97A29DC-6F73-21FE-93A6-694E16692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AF73EF5-18F0-C439-D4E6-131912AED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7E7BD82-9AD5-6355-5164-BA937B404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29895DE-9216-CB23-B18D-98A8504CE2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340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D44A0-275F-B90E-1D84-38BBE0CBF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DD35B5F-3925-4EEA-D913-B75728201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D18A986-967A-0DB5-C83D-76C39AC0D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03412B4-EAFF-2D37-8C63-406278D6A2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7CA61B7-59E8-1F45-FB79-C85625BDB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817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0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95CDA708-604C-4AA5-A3FE-8C9C0B4AD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485" y="3561397"/>
            <a:ext cx="1924050" cy="164782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EF0E0CD-FD43-4334-8656-41CBA165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13295" y="-35243"/>
            <a:ext cx="1924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2CC628-EA37-452D-9574-AA3DD623C150}"/>
              </a:ext>
            </a:extLst>
          </p:cNvPr>
          <p:cNvSpPr/>
          <p:nvPr userDrawn="1"/>
        </p:nvSpPr>
        <p:spPr>
          <a:xfrm>
            <a:off x="-1" y="0"/>
            <a:ext cx="9141285" cy="5141972"/>
          </a:xfrm>
          <a:prstGeom prst="rect">
            <a:avLst/>
          </a:prstGeom>
          <a:solidFill>
            <a:srgbClr val="F2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807A8-9BD5-4908-98C7-8536306AA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662">
            <a:off x="7810079" y="625253"/>
            <a:ext cx="727784" cy="727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B4C4C0-5EB3-4AE5-81E5-CF26DF80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175">
            <a:off x="8498332" y="110449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0621AE-FC86-2290-5FFC-0CC68CD9B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EECFCEB-817E-0E89-425B-EC99BDB9D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E78E02-AD11-B85F-84D2-18E5944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B5B1-B023-4A3B-B0FF-1E2A352DD872}" type="datetime1">
              <a:rPr lang="ko-KR" altLang="en-US" smtClean="0"/>
              <a:t>2025-05-26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628DA4-1B36-D44B-3431-114F3276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AEC68-D0B9-EA97-D121-F9E14401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AC12-EF42-4B69-A777-F8949E8F43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809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2F-72C1-4614-B9D9-CF99297D98D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4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77" r:id="rId2"/>
    <p:sldLayoutId id="2147484467" r:id="rId3"/>
    <p:sldLayoutId id="2147484465" r:id="rId4"/>
    <p:sldLayoutId id="2147484476" r:id="rId5"/>
    <p:sldLayoutId id="2147484478" r:id="rId6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kd@yonsei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hyperlink" Target="https://github.com/SkiddieAhn/Code-MR-MKG" TargetMode="External"/><Relationship Id="rId4" Type="http://schemas.openxmlformats.org/officeDocument/2006/relationships/image" Target="../media/image8.sv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20.sv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4130990" y="4689257"/>
            <a:ext cx="1050289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&lt;2025/05/27&gt;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852464" y="827960"/>
            <a:ext cx="760733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  <a:t>Multimodal Reasoning with </a:t>
            </a:r>
          </a:p>
          <a:p>
            <a:pPr algn="ctr"/>
            <a: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  <a:t>Multimodal Knowledge Graph</a:t>
            </a:r>
          </a:p>
          <a:p>
            <a:pPr algn="ctr"/>
            <a:r>
              <a:rPr lang="en-US" altLang="ko-KR" sz="3200" i="1" dirty="0">
                <a:solidFill>
                  <a:srgbClr val="002060"/>
                </a:solidFill>
                <a:effectLst/>
                <a:latin typeface="+mj-ea"/>
                <a:ea typeface="+mj-ea"/>
              </a:rPr>
              <a:t>[</a:t>
            </a:r>
            <a:r>
              <a:rPr lang="en-US" altLang="ko-KR" sz="3200" i="1" dirty="0">
                <a:solidFill>
                  <a:srgbClr val="002060"/>
                </a:solidFill>
                <a:latin typeface="+mj-ea"/>
                <a:ea typeface="+mj-ea"/>
              </a:rPr>
              <a:t>ACL</a:t>
            </a:r>
            <a:r>
              <a:rPr lang="en-US" altLang="ko-KR" sz="3200" i="1" dirty="0">
                <a:solidFill>
                  <a:srgbClr val="002060"/>
                </a:solidFill>
                <a:effectLst/>
                <a:latin typeface="+mj-ea"/>
                <a:ea typeface="+mj-ea"/>
              </a:rPr>
              <a:t> 24]</a:t>
            </a:r>
            <a:endParaRPr lang="en-US" altLang="ko-KR" sz="4800" i="1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29272" y="3867894"/>
            <a:ext cx="1421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</a:t>
            </a:r>
            <a:endParaRPr lang="ko-KR" altLang="en-US" sz="1400" dirty="0"/>
          </a:p>
        </p:txBody>
      </p:sp>
      <p:sp>
        <p:nvSpPr>
          <p:cNvPr id="152" name="직사각형 151"/>
          <p:cNvSpPr/>
          <p:nvPr/>
        </p:nvSpPr>
        <p:spPr>
          <a:xfrm>
            <a:off x="3916543" y="4140076"/>
            <a:ext cx="144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skd@yonsei.ac.kr</a:t>
            </a:r>
            <a:endParaRPr lang="ko-KR" altLang="en-US" sz="12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335EE2F-24E6-F296-B571-40767693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65AD5F4-E71F-C5D5-71CF-25D91EA93577}"/>
              </a:ext>
            </a:extLst>
          </p:cNvPr>
          <p:cNvSpPr/>
          <p:nvPr/>
        </p:nvSpPr>
        <p:spPr>
          <a:xfrm>
            <a:off x="361967" y="3046189"/>
            <a:ext cx="842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Junlin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Lee,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Yequan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Wang, Jing Li, Min Zhang</a:t>
            </a:r>
          </a:p>
          <a:p>
            <a:pPr algn="ctr"/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Harbin Institute of Technology, Shenzhen, China</a:t>
            </a:r>
          </a:p>
          <a:p>
            <a:pPr algn="ctr"/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Beijing Academy of Artificial Intelligence, Beijing, China</a:t>
            </a:r>
          </a:p>
        </p:txBody>
      </p:sp>
    </p:spTree>
    <p:extLst>
      <p:ext uri="{BB962C8B-B14F-4D97-AF65-F5344CB8AC3E}">
        <p14:creationId xmlns:p14="http://schemas.microsoft.com/office/powerpoint/2010/main" val="140968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9D94-4E38-F944-74C5-22507D847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20EC3BAA-7A9E-201B-0C1C-009B81C1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A599EB1-33BF-C10A-BC5C-D13C3E17956A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F306278-5C8A-979D-96BB-84437C39D358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Knowledge Retrieve Schemes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BB9003C5-4BE0-4271-1CF4-30DB3E05779D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02C374E3-4996-66E7-3E56-8A0E59025B1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7C40F5AC-8CAA-E6AB-10C1-572DE6F5E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9F4D0327-BD6A-2958-A2F8-63C03B622C24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BB51671B-EE81-AB20-16FF-997D7928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DC3EFE9-7A2F-B471-B491-A4B89B2E86D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입력된 텍스트 또는 이미지를 기반으로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관련된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서브그래프를 추출하여 입력으로 활용함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7A13925-7824-BC7C-9E91-1A1E84DB72D5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D20DB885-8740-DA2F-26FB-090F317C7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E362E47-363E-FF4A-8D73-2283A71174F8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전체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query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유사한 상위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triple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차 필터링함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4C42DF-3E05-D396-3DD2-644992CF1D7E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A9358BEF-8784-55D3-9B47-9C33D7EF7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96AD7E1-109F-5BAF-527B-73DD1760E8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6081E13F-CD07-3929-DB37-2204243E7F3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30111902-F990-AF88-3A69-C51959E9569F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C7124B1E-F245-5FB9-CF44-430F6109DC1D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BCD64770-0A81-9CCD-C19E-0D282CA2EF57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C478D96-FB6C-2250-0501-E54E5E47BD8A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A14908-021E-AA64-EB48-B2581A9EC7A9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A4BB2C9-698C-B0CC-F0D2-8CDF71CEAD60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868471CF-134A-AD4A-87AD-13F64F1B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05DACEB-0715-82E8-B593-D3A2B0982869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추출된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triple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등장한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entity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중심으로 서브그래프를 제작하고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다시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query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관련된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triple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Top-N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으로 선택함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(re-ranking)</a:t>
              </a:r>
              <a:endParaRPr lang="ko-KR" altLang="en-US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3C91EA45-3389-55B7-A9BF-DABC4253CA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6590" b="17048"/>
          <a:stretch/>
        </p:blipFill>
        <p:spPr>
          <a:xfrm>
            <a:off x="1672665" y="2068001"/>
            <a:ext cx="1194749" cy="244300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EB2DFF3-4CC8-77D6-841D-175B90322EC4}"/>
              </a:ext>
            </a:extLst>
          </p:cNvPr>
          <p:cNvSpPr/>
          <p:nvPr/>
        </p:nvSpPr>
        <p:spPr>
          <a:xfrm>
            <a:off x="1691680" y="2876248"/>
            <a:ext cx="1154140" cy="911914"/>
          </a:xfrm>
          <a:prstGeom prst="rect">
            <a:avLst/>
          </a:prstGeom>
          <a:solidFill>
            <a:srgbClr val="FFCF3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511B7D6-6A26-4C5E-999E-E58442AC6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2865" y="1923678"/>
            <a:ext cx="3979455" cy="30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289A5-215D-2197-7B5C-93C048C31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EDEC52CA-F222-3864-2EC5-5A984FED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C4E70FC-895F-8C7B-CB14-EF7AE78C9766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1AAD117-5A70-B302-27C7-98D767F6717D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Datasets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47E72950-19B3-36C6-337C-C18229FCC41D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0CB652F2-5E42-BA1F-3D26-4C13854D9D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779C6334-84D8-F8BC-0A0B-4ED940514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903CA64-3E87-047B-9DA5-FB9957039080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19D5FB75-DFD5-1C33-692D-99250FC14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CA1ECAD0-9653-002C-E854-9224AC560A07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ScienceQA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대용량의 과학 관련 질문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답변 데이터셋으로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48.7%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데이터가 이미지 질문을 포함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47A33D3-13AC-0EF3-CB8C-4C538FEA4890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5684FBDA-3547-1D02-A4EC-8E7C07428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BB093DC-0E05-E2ED-D21A-069D09514E97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MARS: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유사한 관계 패턴을 추론하는 유추 추론 데이터셋으로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객체는 텍스트 혹은 이미지로 제시됨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ko-KR" altLang="en-US" sz="9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EF94D80-99BE-6CA7-9315-92477E5231A7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2281390A-1EE2-12A7-4172-F47FA4AFB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D2FE007-7F39-711E-C8B7-0FD8BEE5CE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E2E56911-B393-93AE-F8E2-E7EF272D8BB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786DC7BB-96F4-7AA3-C690-B8070A8D2ECC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640140FB-DDFF-48EB-9BFA-FC5F5453C531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EBD6C71-5117-B3B4-36C3-E5644F11C75D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705639C-75AB-DDB8-8088-F529DB7CE307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F7565-5365-DD6F-E962-1ECD7D3F17F4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6217776-E470-34C0-13E5-7BF1F57E3272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F3955845-C1D5-3C12-168B-478B7928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1740FC7C-0DEC-B08E-6C1F-E8FE89941762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각각의 데이터셋에 적합한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MarKG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라는 지식 그래프를 이용함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DC953629-53EC-0895-833D-942483859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1"/>
          <a:stretch/>
        </p:blipFill>
        <p:spPr bwMode="auto">
          <a:xfrm>
            <a:off x="5292080" y="2113727"/>
            <a:ext cx="3358770" cy="21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F91D03F-0871-8D44-AD41-1661B81EC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742" y="2249352"/>
            <a:ext cx="4692821" cy="1994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C45108-A18D-CCA4-7CFB-6BB5A38223BC}"/>
              </a:ext>
            </a:extLst>
          </p:cNvPr>
          <p:cNvSpPr txBox="1"/>
          <p:nvPr/>
        </p:nvSpPr>
        <p:spPr>
          <a:xfrm>
            <a:off x="1530108" y="4297445"/>
            <a:ext cx="2344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Question Answering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0054E0-C6EA-388C-83A3-A4C8927ABD13}"/>
              </a:ext>
            </a:extLst>
          </p:cNvPr>
          <p:cNvSpPr txBox="1"/>
          <p:nvPr/>
        </p:nvSpPr>
        <p:spPr>
          <a:xfrm>
            <a:off x="5799177" y="4300139"/>
            <a:ext cx="2344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Analogical Reasoning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515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A5B3-CEF8-CD82-5F9B-AC55C864A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36160A60-0B63-1C38-A419-2BE99712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6B20ABA-7398-7372-4FA0-13B8C891D734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9C92153-A2D2-1892-75F8-FAFA69E7F1B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Qualitative Results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66ACA75A-31C1-BE73-1620-E06EB5E31F35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9B20A8F6-632E-BB2E-ECCB-78CC8F9F68EE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D63FF79A-2CA8-C0A4-F7BE-4978F28A5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5776655-A968-A153-593B-72E88AF92855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729FC8B-E7E4-A67C-A280-C040D5FCF6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123F3440-93BA-CA0D-A224-9B228693DA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7F9BD9FC-2240-1319-B664-BF1E94296C2C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98D4FA81-17BC-F52F-8DE2-257922C99AA1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628DA6CD-22E6-CECE-8642-7A4E7E82BF8B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2A1B3FC9-DEEC-5589-C6F6-9FE30C4E8832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39473B2-EA30-65AA-C5E1-34D0A544EE29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316CB7-0260-8326-54AD-7247E37E73C6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EC8DCE0-3E33-80EA-7731-08915CB02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83" y="1695880"/>
            <a:ext cx="6710003" cy="294077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3A924ACC-ED9B-00C7-86F8-1C98D5DAD5CB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E4BEF563-D1CB-E979-CE1D-A2957E135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042E060-881E-09CB-8E50-8D0BDE4AE31F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MARS: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사용하지 않으면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입력 이미지에 포함된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</a:t>
              </a:r>
              <a:r>
                <a:rPr lang="en-US" altLang="ko-KR" sz="900" baseline="-25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보고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water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라고 예측하지만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제안 방식은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관련된 텍스트를 찾아 올바르게 예측함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DC7F1A8-E5B5-D334-CDDA-083A9DEF0048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A450794B-3116-EA44-0EBA-1111195F6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C607A5F-155B-3253-196A-7B49A3EB9B6D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ScienceQA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사용하지 않으면 주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(state)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모양을 인식하지 못해 잘못된 예측을 하지만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제안 방식은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관련된 이미지를 찾아 올바르게 예측함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ko-KR" altLang="en-US" sz="9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59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2F7EC-677B-50C6-6A06-8A5B3CFF6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8094C42B-8A22-F3BA-B8DE-64F63684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13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98F0F41-06A6-3B4C-F85F-2172808EB4C1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7CA048F-F37E-C1FC-7E1E-832621ABD983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Comparison with state of the art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64957118-27CA-A1CE-C5FF-59CE02606124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9CC9357A-429E-DB4B-E3FC-75A35F453295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D99317F9-7088-4AA0-5C2E-B41CA50FE7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BC6E604-211D-B2C3-7964-06E3A772C9B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4A4CDCC1-465A-E4D5-8100-23165E0C3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C6C6D5DD-B823-9CA5-862F-39BC7AABC7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BD2B2BE5-F8EE-6508-9CE2-43DF20379299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C4E446A4-952F-7D5C-FF2B-F4587774111E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109852FA-B7A1-0140-3660-6C85513B3016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5BA771A9-D1A7-FE06-A350-D49B2BA1FF1A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A36CC0C-003F-E62F-E092-2B093FD12838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49DB81-8039-7514-AAF3-7B1EF07C7FF7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4BB05CC-CE64-55BF-1E03-1910D0E2B3FA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9D8DC00F-FA66-B04C-A346-B23F41F1B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605C98E-D7EE-9BC8-DCE1-38A43995FC89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ScienceQA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closed-source, open-source, adapter based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방법들과 비교하여 평균적으로 가장 높은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Accuracy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달성함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698D0CD-86D7-F39A-EEF5-BC42B0E747FB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7EFD1290-8E33-C79F-D118-874406CE9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7D907415-2620-0583-87EC-84C882EE1D48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MARS: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사용하지 않은 전통적인 방법들 대비 성능이 높고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사용하지만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사용하지 않은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LLaMA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대비 성능이 높음</a:t>
              </a:r>
              <a:endParaRPr lang="ko-KR" altLang="en-US" sz="9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56C5CE0-EDB8-F75A-B7DB-8AD4FD9EF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1776009"/>
            <a:ext cx="5328592" cy="27450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ADD7527-C82B-3F4A-69A4-DF555A53F8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972" y="1797331"/>
            <a:ext cx="2860632" cy="22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1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A8AA-EB51-D71D-515F-63F559EDD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29B92623-9C17-BD3E-0847-C809FA59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14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CD59F60-CDA4-211A-C55C-3646885BF51D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27429A19-2C2D-5999-9666-6303E48D604C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Ablation study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19AEFC6-EEF2-C758-27E7-CC49B7033303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9BA1F426-192C-6AD3-8A68-FCD5B36C35BF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A856AE43-72B9-1228-0C75-13626FFAD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B3CA90C-EB60-9D2F-CBD5-E2CE7FB2DA09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E8C1C684-E8AD-D346-CE06-EAD384A076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9ECA80E7-B847-1BD8-9A5D-ADB8C33C2C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78B6BB3C-2A7A-C323-659E-D23E729543A9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22A11D14-2044-1672-F00A-11DB0455242A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77FBE160-6972-AA99-7EB1-3BF29B8C3375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465AA49A-0499-3995-212B-75D72B150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53FE75A-7EBD-161D-EDCE-35841008278F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5433A-8978-3951-4B8D-40315843212A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6A90238-79A4-2FFB-2DB7-C91F14F89D10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26830AA7-1A96-5E60-5BAB-47359288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CE16010-5A33-4851-AFD0-F9D2276B5E85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활용하여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Cross-Modal Alignment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학습하는 방법이 가장 효과적임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56088D7-C2EC-6CC2-3814-061C0C2C7124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A2701C7A-0404-DE67-F067-B306EAA07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F99B38A-E0E1-5064-1C04-7A955A442EB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이미지 질문들만 포함된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ScienceQA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데이터셋에서 성능 향상 폭이 더 큼을 확인할 수 있음 </a:t>
              </a:r>
              <a:endParaRPr lang="ko-KR" altLang="en-US" sz="9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26DF9DC-72D9-88E4-E76F-BCC2C666C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36" y="2090609"/>
            <a:ext cx="4873371" cy="243043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23C14CB-1D13-1280-BF4C-5293D94BE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7907" y="2090609"/>
            <a:ext cx="2584815" cy="2430432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837BF9C0-4E3F-4A01-AA14-E206ACD93380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id="{1849C978-CE1D-8682-0B19-21E4F506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5DAEE85F-19AB-2067-C974-A9C7BA453BB0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QA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데이터셋의 특성상 많은 지식이 텍스트에 포함되어 있으므로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텍스트만을 활용하여 서브그래프를 검색하는 방식이 가장 효과적임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73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1446B-A0E9-0C77-0A9D-94B366000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8C376885-DB24-19CB-5249-C33099A8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15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1BB060D-CEE6-4910-C9A2-88BE8B68AB09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9FC2CA43-2FAE-CA27-BB54-AAF8F3BD7BD2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Limitations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5A4FC358-34EF-2DA3-8A66-6BF1E77FCDF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BAEB9A30-8134-D404-FF6C-413344465E92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7C26C077-AAB8-FCA9-54CD-CBCA13946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6506CA2-A6AD-06FE-C718-777192D1BE9F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FC5FF65-026C-3763-A3EE-6A7E46724C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36879A5-9327-75D6-A1B3-5BFF3BE67E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FDDC900B-C5C9-3A18-D9C6-4EF7C566145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3F4BCE35-5725-E67B-01E4-C021555C7024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37E6C6A8-7167-C4C0-701F-6D8CD228D87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06B08631-EB1C-8327-065D-16BD0295DB84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C9ABF29-7425-D5F4-C4FF-A75B6CD3696C}"/>
              </a:ext>
            </a:extLst>
          </p:cNvPr>
          <p:cNvSpPr/>
          <p:nvPr/>
        </p:nvSpPr>
        <p:spPr>
          <a:xfrm>
            <a:off x="575494" y="127550"/>
            <a:ext cx="17271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Limitations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D5A30D-EE68-AB04-F618-BFAE507AD9B3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82C6AE7-D423-6277-3D70-29BEF105BCC2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7097765A-1324-0490-291D-EC9F5A175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24FB36A-E437-1566-6F56-011DEE2E8CA9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부정확한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검색은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정확도를 저하시킬 수 있음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C42999C-A223-EBC7-41B0-F613B29B0C99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3E7EDD35-9F4A-CA71-1182-8719891F6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D187F1A-D3C1-1F77-53C0-9C0A19F2193A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질문에 맞는 정밀한 지식을 찾아주는 검색 전략 개선이 핵심 연구 방향임 </a:t>
              </a:r>
              <a:endParaRPr lang="ko-KR" altLang="en-US" sz="9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5A747360-A134-1E8A-C0BA-B3B556C29835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id="{32B9A025-E943-CD64-324B-CD1083DF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67F2962C-8678-E633-FE74-5E4E0975194D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또한 작은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두 개의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task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검증하였기에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대형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활용하여 실험을 검증할 필요가 있음</a:t>
              </a: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A89261B2-1234-E291-5AEA-7ADA58B6DF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2064473"/>
            <a:ext cx="5954237" cy="2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7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9883B-564D-BCF6-F6BB-91216CD2A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57ED92A3-611F-FD93-11F8-8D4DF954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16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DB49284-DAE6-3A1D-C7B7-6066426FDC0A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5861309-A6D6-80A2-2B9D-A4E44A39CB41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Knowledge Retrieval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AEC276D4-497A-F69A-32A0-2BF18037EB91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CED73F15-C8C8-6497-A938-F8E3E2D5427B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657CC9F3-4762-0CF1-1EB5-8091A32E0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7959C37-B37B-4134-E006-F359250A6EED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B844F0A-B5FC-51C5-1C86-97F822E84F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77C3D431-E042-8175-EEC3-57A83B2E7A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7F811616-79DC-6A79-E2B7-0BEAD46ED1E1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157D5020-DBBB-9A1D-9EA7-82E13F1EC184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FC7CB838-54C3-E39C-4E2A-AE1DF12231EB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D152D78F-B7D5-7E1B-476B-CFBE14AA9C5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F110840-8046-B793-8B4C-81F429892F9C}"/>
              </a:ext>
            </a:extLst>
          </p:cNvPr>
          <p:cNvSpPr/>
          <p:nvPr/>
        </p:nvSpPr>
        <p:spPr>
          <a:xfrm>
            <a:off x="575494" y="127550"/>
            <a:ext cx="16562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Discussion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6B2933-B998-22A5-6AFD-A4E482624F64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1ED738F-4DAF-A542-98E6-FE80F9B85A51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4F80F072-F5BC-2FD8-A39F-6E2EFC6C4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6B2349B5-FC20-0782-4AFF-D40BC51CD51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MARS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데이터셋을 활용하여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구성하고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서브 그래프를 검색하는 방법을 구현함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B567EA63-D225-A5DB-FF5C-11E4F28D26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54" y="1817978"/>
            <a:ext cx="3825149" cy="24099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46154B4-52DC-DD6E-F8ED-B9C80BAA9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603" y="1772466"/>
            <a:ext cx="4064503" cy="256075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666F7F-F3AA-7E1E-9B80-BAB79925A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9757" y="74468"/>
            <a:ext cx="2755401" cy="12923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BF8E2F-ACFD-F713-1E3A-0A5C1BEF83D7}"/>
              </a:ext>
            </a:extLst>
          </p:cNvPr>
          <p:cNvSpPr txBox="1"/>
          <p:nvPr/>
        </p:nvSpPr>
        <p:spPr>
          <a:xfrm>
            <a:off x="886333" y="4512943"/>
            <a:ext cx="66064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  <a:hlinkClick r:id="rId10"/>
              </a:rPr>
              <a:t>https://github.com/SkiddieAhn/Code-MR-MKG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0587FFF-BDA9-D0C7-C5C5-BCBCF88AA250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id="{36A236F2-4FDC-2B2E-2C73-E0892D452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45B131A4-B1C8-D74B-C94B-F96BBF700C5E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검색의 효율성을 높이기 위해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활용하여 서브 그래프를 추출하고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이미지 노드를 추가하는 방법 사용</a:t>
              </a:r>
              <a:endParaRPr lang="ko-KR" altLang="en-US" sz="9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99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D53A7-E337-FF1D-2D2A-51EC09932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DF7E2F00-373B-DE4F-8940-8CEBD331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17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175D57A-1389-EC8F-E4FB-4D601A16774F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A0E7927-CAB1-E159-C35F-C24AE4147525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Knowledge Retrieval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B0AB16DA-8FDC-D9D9-8864-9861F55D51FD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671A985C-A090-93CB-3D05-613708617CE3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0592B592-B79E-67FD-2FAD-1919C024BE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2381C12-1A09-AF0D-6326-FD4FBFB48EB7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41567BF-E682-0582-2BFC-4A3702898C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774BEA1-6B5F-B4A3-47DB-66B1974352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FD7E7730-64D6-5231-D82F-4DBC9B3B95E1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89186500-CBC3-DF1B-8055-4EACCFC459CC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39341028-5F95-BE36-E80D-8F4644F3F751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697C72D2-3FF2-942E-66AA-7C29AB58FE2D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925B81C-F84C-5A4A-2022-8075A153B32B}"/>
              </a:ext>
            </a:extLst>
          </p:cNvPr>
          <p:cNvSpPr/>
          <p:nvPr/>
        </p:nvSpPr>
        <p:spPr>
          <a:xfrm>
            <a:off x="575494" y="127550"/>
            <a:ext cx="16562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Discussion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19DC7F-FB18-A93A-8B12-3AB5BA8835A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93BF745-0957-4C2C-7ACA-6DC210D3118F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E3EE77E9-E68E-95D6-795C-A6A10EAAB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DB1A25E-59DE-647F-70F8-02532DAD8C72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Analogical Reasoning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수행하기 위해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Sub-KG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검색하는 과정에서 두 가지 방법이 존재할 수 있음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51B6B24A-3F44-6F12-32AD-76FF362C7CB3}"/>
              </a:ext>
            </a:extLst>
          </p:cNvPr>
          <p:cNvCxnSpPr>
            <a:cxnSpLocks/>
          </p:cNvCxnSpPr>
          <p:nvPr/>
        </p:nvCxnSpPr>
        <p:spPr>
          <a:xfrm>
            <a:off x="806307" y="3131326"/>
            <a:ext cx="636897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62283F7-2124-08D9-347D-E36D0D50F230}"/>
              </a:ext>
            </a:extLst>
          </p:cNvPr>
          <p:cNvSpPr txBox="1"/>
          <p:nvPr/>
        </p:nvSpPr>
        <p:spPr>
          <a:xfrm>
            <a:off x="5815223" y="3542260"/>
            <a:ext cx="2284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(1) early-fusion method</a:t>
            </a:r>
            <a:endParaRPr lang="ko-KR" altLang="en-US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42D8C75-D2BC-E2C3-A18E-80F349D5343E}"/>
              </a:ext>
            </a:extLst>
          </p:cNvPr>
          <p:cNvSpPr txBox="1"/>
          <p:nvPr/>
        </p:nvSpPr>
        <p:spPr>
          <a:xfrm>
            <a:off x="5815222" y="4305703"/>
            <a:ext cx="2284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(2) late-fusion method</a:t>
            </a:r>
            <a:endParaRPr lang="ko-KR" altLang="en-US" sz="1200" dirty="0"/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B58194AB-7683-49C9-E14B-6B0CA63C3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333" y="1745984"/>
            <a:ext cx="6192688" cy="1275831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5ED5C4CF-B3B2-84D8-3743-B40CE09567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318" y="3334491"/>
            <a:ext cx="5040560" cy="1590012"/>
          </a:xfrm>
          <a:prstGeom prst="rect">
            <a:avLst/>
          </a:prstGeom>
        </p:spPr>
      </p:pic>
      <p:grpSp>
        <p:nvGrpSpPr>
          <p:cNvPr id="76" name="그룹 75">
            <a:extLst>
              <a:ext uri="{FF2B5EF4-FFF2-40B4-BE49-F238E27FC236}">
                <a16:creationId xmlns:a16="http://schemas.microsoft.com/office/drawing/2014/main" id="{492490FD-DCAD-49BF-D0C3-DE675CC61AA9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77" name="그래픽 76">
              <a:extLst>
                <a:ext uri="{FF2B5EF4-FFF2-40B4-BE49-F238E27FC236}">
                  <a16:creationId xmlns:a16="http://schemas.microsoft.com/office/drawing/2014/main" id="{CA419C55-2A86-0952-676E-5888DC537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F62D9763-D4C1-754B-C58A-1C0B0C68C23E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첫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번째는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text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image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결합하여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query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활용하는 방식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두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번째는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각각을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query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활용하고 검색된 서브 그래프를 결합하는 방식</a:t>
              </a:r>
              <a:endParaRPr lang="ko-KR" altLang="en-US" sz="9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197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C694-2E46-939F-BD70-138F228E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7DA2D0FC-4D85-FA84-5F49-1DDB1C76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18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CC43877-BC5D-F275-DE0C-0686545A8403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C1E8F5B-ABC6-EE3D-2C93-36BD0BFE1A44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Knowledge Retrieval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5CCCEE3E-A457-A9E4-5335-DE48A812F5B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905F0B1E-DEE2-0336-3026-32EB6793C9A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8879EF26-8FC2-DEC6-538A-DDD01D02B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FB9C04B-ECAC-8091-FE11-3DCBA59D6631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CF0554DA-FBB8-8C17-172F-18A6959193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551621A-6793-A2F3-E61A-13AF21E882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6920CBF2-EBE7-F7F2-A87F-8497940AF0E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C21575EC-88AC-AD1E-6AE4-8284FBA4445B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AF454C00-9788-6012-D32B-C00BA64809C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8DE565D-A4E0-F755-7B71-2C8F3E2A6DB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76C6DE5-D89C-DC48-A417-F0EF6F572C2B}"/>
              </a:ext>
            </a:extLst>
          </p:cNvPr>
          <p:cNvSpPr/>
          <p:nvPr/>
        </p:nvSpPr>
        <p:spPr>
          <a:xfrm>
            <a:off x="575494" y="127550"/>
            <a:ext cx="16562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Discussion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DE1C54-0A99-29CD-7024-06E86D74C5BF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040FFD8-DFF2-15C8-DEF8-A3A6ADD9ECC2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870E42F8-9647-A6B8-867D-59C7215AB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BED7F0D-1BC0-9394-FB03-78A07EDD03A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Top-N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10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으로 설정하면 두 방법 모두 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핵심 키워드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(soy milk, subclass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of,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plant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milk)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포함된 것을 확인할 수 있음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8CB8951-DCC0-5E57-EB78-DDAD5FA5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1628946"/>
            <a:ext cx="3880821" cy="244503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1958D54-8627-7F36-EB53-B2F6FB584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6280" y="1582055"/>
            <a:ext cx="3880821" cy="2445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DD14E-462D-D3BC-4C61-87F4E2FE0E33}"/>
              </a:ext>
            </a:extLst>
          </p:cNvPr>
          <p:cNvSpPr txBox="1"/>
          <p:nvPr/>
        </p:nvSpPr>
        <p:spPr>
          <a:xfrm>
            <a:off x="1363912" y="4212957"/>
            <a:ext cx="2284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(1) early-fusion method</a:t>
            </a:r>
            <a:endParaRPr lang="ko-KR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66F8A-46B9-D704-8B27-A8534FF98045}"/>
              </a:ext>
            </a:extLst>
          </p:cNvPr>
          <p:cNvSpPr txBox="1"/>
          <p:nvPr/>
        </p:nvSpPr>
        <p:spPr>
          <a:xfrm>
            <a:off x="5396360" y="4212956"/>
            <a:ext cx="2284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(2) late-fusion method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5707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133D4-3E58-09B2-9657-07B27B949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F36CF53C-898C-0ABC-1CBB-1C41F5DA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19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3A22EA3-D3DC-3523-468B-143469F17BE5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79D50CF-7259-E538-ECD7-7C77B7E56E6F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Knowledge Retrieval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B36B873B-5628-F4F4-EF59-6FAEC7470470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CD0A6626-31D4-F622-98C7-0463E54770AF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44B5F215-FAB6-2313-2AEE-D67BE45D2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B04FB5B-B5A0-2605-9FB8-CC7E175564C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D9CB62D-6658-71DC-3B7E-F83E2322E5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77F6A4A0-952E-0DA4-6C90-0F7A826126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B1EDCE97-F563-07B6-AEF4-1D6B7047964C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E9B95EBD-5AD3-4EB8-8842-4371B2127D5C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202E70B4-9F70-8830-3CD8-A1C881817328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E09F7C4F-E0F3-6664-7FBC-98CF3A55F91C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14C4410-93D9-3939-4EC5-2F18AD5EB16A}"/>
              </a:ext>
            </a:extLst>
          </p:cNvPr>
          <p:cNvSpPr/>
          <p:nvPr/>
        </p:nvSpPr>
        <p:spPr>
          <a:xfrm>
            <a:off x="575494" y="127550"/>
            <a:ext cx="16562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Discussion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4B527C-A63E-9A97-80FE-FF3871E8DD8F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2D7EC-BF72-C4C5-D6A2-00C93936C0BD}"/>
              </a:ext>
            </a:extLst>
          </p:cNvPr>
          <p:cNvSpPr txBox="1"/>
          <p:nvPr/>
        </p:nvSpPr>
        <p:spPr>
          <a:xfrm>
            <a:off x="1255252" y="4501459"/>
            <a:ext cx="2284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(1) early-fusion method</a:t>
            </a:r>
            <a:endParaRPr lang="ko-KR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4B602D-50D9-65A2-A403-3107560AAD5D}"/>
              </a:ext>
            </a:extLst>
          </p:cNvPr>
          <p:cNvSpPr txBox="1"/>
          <p:nvPr/>
        </p:nvSpPr>
        <p:spPr>
          <a:xfrm>
            <a:off x="5287700" y="4526616"/>
            <a:ext cx="2284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(2) late-fusion method</a:t>
            </a:r>
            <a:endParaRPr lang="ko-KR" altLang="en-US" sz="12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E0DBFD1-E6BC-1B0C-E4B6-4240A6C20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46" y="1994611"/>
            <a:ext cx="3936767" cy="248027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9A951861-53F7-84B7-3263-DA6D590E4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223" y="1967616"/>
            <a:ext cx="3970625" cy="2501611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3BE3F5CA-0006-0EF7-1D41-DB873065362C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id="{73D52CCD-E73E-7DA6-49EE-E262CB5F5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B770C245-058A-921E-2CD0-C47A6CB097FE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Top-N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5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감소하면 첫 번째 방식에서 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핵심 키워드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(soy milk, subclass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of,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plant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milk)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누락됨을 확인할 수 있음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21EB3CF-78F2-BBBA-5798-DBE82C71E9CF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4C67B7BC-59BC-8318-A7D7-6C6222BED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BF57D74C-5A0E-0EE6-CB2A-09BEFC027DF7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첫 번째 방식은 각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모달이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보유한 고유 정보를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손실시키므로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올바른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KG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검색이 어려움</a:t>
              </a:r>
              <a:endParaRPr lang="ko-KR" altLang="en-US" sz="9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CBB923B-6A8A-B31F-549D-DAD88388EE76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36" name="그래픽 35">
              <a:extLst>
                <a:ext uri="{FF2B5EF4-FFF2-40B4-BE49-F238E27FC236}">
                  <a16:creationId xmlns:a16="http://schemas.microsoft.com/office/drawing/2014/main" id="{8363F5B1-D87C-4F16-195C-EDE7B290C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AE3C3E8D-C52D-2567-0F1D-02EC7D5BB330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두 번째 방식은 정상적으로 작동하고 있으나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이미지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관계를 직접 고려하지 않기 때문에 연결된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엣지가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많은 상황에서는 관계를 제대로 찾지 못할 수 있음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ko-KR" altLang="en-US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97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2FB2B-93CD-B674-41CB-7EEE67955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EF6FFDD1-1452-6122-1C39-44CBEBF3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EDE0220-A55C-37D4-E318-01F54BACC6A7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2C222467-A76F-9AF8-4F5A-272CB5560488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Knowledge Graph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019A0B7E-9A67-8351-98DC-E0D29409CD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E2338693-CAA6-1D3A-D4D5-BE4D7FCA9C93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795333BF-057C-3771-04BB-9BE001D39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6B0F7A4-5DAE-B1C9-9BAE-706BFCD712A1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4702DC2A-1A7E-AF94-D6A1-C8A3F9BB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B33E173A-6C99-E066-BAF9-C21445149B2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Knowledge Base (KB):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두 대상의 관계를 표현한 데이터의 집합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(entity-relation-entity)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으로 구성된 삼중항의 정형 데이터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B0C6DE6-775E-4E87-CE8F-DD809CF8C184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16B89A16-62F8-C486-D2D5-0DD9E8A65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99240515-CBA8-713B-ED6A-3908D7B001CD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수집한 데이터를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KB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형태로 추출한 뒤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Knowledge Graph (KG)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변환하면 관계 구조가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시각화되고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활용성이 향상됨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54D0D9D3-15C4-7184-7A46-DB4BEAEC1A26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43" name="그래픽 42">
              <a:extLst>
                <a:ext uri="{FF2B5EF4-FFF2-40B4-BE49-F238E27FC236}">
                  <a16:creationId xmlns:a16="http://schemas.microsoft.com/office/drawing/2014/main" id="{0E9D169B-2241-1B57-1DF2-F03D82420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5A729F4A-E76F-2C44-704C-905260D92015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탐색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추론 등 다양한 분야에서 활용되며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결합하면 사전에 학습되지 않은 질문에도 정확한 답변 생성이 가능함  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63B3690-2F76-305F-1FDD-1DC19CA0E890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7B8E4239-8BC1-485B-52FC-4807095F1B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F415265-2514-3DA9-2261-3B942F9FAD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4D874CF0-D56D-02E5-FA3A-419EFB979A19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24CD3CD8-FA4D-F961-3A76-C62185D33D8E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F887C2DB-BAB3-296F-65BC-935CBE945FE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8A44412-5DC4-8774-78DD-144F87EBB0C3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70D6CA1-69DD-B8F5-4AA2-252D79E02BC0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B625FE-8958-43A5-183E-87F67DA560C0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E26BC4A-68B4-913A-2D4E-1CDB9B23B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1995588"/>
            <a:ext cx="2696377" cy="267790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A60641E-C8D5-25EF-97B3-24F728FA20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24" y="3866018"/>
            <a:ext cx="2015633" cy="103817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0C0616E-222E-4B14-ADBE-6B36EC38D6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5944" y="1989009"/>
            <a:ext cx="2392850" cy="1867729"/>
          </a:xfrm>
          <a:prstGeom prst="rect">
            <a:avLst/>
          </a:prstGeom>
        </p:spPr>
      </p:pic>
      <p:sp>
        <p:nvSpPr>
          <p:cNvPr id="30" name="화살표: 위로 굽음 29">
            <a:extLst>
              <a:ext uri="{FF2B5EF4-FFF2-40B4-BE49-F238E27FC236}">
                <a16:creationId xmlns:a16="http://schemas.microsoft.com/office/drawing/2014/main" id="{56129F0A-E087-AFA7-7247-4641CBE2DCB2}"/>
              </a:ext>
            </a:extLst>
          </p:cNvPr>
          <p:cNvSpPr/>
          <p:nvPr/>
        </p:nvSpPr>
        <p:spPr>
          <a:xfrm rot="5400000">
            <a:off x="1615174" y="3431652"/>
            <a:ext cx="1038173" cy="1440160"/>
          </a:xfrm>
          <a:prstGeom prst="bentUpArrow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6D93785F-2023-AB1B-2FA7-A51340623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566" y="2651568"/>
            <a:ext cx="903463" cy="1046898"/>
          </a:xfrm>
          <a:prstGeom prst="rect">
            <a:avLst/>
          </a:prstGeom>
        </p:spPr>
      </p:pic>
      <p:pic>
        <p:nvPicPr>
          <p:cNvPr id="50" name="Picture 6" descr="Wikipedia logo and symbol, meaning, history, PNG, brand">
            <a:extLst>
              <a:ext uri="{FF2B5EF4-FFF2-40B4-BE49-F238E27FC236}">
                <a16:creationId xmlns:a16="http://schemas.microsoft.com/office/drawing/2014/main" id="{472510FA-9923-6967-35B4-12AB0A8D2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7" r="21538"/>
          <a:stretch/>
        </p:blipFill>
        <p:spPr bwMode="auto">
          <a:xfrm>
            <a:off x="1443882" y="2387413"/>
            <a:ext cx="832624" cy="90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promise of Wikidata: How journalists can use… | DataJournalism.com">
            <a:extLst>
              <a:ext uri="{FF2B5EF4-FFF2-40B4-BE49-F238E27FC236}">
                <a16:creationId xmlns:a16="http://schemas.microsoft.com/office/drawing/2014/main" id="{089D4D35-F3CE-24EA-A7B2-D22794315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2" y="2946844"/>
            <a:ext cx="68580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E8AFADC-4439-AA3E-EFA6-BA721C026DEE}"/>
              </a:ext>
            </a:extLst>
          </p:cNvPr>
          <p:cNvSpPr txBox="1"/>
          <p:nvPr/>
        </p:nvSpPr>
        <p:spPr>
          <a:xfrm>
            <a:off x="5136940" y="4703900"/>
            <a:ext cx="30564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J.Baek</a:t>
            </a:r>
            <a:r>
              <a:rPr kumimoji="1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et al. "Knowledge-Augmented Language Model Prompting for Zero-Shot Knowledge Graph Question </a:t>
            </a:r>
            <a:r>
              <a:rPr kumimoji="1" lang="en-US" altLang="ko-KR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Answering.“ACL</a:t>
            </a:r>
            <a:r>
              <a:rPr kumimoji="1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. 2023.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1460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5B0F9-AC53-22F3-D444-7C6D08517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90E53-F0A6-B1F3-8AC6-C1EB9D4A43CB}"/>
              </a:ext>
            </a:extLst>
          </p:cNvPr>
          <p:cNvSpPr txBox="1"/>
          <p:nvPr/>
        </p:nvSpPr>
        <p:spPr>
          <a:xfrm>
            <a:off x="354172" y="2169478"/>
            <a:ext cx="84356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ko-KR" sz="3000" dirty="0">
                <a:solidFill>
                  <a:srgbClr val="002060"/>
                </a:solidFill>
                <a:latin typeface="에스코어 드림 7 ExtraBold"/>
                <a:ea typeface="에스코어 드림 7 ExtraBold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0595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33854-DC59-B9E4-59FA-B1B1CB516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21C86C6A-5D3D-AD64-769B-A6D0EC1B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4036FD5-43CE-AA39-9CDA-18EC7AB4851F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8357A647-FF90-72D7-E04F-103B8F2890D3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Multimodal Reasoning 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9B385778-CEB3-7592-D175-6D062D389F05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91E9F9DF-4691-5F54-45D2-DF31BB754374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DF4F6D88-6E45-E9EC-D0A7-D8E91504E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932DA68D-FB85-93C6-400E-1F9EBD4891BD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4CD4386F-C067-D90A-B186-B21C448B0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7368357D-B405-6DF6-88FC-01513CCA97D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다양한 형태의 정보를 통합적으로 이해하고 추론하는 능력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77B6045-756E-4504-249B-4B4033870D35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6083E460-4153-4C83-6236-BD1279A87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9462905-B740-27DB-4A09-6C910C5893B8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QA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수행하기 위해 이미지나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중요한 정보를 추출하고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해당 정보를 함께 활용해 정답을 찾는 과정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20B5C747-0D30-8599-D649-B139EFCA8C3D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43" name="그래픽 42">
              <a:extLst>
                <a:ext uri="{FF2B5EF4-FFF2-40B4-BE49-F238E27FC236}">
                  <a16:creationId xmlns:a16="http://schemas.microsoft.com/office/drawing/2014/main" id="{A588D934-A72C-54BF-9403-CE255B8A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F9C93892-436B-A532-1F37-C4215248338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최근에는 이미지와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동시에 활용한 복합적인 질의응답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(multimodal QA)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작업이 많이 연구되고 있음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DE7D5B4-57BE-C2F6-A409-661C096120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B363FFA-35C0-E31D-BDE9-B1326A2982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E5A5A8F9-422F-39A7-963B-B4F53DCE03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DFDC9144-38D2-B649-68AC-EC26AE648FDF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E28B6F1E-AACE-950B-02F8-7C3460B069BD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ACEF68AB-AA6B-461B-804E-4D740D75DAE6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354800FB-C019-9153-29C8-5E9E109E56DC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2D60C7E-5332-4206-12F6-D5ADCA4C3207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E168C9-FAA3-38A7-50B9-3997429995FA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7BC1A3F-2C9F-2380-0234-6AB74B0084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4521" b="-1"/>
          <a:stretch/>
        </p:blipFill>
        <p:spPr>
          <a:xfrm>
            <a:off x="3041984" y="2316998"/>
            <a:ext cx="2520280" cy="163895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52F1F53-44D8-B60E-3E52-D19234285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2897" y="2535654"/>
            <a:ext cx="3126876" cy="1425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3E6F8-75B6-8FC9-99B4-4DC43CCCB5CE}"/>
              </a:ext>
            </a:extLst>
          </p:cNvPr>
          <p:cNvSpPr txBox="1"/>
          <p:nvPr/>
        </p:nvSpPr>
        <p:spPr>
          <a:xfrm>
            <a:off x="2771800" y="4066913"/>
            <a:ext cx="3126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Question (Text) + Knowledge graph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0ACC8-AAD5-B64E-E00A-46731557C697}"/>
              </a:ext>
            </a:extLst>
          </p:cNvPr>
          <p:cNvSpPr txBox="1"/>
          <p:nvPr/>
        </p:nvSpPr>
        <p:spPr>
          <a:xfrm>
            <a:off x="5940152" y="4066913"/>
            <a:ext cx="24753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Question (Text) + Image +  KG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050" name="Picture 2" descr="Visual Question Answering with Frozen Large Language Models | Towards Data  Science">
            <a:extLst>
              <a:ext uri="{FF2B5EF4-FFF2-40B4-BE49-F238E27FC236}">
                <a16:creationId xmlns:a16="http://schemas.microsoft.com/office/drawing/2014/main" id="{A4F6506A-66AB-6559-57F6-D42DC3CA9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59" y="2315212"/>
            <a:ext cx="1887379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88B366-5E8A-188C-977E-1BAE39A6DE49}"/>
              </a:ext>
            </a:extLst>
          </p:cNvPr>
          <p:cNvSpPr txBox="1"/>
          <p:nvPr/>
        </p:nvSpPr>
        <p:spPr>
          <a:xfrm>
            <a:off x="619972" y="4066914"/>
            <a:ext cx="2344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Question (Text) + Image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2C2ADDDE-1AC9-6023-6B48-F63987FD09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7248" y="1904976"/>
            <a:ext cx="271638" cy="1405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42EE3A-5D10-27FE-06E3-48EC0881C2AC}"/>
              </a:ext>
            </a:extLst>
          </p:cNvPr>
          <p:cNvSpPr txBox="1"/>
          <p:nvPr/>
        </p:nvSpPr>
        <p:spPr>
          <a:xfrm>
            <a:off x="1120481" y="1867866"/>
            <a:ext cx="67463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제공된 이미지와 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LLM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의 사전지식만으로 해결하기 힘든 질문을 답변할 수 있음</a:t>
            </a:r>
          </a:p>
        </p:txBody>
      </p:sp>
    </p:spTree>
    <p:extLst>
      <p:ext uri="{BB962C8B-B14F-4D97-AF65-F5344CB8AC3E}">
        <p14:creationId xmlns:p14="http://schemas.microsoft.com/office/powerpoint/2010/main" val="254983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CE0B6-409A-9283-C020-070F69E9E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25F14645-BD6F-9580-D471-AAF5C4B6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639D324-5F6F-6165-6FE5-3E890DCBE3F0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93F07BCC-3E4D-E0AC-7BE6-EE806FDBC478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Limitation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CA49E35-AAA6-A5F4-B65C-7DC234D111A0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3700B7DB-A5B6-CBD9-A154-435C5A38BD23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4D4508CC-D614-97BB-7041-91965EA23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168E40E-6432-FF0D-0725-FE76DBED1577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D9CFD1D7-923F-DE38-F19B-8A735C3B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8A17B26-5014-6EC9-0F47-B1628B594BC4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단일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모달리티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(text)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구성된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시각적 정보가 필요한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QA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수행하기 어려움 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BBE9D58E-85C5-B522-AD0F-F6596C3F5253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2E291643-B430-3DB1-E754-BD82EE2F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33A1523-30B2-93F8-2042-5272FECD6FB4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요구된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시각 정보가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사전 지식에 없거나 제공된 이미지에 포함되지 않으면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hallucination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발생할 수 있음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AB1A664-287E-5F96-E200-D8950E70EEF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A85EDE7-CD3B-6F73-1B99-FFAE2E4ECE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46D8E07-A5EB-D3E3-46C5-69319CC265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0B9B3849-E4F9-E247-FC3F-E6FD32E3A38A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D20DB1C0-6962-417F-AD30-0EE58C410772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E5371743-0F41-135F-CC58-5676B539D767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CCF4EB42-5B4B-01C4-D757-FC4C8199AE1E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D91A70B-795E-B48B-78E0-59E8AF423C93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015566-E2B5-0862-6834-67262389FF06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336605-A1C5-DEC2-4D51-182618D29B0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3400"/>
          <a:stretch/>
        </p:blipFill>
        <p:spPr>
          <a:xfrm>
            <a:off x="2815083" y="1923678"/>
            <a:ext cx="3513834" cy="2926530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C98E7BC4-8796-DEF6-F6D9-84AA177CE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592" y="1622821"/>
            <a:ext cx="271638" cy="1405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F05315-DC4A-7282-8430-F5B357002720}"/>
              </a:ext>
            </a:extLst>
          </p:cNvPr>
          <p:cNvSpPr txBox="1"/>
          <p:nvPr/>
        </p:nvSpPr>
        <p:spPr>
          <a:xfrm>
            <a:off x="1142825" y="1585711"/>
            <a:ext cx="67463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텍스트와 이미지를 함께 활용한 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Multimodal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KG (MMKG)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사용하면 다양한 형태의 질문을 더 정확하게 해결할 수 있음</a:t>
            </a:r>
          </a:p>
        </p:txBody>
      </p:sp>
    </p:spTree>
    <p:extLst>
      <p:ext uri="{BB962C8B-B14F-4D97-AF65-F5344CB8AC3E}">
        <p14:creationId xmlns:p14="http://schemas.microsoft.com/office/powerpoint/2010/main" val="176792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CA4B5-34CE-1FAD-EBAF-947A17F73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D605FFD3-439F-649D-8C45-C98D8D09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17AC862-B49A-4C4D-6509-6045CFE06475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C79E643-C816-0399-0967-01E346B40F7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Multimodal Reasoning with Multimodal Knowledge Graph (MR-MKG)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BA33910-48BB-60D4-0218-86FC9E566C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DFAD22F8-B628-27A6-0362-784AC676AB83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9D20F760-8C22-FCAD-638D-2243FD16F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9B1E2D8-E126-3908-D4C2-38D1B04C153C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D6D31924-A034-9F1A-CEF7-256A0795A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1C42953-84DF-3FF1-D004-646672D5A228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활용하여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ko-KR" altLang="en-US" sz="900" dirty="0" err="1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멀티모달</a:t>
              </a:r>
              <a:r>
                <a:rPr lang="ko-KR" altLang="en-US" sz="900" dirty="0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추론 능력을 확장하는 방법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처음으로 제안함  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4C1C7B3-E812-B59A-E40E-C71A658468C8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F39A178D-3151-07EB-01D3-8181432C6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88A32F7-20F1-CDA8-B1A6-CFD34432A07F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멀티모달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정보를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통합하기 위한 </a:t>
              </a:r>
              <a:r>
                <a:rPr lang="ko-KR" altLang="en-US" sz="900" dirty="0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모델</a:t>
              </a:r>
              <a:r>
                <a:rPr lang="en-US" altLang="ko-KR" sz="900" dirty="0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(MR-MKG)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관련 </a:t>
              </a:r>
              <a:r>
                <a:rPr lang="ko-KR" altLang="en-US" sz="900" dirty="0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데이터셋</a:t>
              </a:r>
              <a:r>
                <a:rPr lang="en-US" altLang="ko-KR" sz="900" dirty="0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(MMKG-grounded)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제안함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073B2D1-24B8-2767-D46E-905A366F90FE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8EA3FF2-D782-67C8-7223-54EC1D26BA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C4D752E2-B3FA-2515-5873-D2B468ACBC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02349F89-A18C-9823-2604-B5153A6C7DA4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A4489944-448A-0886-E800-781C4E8023E9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58560F06-B926-A41A-5006-6FA301A677AC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D698789B-5F36-2838-E10C-B5B3FE9018BF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C40186D-2A1A-0BD3-B21E-FDEFFAFBE5F6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178B50-D664-E1C5-F806-DA0DF9FFAF52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525F4F-3389-A514-399A-8F24281A2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205" y="1927850"/>
            <a:ext cx="5103589" cy="2945081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8C2CF96E-E55F-0D7F-F3F6-B5A2C4C82FC1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AAA4C2D3-1ACF-1C0E-1472-80420F558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4CF1F0B-08B0-19C2-EE82-A23B10D8FADA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제안한 모델은 </a:t>
              </a:r>
              <a:r>
                <a:rPr lang="ko-KR" altLang="en-US" sz="900" dirty="0" err="1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멀티모달</a:t>
              </a:r>
              <a:r>
                <a:rPr lang="ko-KR" altLang="en-US" sz="900" dirty="0">
                  <a:solidFill>
                    <a:srgbClr val="224AA2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추론 과제에서 기존 기법 대비 우수한 성능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달성함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96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A321B-EE5F-F83B-9850-FE3E79828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84215240-ED73-8F7C-C54A-CDA83E4F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B6CD201-45A2-3626-2D96-52796AFDD285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213E2BD-246A-ACD3-5C8E-6399B8DE1F75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Overall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Architecture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F8CD2145-2073-28AA-F20D-055FFF78CAC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90C88240-D85F-B3D4-4A97-7B627417048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63AA638F-46D0-E77B-8437-BC2B866D00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952B9FA4-2CBA-B970-51B9-D2C151A3CAC0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351395BA-A555-6D6D-4C26-D771A7DD8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62C3586B-30DA-376B-8443-B1D94FC2084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각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모달리티의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임베딩을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추출하기 위해 세 개의 인코더 구조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(Language, KG, Image)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사용함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87EA693-8A8C-C7D4-8147-73C77C673DA5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2569E1CF-DBC0-BD12-D869-93EA0ACA2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F1C1243-530E-6101-B8EA-83E32DDE05C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세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임베딩은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결합되어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입력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(prompt)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으로 사용되며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이를 통해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멀티모달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정보를 활용 가능함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99B742E-A45B-058A-F3F4-DF4B89745D0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3DE890D-FE3B-C033-708E-F9B7DFE725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B8BD5AC-321C-576C-B29A-EF64933C0C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57B4CAC8-05D8-1613-FC51-55C519D52D7D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4BBF7B86-92BB-BF1F-FE82-49282D98B6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66E41D31-1530-5E65-69E4-651CBBF3CE1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F8264135-EF91-4E44-5F25-7D217279AEDB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7DD9CEC-AF06-FF12-10E3-300658EB4E25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C20487-D6FC-A0CA-6373-FDA25A3D4CF3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E228838-F75D-F9F3-E384-600E47750BA9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2F5A236C-6C51-860B-1000-6FABC0A6C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41A9E8F-878F-16C9-DD0B-08DC2999C7F1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위치한 이미지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텍스트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간 매칭을 학습하여 성능을 향상시킴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(Cross-Modal Alignment)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 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46FE786D-A905-3AC8-08CB-EBB68F505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1923678"/>
            <a:ext cx="5184576" cy="29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6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1B7F4-66B7-65F2-D431-FAF5326C2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C68599AE-25E4-B7BB-BF9E-E487DAC4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7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7EB46A6-AB91-501C-005A-F48A75599414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58DF655-C85E-5FA7-DCF5-D11EFE80EBB3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Language and Image Embedding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5EA9CEAB-931C-DC64-7061-5C8DB0CDC810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53D7A4A9-CB69-B004-E3DC-DF216534E5D4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994DC2B2-F494-B1BD-A839-72060DBB0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0DD5533-D676-74BE-AC14-88B8D0C4E333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A26AD063-E449-255B-F226-20D73F300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0CD0AEF-B58C-1CEB-4C7B-8A847D58471C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언어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임베딩은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사전학습된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embedding layer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인코더로 활용함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773D4210-86CB-9B82-15E9-7C27679BD2BE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75641BBA-3217-0CC8-E807-E6133BCD4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E3E6EECA-86B0-630D-E781-22A4EC98504E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이미지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임베딩은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사전학습된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CLIP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이미지 인코더를 사용함 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3B5CA8-2C9E-0A6D-67CC-9E56426F9EA7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A1763CB8-C4A2-6CC4-1BFD-3366A0488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88A1D64-0D59-650D-860E-BCE7A68126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8E5A6FE1-2AB7-E70E-13B7-80126FA3D281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CBFFA77B-0227-3461-132E-0ED6492916C6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0CAE5887-39A9-E246-BDF7-812404C7E0BF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1D362109-D3C5-8F85-7BB5-65CF67D1458E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DB7AF0E-46B7-B36F-D9FF-A901645D7595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961D0-1DCA-3719-9F9F-9BDC2C8A8113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1243576-7B29-1A8C-054F-DD74B649355C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27F31BDD-CFD2-2D6E-E931-30604771B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8471260-3D73-2AA4-E8D3-F1BA07624C4D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이미지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임베딩은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Adapter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통해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이해할 수 있는 표현으로 변환되며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과정에서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연산을 통해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Question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관련된 영역을 강조함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9D241CC2-62DF-8BD2-0A61-6818EF3D816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7048"/>
          <a:stretch/>
        </p:blipFill>
        <p:spPr>
          <a:xfrm>
            <a:off x="867318" y="2061363"/>
            <a:ext cx="5103589" cy="244300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C639A43-C289-2778-EF9A-6101DFB04974}"/>
              </a:ext>
            </a:extLst>
          </p:cNvPr>
          <p:cNvSpPr/>
          <p:nvPr/>
        </p:nvSpPr>
        <p:spPr>
          <a:xfrm>
            <a:off x="912856" y="3723878"/>
            <a:ext cx="3587136" cy="780487"/>
          </a:xfrm>
          <a:prstGeom prst="rect">
            <a:avLst/>
          </a:prstGeom>
          <a:solidFill>
            <a:srgbClr val="4FFF9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64D0C82-6F2B-1D1E-A7F3-DDD659234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0906" y="3345535"/>
            <a:ext cx="2802595" cy="97387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D853701-2A32-0D44-6171-D1FF4CF527EF}"/>
              </a:ext>
            </a:extLst>
          </p:cNvPr>
          <p:cNvSpPr/>
          <p:nvPr/>
        </p:nvSpPr>
        <p:spPr>
          <a:xfrm>
            <a:off x="867318" y="2112133"/>
            <a:ext cx="3587136" cy="780487"/>
          </a:xfrm>
          <a:prstGeom prst="rect">
            <a:avLst/>
          </a:prstGeom>
          <a:solidFill>
            <a:srgbClr val="94AEE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28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5EAF6-93AE-0968-7843-F2EF941F3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BD65FB12-8D7B-872F-33EA-CA7E79E4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A5DF916-4D5F-1C60-F0A5-A67D22C2F205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BA4F807-5ACD-BE42-748E-E1EB0117E3AD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KG Embedding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448371B-D342-D985-D20F-3814D9ADAEE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64D48DD4-0FAF-A3BD-1BCA-E8D9F456FA72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8E091791-AF71-F948-C4DD-D3D5FCDF0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D1576D6-4446-5E22-9DBE-C8273B2FCD16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31821BB2-2F83-923D-9E6D-137EAEDB5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7DAD9260-704D-069F-1171-5568C500DD2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KG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임베딩은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관계 기반 그래프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모델인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RGAT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활용함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노드 및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엣지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임베딩은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CLIP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통해 초기화됨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E37E311-1E5A-2BCC-9285-B6EC847A3F0B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7C0939CD-A133-2D99-40C2-1B3A32DB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148D628B-F841-FD08-8072-7845D1861B2A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RGAT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관계 유형과 이웃 노드의 특성을 함께 고려하여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중요한 이웃 정보를 선택적으로 집계함  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07DA0A0-9181-A03F-8F1D-059F9E9EACED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75EB67F-5B3E-FA73-BC69-20CF093328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0AE0F7F-FF8B-47DB-D9F4-AE191BFE33E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7A67C9CE-4675-4B6A-5F73-39AC3D20E95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E8516B60-E3C1-4A1C-17D2-0F2D882FDEF6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DA174DE-F327-423C-E866-FF9192CA18E5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C27513D0-6E25-E027-1252-33FF6BB7602C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ED56B6E-4B42-BE19-1E59-E670AA144673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E37F8A-6CF4-A0B2-F7D0-AAA9916EB365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BD3B9E1-C7BF-1554-351F-2109B168099F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719D8DC6-2D74-F6D7-DF1E-FBFB699C8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B8207BC-42F2-D33B-8C82-6A295D74515E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집계된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KG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임베딩은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선형 변환 및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어텐션을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통해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Question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관련된 핵심 노드 정보를 강조함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EAE6B3DB-00B2-4716-552A-DA11F2B7DAD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7048"/>
          <a:stretch/>
        </p:blipFill>
        <p:spPr>
          <a:xfrm>
            <a:off x="867318" y="2061363"/>
            <a:ext cx="5103589" cy="244300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751DB79E-0A9F-EDB1-CC10-143A85AFBBC7}"/>
              </a:ext>
            </a:extLst>
          </p:cNvPr>
          <p:cNvSpPr/>
          <p:nvPr/>
        </p:nvSpPr>
        <p:spPr>
          <a:xfrm>
            <a:off x="897580" y="2883972"/>
            <a:ext cx="3602412" cy="911914"/>
          </a:xfrm>
          <a:prstGeom prst="rect">
            <a:avLst/>
          </a:prstGeom>
          <a:solidFill>
            <a:srgbClr val="FFCF3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17F1145-8CC5-5582-2FDD-3734AF1B1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232" y="3389868"/>
            <a:ext cx="2716836" cy="110800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D6C15F0-B89A-FCEA-E6D9-AC78565980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1113" y="1393524"/>
            <a:ext cx="2528959" cy="18616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A72AE09-B39F-F896-4558-7A30DB95B28B}"/>
              </a:ext>
            </a:extLst>
          </p:cNvPr>
          <p:cNvSpPr txBox="1"/>
          <p:nvPr/>
        </p:nvSpPr>
        <p:spPr>
          <a:xfrm>
            <a:off x="944555" y="4621489"/>
            <a:ext cx="678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Ishiwatari</a:t>
            </a: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, Taichi, et al. "Relation-aware graph attention networks with relational position encodings for emotion recognition in conversations." EMNLP 2020.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187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A0A86-DEC8-B346-F205-1AA6E7089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E265FB1-0418-EE99-2DE1-32A7936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9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292BA4D-6526-9DA9-DA56-D8DE0DB0A2CE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951154D6-01F7-C394-31AA-E6F1EF98D47E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Loss function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4E1FD8B8-1FC7-6D73-23FD-EAD1D7EDCCDF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8D4D0687-FF02-DD95-3276-11A1593C188B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8064ADED-9DDD-15FB-A67F-14F7E37CE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9AC28A3-0A1E-4957-896C-037B4BDB64B8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DC56630C-C185-7F70-7F97-D0192F3D5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EAE4C76-C3DE-9F54-7CF7-56ED7836F9FA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auto-regressive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하게 답변을 생성할 수 있도록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,Causal Language Modeling (CLM) loss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사용함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C847A9D7-17F1-2E1B-E4A1-DA09352B3406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8C7C27B3-5B32-16E4-17C1-C317E30C6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E01795CD-391B-D39A-C3F8-30F8BBE9A15D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이미지 노드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임베딩이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충분한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semantic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정보를 갖기 위해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Triplet loss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활용함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F0CEFDB-D40C-97E0-8D37-23F133658DB2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1F979B3-0088-496D-3FD3-9BA224FB79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EE1CE19E-A76C-36E8-186A-E0082EB53E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6AF144C2-6CFF-088A-FB6B-5DA12FD9555A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9453C971-77F5-39F4-E86F-6FACE553F3F0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693C9900-16D5-1BC0-B5A9-F19B28847FAE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DC6678FB-F103-61EC-71E9-30EEBE90703B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447A32F-F07A-06C3-047F-A0BC31A810A3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AAFBAA-D5D3-53B0-D437-2EA73A17617F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B187112-08EE-1636-5CEF-74FC76DE8981}"/>
              </a:ext>
            </a:extLst>
          </p:cNvPr>
          <p:cNvGrpSpPr/>
          <p:nvPr/>
        </p:nvGrpSpPr>
        <p:grpSpPr>
          <a:xfrm>
            <a:off x="867318" y="1580464"/>
            <a:ext cx="8223863" cy="230832"/>
            <a:chOff x="1095328" y="1095832"/>
            <a:chExt cx="8816130" cy="230832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EF551E66-E5A8-EDFE-6FD9-578BDA7A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CC50225-9B07-B383-2237-60ADEC3C3C94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MMKG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포함된 이미지는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CLIP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사전에 학습하지 않은 경우가 많기 때문에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텍스트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임베딩과의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정렬이 필요함   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E7FE5027-D3A6-A4D4-FCCA-FDA7A9000A0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7048"/>
          <a:stretch/>
        </p:blipFill>
        <p:spPr>
          <a:xfrm>
            <a:off x="867318" y="2061363"/>
            <a:ext cx="5103589" cy="244300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4F41DDD-A8DA-95BF-5508-DBEB4B6DB136}"/>
              </a:ext>
            </a:extLst>
          </p:cNvPr>
          <p:cNvSpPr/>
          <p:nvPr/>
        </p:nvSpPr>
        <p:spPr>
          <a:xfrm>
            <a:off x="4788024" y="3291830"/>
            <a:ext cx="1182883" cy="1152129"/>
          </a:xfrm>
          <a:prstGeom prst="rect">
            <a:avLst/>
          </a:prstGeom>
          <a:solidFill>
            <a:schemeClr val="accent2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359D126-C937-6ED0-0BFA-F2FECD06FBE7}"/>
              </a:ext>
            </a:extLst>
          </p:cNvPr>
          <p:cNvSpPr/>
          <p:nvPr/>
        </p:nvSpPr>
        <p:spPr>
          <a:xfrm>
            <a:off x="4788024" y="2186980"/>
            <a:ext cx="1182883" cy="1032842"/>
          </a:xfrm>
          <a:prstGeom prst="rect">
            <a:avLst/>
          </a:prstGeom>
          <a:solidFill>
            <a:schemeClr val="bg2">
              <a:lumMod val="75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40FD581-BF37-3CED-8731-4B2C276FC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7043" y="3262147"/>
            <a:ext cx="2719214" cy="121149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91AB9A3-3A20-6891-42BF-2DB6BEEAFC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9205" y="2399261"/>
            <a:ext cx="2727052" cy="5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6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5252"/>
      </a:accent1>
      <a:accent2>
        <a:srgbClr val="FCB4B2"/>
      </a:accent2>
      <a:accent3>
        <a:srgbClr val="8D7B6F"/>
      </a:accent3>
      <a:accent4>
        <a:srgbClr val="FFC000"/>
      </a:accent4>
      <a:accent5>
        <a:srgbClr val="407C7C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에스코어 드림 7 ExtraBold"/>
        <a:ea typeface="에스코어 드림 7 ExtraBold"/>
        <a:cs typeface=""/>
      </a:majorFont>
      <a:minorFont>
        <a:latin typeface="에스코어 드림 5 Medium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356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나눔바른고딕" panose="020B0603020101020101" pitchFamily="50" charset="-127"/>
            <a:ea typeface="나눔바른고딕" panose="020B060302010102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53810</TotalTime>
  <Words>1107</Words>
  <Application>Microsoft Office PowerPoint</Application>
  <PresentationFormat>화면 슬라이드 쇼(16:9)</PresentationFormat>
  <Paragraphs>167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굴림</vt:lpstr>
      <vt:lpstr>Arial</vt:lpstr>
      <vt:lpstr>맑은 고딕</vt:lpstr>
      <vt:lpstr>나눔스퀘어</vt:lpstr>
      <vt:lpstr>에스코어 드림 7 ExtraBold</vt:lpstr>
      <vt:lpstr>에스코어 드림 4 Regular</vt:lpstr>
      <vt:lpstr>에스코어 드림 2 ExtraLight</vt:lpstr>
      <vt:lpstr>에스코어 드림 5 Medium</vt:lpstr>
      <vt:lpstr>나눔스퀘어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kjwkor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SungHyun Ahn</cp:lastModifiedBy>
  <cp:revision>3872</cp:revision>
  <cp:lastPrinted>2023-04-28T14:35:29Z</cp:lastPrinted>
  <dcterms:created xsi:type="dcterms:W3CDTF">2009-09-20T10:20:07Z</dcterms:created>
  <dcterms:modified xsi:type="dcterms:W3CDTF">2025-05-26T13:09:30Z</dcterms:modified>
</cp:coreProperties>
</file>