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47" r:id="rId1"/>
  </p:sldMasterIdLst>
  <p:notesMasterIdLst>
    <p:notesMasterId r:id="rId9"/>
  </p:notesMasterIdLst>
  <p:handoutMasterIdLst>
    <p:handoutMasterId r:id="rId10"/>
  </p:handoutMasterIdLst>
  <p:sldIdLst>
    <p:sldId id="759" r:id="rId2"/>
    <p:sldId id="834" r:id="rId3"/>
    <p:sldId id="845" r:id="rId4"/>
    <p:sldId id="847" r:id="rId5"/>
    <p:sldId id="846" r:id="rId6"/>
    <p:sldId id="848" r:id="rId7"/>
    <p:sldId id="849" r:id="rId8"/>
  </p:sldIdLst>
  <p:sldSz cx="9144000" cy="5143500" type="screen16x9"/>
  <p:notesSz cx="6797675" cy="9926638"/>
  <p:embeddedFontLst>
    <p:embeddedFont>
      <p:font typeface="Cambria Math" panose="02040503050406030204" pitchFamily="18" charset="0"/>
      <p:regular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에스코어 드림 2 ExtraLight" panose="020B0203030302020204" pitchFamily="34" charset="-127"/>
      <p:regular r:id="rId14"/>
    </p:embeddedFont>
    <p:embeddedFont>
      <p:font typeface="에스코어 드림 4 Regular" panose="020B0503030302020204" pitchFamily="34" charset="-127"/>
      <p:regular r:id="rId15"/>
    </p:embeddedFont>
    <p:embeddedFont>
      <p:font typeface="에스코어 드림 5 Medium" panose="020B0503030302020204" pitchFamily="34" charset="-127"/>
      <p:regular r:id="rId16"/>
    </p:embeddedFont>
    <p:embeddedFont>
      <p:font typeface="에스코어 드림 7 ExtraBold" panose="020B0803030302020204" pitchFamily="34" charset="-127"/>
      <p:bold r:id="rId17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 userDrawn="1">
          <p15:clr>
            <a:srgbClr val="A4A3A4"/>
          </p15:clr>
        </p15:guide>
        <p15:guide id="2" orient="horz" pos="35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7" pos="554" userDrawn="1">
          <p15:clr>
            <a:srgbClr val="A4A3A4"/>
          </p15:clr>
        </p15:guide>
        <p15:guide id="8" pos="5148">
          <p15:clr>
            <a:srgbClr val="A4A3A4"/>
          </p15:clr>
        </p15:guide>
        <p15:guide id="9" pos="3787" userDrawn="1">
          <p15:clr>
            <a:srgbClr val="A4A3A4"/>
          </p15:clr>
        </p15:guide>
        <p15:guide id="10" orient="horz" pos="2981" userDrawn="1">
          <p15:clr>
            <a:srgbClr val="A4A3A4"/>
          </p15:clr>
        </p15:guide>
        <p15:guide id="11" pos="431" userDrawn="1">
          <p15:clr>
            <a:srgbClr val="A4A3A4"/>
          </p15:clr>
        </p15:guide>
        <p15:guide id="12" orient="horz" pos="2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원중" initials="정" lastIdx="1" clrIdx="0">
    <p:extLst>
      <p:ext uri="{19B8F6BF-5375-455C-9EA6-DF929625EA0E}">
        <p15:presenceInfo xmlns:p15="http://schemas.microsoft.com/office/powerpoint/2012/main" userId="정원중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AA2"/>
    <a:srgbClr val="F7322D"/>
    <a:srgbClr val="F09E9E"/>
    <a:srgbClr val="00BB54"/>
    <a:srgbClr val="3E6DD6"/>
    <a:srgbClr val="C9A8E2"/>
    <a:srgbClr val="FFFFFF"/>
    <a:srgbClr val="FF0000"/>
    <a:srgbClr val="8CA8EF"/>
    <a:srgbClr val="FCA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0545" autoAdjust="0"/>
  </p:normalViewPr>
  <p:slideViewPr>
    <p:cSldViewPr>
      <p:cViewPr>
        <p:scale>
          <a:sx n="200" d="100"/>
          <a:sy n="200" d="100"/>
        </p:scale>
        <p:origin x="-1974" y="54"/>
      </p:cViewPr>
      <p:guideLst>
        <p:guide orient="horz" pos="486"/>
        <p:guide orient="horz" pos="350"/>
        <p:guide pos="340"/>
        <p:guide pos="554"/>
        <p:guide pos="5148"/>
        <p:guide pos="3787"/>
        <p:guide orient="horz" pos="2981"/>
        <p:guide pos="431"/>
        <p:guide orient="horz" pos="2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186" y="5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pPr>
              <a:defRPr/>
            </a:pPr>
            <a:fld id="{CAD02547-0FFB-4BB5-A676-5FACC954CE05}" type="datetimeFigureOut">
              <a:rPr lang="ko-KR" altLang="en-US"/>
              <a:pPr>
                <a:defRPr/>
              </a:pPr>
              <a:t>2025-03-26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pPr>
              <a:defRPr/>
            </a:pPr>
            <a:fld id="{95A782AE-857F-43E9-8FDF-6917F8DC148A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770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4E2C5D4-1845-4406-92C7-2A87AEC99978}" type="datetimeFigureOut">
              <a:rPr lang="ko-KR" altLang="en-US"/>
              <a:pPr>
                <a:defRPr/>
              </a:pPr>
              <a:t>2025-03-26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61F92B-B5F3-471B-BFC3-6CF359D0AA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6715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14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F376C-502E-EA70-2B33-4A5176580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3BA421-6FE0-7586-3F89-49A893C3BC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6429F5F-B5D4-B8A7-624A-9D7818B7D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515CA75-C5AC-9959-03AD-6CE8B579D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31F23A-9E28-09F0-1409-B5CD5341E3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266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39958-A73C-8D8F-4D1D-19AEA87B8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A70BA6A-4D19-AD8B-02BF-C466EC29D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529693-AD90-51A7-97F2-C99A9A906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/>
              <a:t>시계열 데이터에서 변수 간 상관관계는 특정 시간 구간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)</a:t>
            </a:r>
            <a:r>
              <a:rPr lang="ko-KR" altLang="en-US" dirty="0"/>
              <a:t>에서 벡터의 내적으로 계산 가능</a:t>
            </a: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A9BA429-3358-FD6B-AA64-ECCE0B6DFE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4C0C0C7-972D-DBAA-371E-16B880993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08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EF319-D3E3-F991-EAC2-29E16188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EA0EB79-76BB-C3C8-315B-198965DCB7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CF12EB-E6C3-CED0-65D5-AB42B7034E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/>
              <a:t>시계열 데이터에서 변수 간 상관관계는 특정 시간 구간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)</a:t>
            </a:r>
            <a:r>
              <a:rPr lang="ko-KR" altLang="en-US" dirty="0"/>
              <a:t>에서 벡터의 내적으로 계산 가능</a:t>
            </a: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BBC400-5C80-DD86-68E1-2F9F3CAFF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72ECD49-1C56-2B26-1FA4-661E71383E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05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059B9-64FE-50CE-D342-49E915F40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406AF67-E298-51CF-5ABB-C2DEFAFC3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2C2E168-4CE2-6618-0A96-703EC7D49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/>
              <a:t>시계열 데이터에서 변수 간 상관관계는 특정 시간 구간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)</a:t>
            </a:r>
            <a:r>
              <a:rPr lang="ko-KR" altLang="en-US" dirty="0"/>
              <a:t>에서 벡터의 내적으로 계산 가능</a:t>
            </a: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1AB1AB-1673-3534-4A2D-A68BCC940E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FB7CB3-37C5-F3EC-2D26-9D5679267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6641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B080-4C89-EDBB-AADC-687E0CE82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2016FEF-8E0D-6B99-32EC-19D40A66D3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FFAB99C-A9D2-B7A1-E270-5D7B6CCFF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/>
              <a:t>시계열 데이터에서 변수 간 상관관계는 특정 시간 구간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)</a:t>
            </a:r>
            <a:r>
              <a:rPr lang="ko-KR" altLang="en-US" dirty="0"/>
              <a:t>에서 벡터의 내적으로 계산 가능</a:t>
            </a: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C9BB25-BE78-7525-641F-B0259155B0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014DE0A-0956-DFF1-FCB7-0FB8DC0880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4438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06C43-0F4E-D46C-C798-AA7EA14E6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C3C012F-C664-6825-64C4-6726E67B27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43644DD-435C-331A-2C53-17E2C3EB0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075">
              <a:defRPr/>
            </a:pPr>
            <a:r>
              <a:rPr lang="ko-KR" altLang="en-US" dirty="0"/>
              <a:t>시계열 데이터에서 변수 간 상관관계는 특정 시간 구간</a:t>
            </a:r>
            <a:r>
              <a:rPr lang="en-US" altLang="ko-KR" dirty="0"/>
              <a:t>(</a:t>
            </a:r>
            <a:r>
              <a:rPr lang="ko-KR" altLang="en-US" dirty="0"/>
              <a:t>윈도우</a:t>
            </a:r>
            <a:r>
              <a:rPr lang="en-US" altLang="ko-KR" dirty="0"/>
              <a:t>)</a:t>
            </a:r>
            <a:r>
              <a:rPr lang="ko-KR" altLang="en-US" dirty="0"/>
              <a:t>에서 벡터의 내적으로 계산 가능</a:t>
            </a:r>
            <a:endParaRPr lang="ko-KR" altLang="en-US" dirty="0">
              <a:solidFill>
                <a:srgbClr val="FF0000"/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ABAD3CE-3BD9-8F43-DB4A-A5F39AEEE3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AF35814-7646-2667-4D55-7EF496C7D4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61F92B-B5F3-471B-BFC3-6CF359D0AAB1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48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28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7B4D241-A575-46B8-8309-40ABE7A6E11E}"/>
              </a:ext>
            </a:extLst>
          </p:cNvPr>
          <p:cNvSpPr/>
          <p:nvPr userDrawn="1"/>
        </p:nvSpPr>
        <p:spPr>
          <a:xfrm>
            <a:off x="3491880" y="4515966"/>
            <a:ext cx="792088" cy="6275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95CDA708-604C-4AA5-A3FE-8C9C0B4AD6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0485" y="3561397"/>
            <a:ext cx="1924050" cy="1647825"/>
          </a:xfrm>
          <a:prstGeom prst="rect">
            <a:avLst/>
          </a:prstGeom>
        </p:spPr>
      </p:pic>
      <p:pic>
        <p:nvPicPr>
          <p:cNvPr id="6" name="그래픽 5">
            <a:extLst>
              <a:ext uri="{FF2B5EF4-FFF2-40B4-BE49-F238E27FC236}">
                <a16:creationId xmlns:a16="http://schemas.microsoft.com/office/drawing/2014/main" id="{8EF0E0CD-FD43-4334-8656-41CBA1658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313295" y="-35243"/>
            <a:ext cx="192405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FD11AA4-1899-4EB3-B4D8-8D98F0B04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8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세로 제목 및 텍스트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80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12CC628-EA37-452D-9574-AA3DD623C150}"/>
              </a:ext>
            </a:extLst>
          </p:cNvPr>
          <p:cNvSpPr/>
          <p:nvPr userDrawn="1"/>
        </p:nvSpPr>
        <p:spPr>
          <a:xfrm>
            <a:off x="-1" y="0"/>
            <a:ext cx="9141285" cy="5141972"/>
          </a:xfrm>
          <a:prstGeom prst="rect">
            <a:avLst/>
          </a:prstGeom>
          <a:solidFill>
            <a:srgbClr val="F2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C807A8-9BD5-4908-98C7-8536306AA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3662">
            <a:off x="7810079" y="625253"/>
            <a:ext cx="727784" cy="72778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1B4C4C0-5EB3-4AE5-81E5-CF26DF80E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4175">
            <a:off x="8498332" y="1104495"/>
            <a:ext cx="727784" cy="7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4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2F-72C1-4614-B9D9-CF99297D98D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1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77" r:id="rId2"/>
    <p:sldLayoutId id="2147484467" r:id="rId3"/>
    <p:sldLayoutId id="2147484465" r:id="rId4"/>
    <p:sldLayoutId id="2147484476" r:id="rId5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kd@yonsei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sv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8.svg"/><Relationship Id="rId9" Type="http://schemas.openxmlformats.org/officeDocument/2006/relationships/image" Target="../media/image21.png"/><Relationship Id="rId14" Type="http://schemas.openxmlformats.org/officeDocument/2006/relationships/image" Target="../media/image6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140"/>
          <p:cNvSpPr txBox="1"/>
          <p:nvPr/>
        </p:nvSpPr>
        <p:spPr>
          <a:xfrm>
            <a:off x="4130990" y="4689257"/>
            <a:ext cx="1050289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2">
                    <a:lumMod val="50000"/>
                  </a:schemeClr>
                </a:solidFill>
                <a:latin typeface="에스코어 드림 2 ExtraLight" panose="020B0203030302020204" pitchFamily="34" charset="-127"/>
                <a:ea typeface="에스코어 드림 2 ExtraLight" panose="020B0203030302020204" pitchFamily="34" charset="-127"/>
                <a:cs typeface="조선일보명조" panose="02030304000000000000" pitchFamily="18" charset="-127"/>
              </a:rPr>
              <a:t>&lt;2025/03/26&gt;</a:t>
            </a:r>
            <a:endParaRPr lang="ko-KR" altLang="en-US" sz="1000" dirty="0">
              <a:solidFill>
                <a:schemeClr val="bg2">
                  <a:lumMod val="50000"/>
                </a:schemeClr>
              </a:solidFill>
              <a:latin typeface="에스코어 드림 2 ExtraLight" panose="020B0203030302020204" pitchFamily="34" charset="-127"/>
              <a:ea typeface="에스코어 드림 2 ExtraLight" panose="020B0203030302020204" pitchFamily="34" charset="-127"/>
              <a:cs typeface="조선일보명조" panose="02030304000000000000" pitchFamily="18" charset="-127"/>
            </a:endParaRPr>
          </a:p>
        </p:txBody>
      </p:sp>
      <p:sp>
        <p:nvSpPr>
          <p:cNvPr id="151" name="직사각형 150">
            <a:extLst>
              <a:ext uri="{FF2B5EF4-FFF2-40B4-BE49-F238E27FC236}">
                <a16:creationId xmlns:a16="http://schemas.microsoft.com/office/drawing/2014/main" id="{08D9AA5C-0304-4BEB-AA54-E0DDB837067F}"/>
              </a:ext>
            </a:extLst>
          </p:cNvPr>
          <p:cNvSpPr/>
          <p:nvPr/>
        </p:nvSpPr>
        <p:spPr>
          <a:xfrm>
            <a:off x="409619" y="827960"/>
            <a:ext cx="849303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Temporal 2D-Variation Modeling</a:t>
            </a:r>
          </a:p>
          <a:p>
            <a:pPr algn="ctr"/>
            <a:r>
              <a:rPr lang="en-US" altLang="ko-KR" sz="4000" dirty="0">
                <a:solidFill>
                  <a:srgbClr val="002060"/>
                </a:solidFill>
                <a:latin typeface="+mj-ea"/>
                <a:ea typeface="+mj-ea"/>
              </a:rPr>
              <a:t> for General Time Series Analysis</a:t>
            </a:r>
          </a:p>
          <a:p>
            <a:pPr algn="ctr"/>
            <a:r>
              <a:rPr lang="en-US" altLang="ko-KR" sz="3200" i="1" dirty="0">
                <a:solidFill>
                  <a:srgbClr val="002060"/>
                </a:solidFill>
                <a:effectLst/>
                <a:latin typeface="+mj-ea"/>
                <a:ea typeface="+mj-ea"/>
              </a:rPr>
              <a:t>[ICLR 23]</a:t>
            </a:r>
            <a:endParaRPr lang="en-US" altLang="ko-KR" sz="4800" i="1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29272" y="3867894"/>
            <a:ext cx="14214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err="1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Sunghyun</a:t>
            </a:r>
            <a:r>
              <a:rPr lang="en-US" altLang="ko-KR" sz="14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Ahn</a:t>
            </a:r>
            <a:endParaRPr lang="ko-KR" altLang="en-US" sz="1400" dirty="0"/>
          </a:p>
        </p:txBody>
      </p:sp>
      <p:sp>
        <p:nvSpPr>
          <p:cNvPr id="152" name="직사각형 151"/>
          <p:cNvSpPr/>
          <p:nvPr/>
        </p:nvSpPr>
        <p:spPr>
          <a:xfrm>
            <a:off x="3916543" y="4140076"/>
            <a:ext cx="1446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  <a:hlinkClick r:id="rId3"/>
              </a:rPr>
              <a:t>skd@yonsei.ac.kr</a:t>
            </a:r>
            <a:endParaRPr lang="ko-KR" altLang="en-US" sz="12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335EE2F-24E6-F296-B571-407676938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65AD5F4-E71F-C5D5-71CF-25D91EA93577}"/>
              </a:ext>
            </a:extLst>
          </p:cNvPr>
          <p:cNvSpPr/>
          <p:nvPr/>
        </p:nvSpPr>
        <p:spPr>
          <a:xfrm>
            <a:off x="361967" y="3046189"/>
            <a:ext cx="842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Haixu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Wu,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Tengge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Hu, Yong Liu, Hang Zhou, Jianmin Wang,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Mingsheng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Long</a:t>
            </a:r>
          </a:p>
          <a:p>
            <a:pPr algn="ctr"/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School of Software, </a:t>
            </a:r>
            <a:r>
              <a:rPr lang="en-US" altLang="ko-KR" sz="1200" dirty="0" err="1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BNRist</a:t>
            </a:r>
            <a:r>
              <a:rPr lang="en-US" altLang="ko-KR" sz="1200" dirty="0"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Tsinghua University, Beijing 100084, China</a:t>
            </a:r>
          </a:p>
        </p:txBody>
      </p:sp>
    </p:spTree>
    <p:extLst>
      <p:ext uri="{BB962C8B-B14F-4D97-AF65-F5344CB8AC3E}">
        <p14:creationId xmlns:p14="http://schemas.microsoft.com/office/powerpoint/2010/main" val="1409681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2FB2B-93CD-B674-41CB-7EEE67955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EF6FFDD1-1452-6122-1C39-44CBEBF3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EDE0220-A55C-37D4-E318-01F54BACC6A7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2C222467-A76F-9AF8-4F5A-272CB5560488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 Series Anomaly Detection (TAD)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019A0B7E-9A67-8351-98DC-E0D29409CD3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E2338693-CAA6-1D3A-D4D5-BE4D7FCA9C93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7" name="그래픽 14">
                <a:extLst>
                  <a:ext uri="{FF2B5EF4-FFF2-40B4-BE49-F238E27FC236}">
                    <a16:creationId xmlns:a16="http://schemas.microsoft.com/office/drawing/2014/main" id="{795333BF-057C-3771-04BB-9BE001D39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6B0F7A4-5DAE-B1C9-9BAE-706BFCD712A1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4702DC2A-1A7E-AF94-D6A1-C8A3F9BB4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B33E173A-6C99-E066-BAF9-C21445149B26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시계열 데이터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시간 순서대로 나열된 테이블 데이터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 수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(N) x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데이터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측정 시간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(T),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변수의 개수에 따라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단변량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다변량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B0C6DE6-775E-4E87-CE8F-DD809CF8C184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5" name="그래픽 34">
              <a:extLst>
                <a:ext uri="{FF2B5EF4-FFF2-40B4-BE49-F238E27FC236}">
                  <a16:creationId xmlns:a16="http://schemas.microsoft.com/office/drawing/2014/main" id="{16B89A16-62F8-C486-D2D5-0DD9E8A65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99240515-CBA8-713B-ED6A-3908D7B001C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시계열 이상 탐지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시계열 데이터에서 이상이 발생한 시간 구간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(time intervals)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찾는 작업 </a:t>
              </a:r>
            </a:p>
          </p:txBody>
        </p:sp>
      </p:grpSp>
      <p:pic>
        <p:nvPicPr>
          <p:cNvPr id="37" name="그림 36">
            <a:extLst>
              <a:ext uri="{FF2B5EF4-FFF2-40B4-BE49-F238E27FC236}">
                <a16:creationId xmlns:a16="http://schemas.microsoft.com/office/drawing/2014/main" id="{93A14C83-DCF2-9FDD-B944-9F3647E79F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57562"/>
          <a:stretch/>
        </p:blipFill>
        <p:spPr>
          <a:xfrm>
            <a:off x="5668980" y="1864087"/>
            <a:ext cx="2647436" cy="101886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B4D03BC-A3EF-CDFD-5404-E7B80BA2A1D1}"/>
              </a:ext>
            </a:extLst>
          </p:cNvPr>
          <p:cNvSpPr txBox="1"/>
          <p:nvPr/>
        </p:nvSpPr>
        <p:spPr>
          <a:xfrm>
            <a:off x="5657613" y="2790617"/>
            <a:ext cx="11368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주식 </a:t>
            </a: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→</a:t>
            </a:r>
            <a:b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이상 금융 탐지 </a:t>
            </a:r>
            <a:endParaRPr lang="ko-KR" altLang="en-US" sz="1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73A9F1B-B85C-8032-2E78-010F94F35445}"/>
              </a:ext>
            </a:extLst>
          </p:cNvPr>
          <p:cNvSpPr txBox="1"/>
          <p:nvPr/>
        </p:nvSpPr>
        <p:spPr>
          <a:xfrm>
            <a:off x="7105017" y="2790617"/>
            <a:ext cx="136719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인터넷 속도 </a:t>
            </a: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→ </a:t>
            </a:r>
            <a:b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네트워크 상태 점검</a:t>
            </a:r>
            <a:endParaRPr lang="ko-KR" altLang="en-US" sz="1000" dirty="0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2E3AA78D-DB7A-ADFA-3528-3DA23C328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112" y="2265223"/>
            <a:ext cx="4644008" cy="2050946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98B4B151-5EA0-9AB4-6681-9B621DF38C4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243"/>
          <a:stretch/>
        </p:blipFill>
        <p:spPr>
          <a:xfrm>
            <a:off x="5419236" y="3280189"/>
            <a:ext cx="3052971" cy="1018863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54D0D9D3-15C4-7184-7A46-DB4BEAEC1A26}"/>
              </a:ext>
            </a:extLst>
          </p:cNvPr>
          <p:cNvGrpSpPr/>
          <p:nvPr/>
        </p:nvGrpSpPr>
        <p:grpSpPr>
          <a:xfrm>
            <a:off x="867318" y="1580464"/>
            <a:ext cx="8223879" cy="230832"/>
            <a:chOff x="1095328" y="1095832"/>
            <a:chExt cx="8816147" cy="230832"/>
          </a:xfrm>
        </p:grpSpPr>
        <p:pic>
          <p:nvPicPr>
            <p:cNvPr id="43" name="그래픽 42">
              <a:extLst>
                <a:ext uri="{FF2B5EF4-FFF2-40B4-BE49-F238E27FC236}">
                  <a16:creationId xmlns:a16="http://schemas.microsoft.com/office/drawing/2014/main" id="{0E9D169B-2241-1B57-1DF2-F03D82420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5A729F4A-E76F-2C44-704C-905260D92015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다변량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데이터는 여러 변수를 동시에 고려해야 </a:t>
              </a:r>
              <a:r>
                <a:rPr lang="ko-KR" altLang="en-US" sz="900" dirty="0" err="1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의미있는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분석이 가능할 수 있음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(e.g.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온도는 정상 범위지만 전력 소비량은 증가하면 장비 이상 가능성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EFED9BF-C700-0855-9F7E-FE551B154F4F}"/>
              </a:ext>
            </a:extLst>
          </p:cNvPr>
          <p:cNvSpPr txBox="1"/>
          <p:nvPr/>
        </p:nvSpPr>
        <p:spPr>
          <a:xfrm>
            <a:off x="5570278" y="4286630"/>
            <a:ext cx="1249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심장 박동 </a:t>
            </a: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→ </a:t>
            </a:r>
            <a:b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건강 상태 확인</a:t>
            </a:r>
            <a:endParaRPr lang="ko-KR" altLang="en-US" sz="10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1852E1-C9AD-732D-B927-8A4FDC9F3831}"/>
              </a:ext>
            </a:extLst>
          </p:cNvPr>
          <p:cNvSpPr txBox="1"/>
          <p:nvPr/>
        </p:nvSpPr>
        <p:spPr>
          <a:xfrm>
            <a:off x="7005063" y="4286631"/>
            <a:ext cx="1620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시간당 교통량 </a:t>
            </a:r>
            <a: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→</a:t>
            </a:r>
            <a:br>
              <a:rPr lang="en-US" altLang="ko-KR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ko-KR" altLang="en-US" sz="1000" b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교통 원할 정도 확인</a:t>
            </a:r>
            <a:endParaRPr lang="ko-KR" altLang="en-US" sz="1000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63B3690-2F76-305F-1FDD-1DC19CA0E890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7B8E4239-8BC1-485B-52FC-4807095F1B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F415265-2514-3DA9-2261-3B942F9FAD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4" name="막힌 원호 13">
                <a:extLst>
                  <a:ext uri="{FF2B5EF4-FFF2-40B4-BE49-F238E27FC236}">
                    <a16:creationId xmlns:a16="http://schemas.microsoft.com/office/drawing/2014/main" id="{4D874CF0-D56D-02E5-FA3A-419EFB979A19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24CD3CD8-FA4D-F961-3A76-C62185D33D8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6" name="타원 15">
                <a:extLst>
                  <a:ext uri="{FF2B5EF4-FFF2-40B4-BE49-F238E27FC236}">
                    <a16:creationId xmlns:a16="http://schemas.microsoft.com/office/drawing/2014/main" id="{F887C2DB-BAB3-296F-65BC-935CBE945FE9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98A44412-5DC4-8774-78DD-144F87EBB0C3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70D6CA1-69DD-B8F5-4AA2-252D79E02BC0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B625FE-8958-43A5-183E-87F67DA560C0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1460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B8306-FCAC-5739-5C14-748807C1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636E01CB-530A-8EF2-9601-F0F204A4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3</a:t>
            </a:fld>
            <a:endParaRPr lang="ko-KR" altLang="en-US" dirty="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D7C6A01-91F7-C110-3E36-0AB73EB51529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B3B757AF-CFD2-5D10-6603-9F1CEE204129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TimesNet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A9C30E4B-EF39-7591-587D-D739638505E0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F8F476AF-4164-AFC5-8D72-D0D753F122EF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그래픽 14">
                <a:extLst>
                  <a:ext uri="{FF2B5EF4-FFF2-40B4-BE49-F238E27FC236}">
                    <a16:creationId xmlns:a16="http://schemas.microsoft.com/office/drawing/2014/main" id="{A7FCD869-3294-D4D7-C210-C16801B1A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0F8AC6B-8025-4E65-F598-735E0B08BA8C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2AE078FE-B5D9-8502-904B-987659F61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6C342720-66DA-E46B-81E6-62B9C080D27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다중 주기성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(Multi-periodicity)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고려하여 시계열 분석을 수행한 논문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29E3B6D-74BA-689E-3F91-D62C840BBBD8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1D275346-118C-5FBB-9C7D-F16738F9E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C636178-E72F-673A-D846-9E7CC9E76641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예를 들어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기온은 하루마다도 주기성을 가지지만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크게 보면 일년마다도 주기성을 가지고 있음</a:t>
              </a:r>
              <a:endParaRPr lang="en-US" altLang="ko-KR" sz="900" b="1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14AA5B3E-8A35-814F-CCB1-E64015DF5678}"/>
              </a:ext>
            </a:extLst>
          </p:cNvPr>
          <p:cNvGrpSpPr/>
          <p:nvPr/>
        </p:nvGrpSpPr>
        <p:grpSpPr>
          <a:xfrm>
            <a:off x="867318" y="1562591"/>
            <a:ext cx="8457209" cy="230832"/>
            <a:chOff x="1095328" y="1095832"/>
            <a:chExt cx="9066281" cy="230832"/>
          </a:xfrm>
        </p:grpSpPr>
        <p:pic>
          <p:nvPicPr>
            <p:cNvPr id="70" name="그래픽 69">
              <a:extLst>
                <a:ext uri="{FF2B5EF4-FFF2-40B4-BE49-F238E27FC236}">
                  <a16:creationId xmlns:a16="http://schemas.microsoft.com/office/drawing/2014/main" id="{A07B3216-0E8B-9FC9-0C67-85C714A22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83A1EE2A-BDD1-33F6-7D23-AE88D04E6F8A}"/>
                </a:ext>
              </a:extLst>
            </p:cNvPr>
            <p:cNvSpPr/>
            <p:nvPr/>
          </p:nvSpPr>
          <p:spPr>
            <a:xfrm>
              <a:off x="1231161" y="1095832"/>
              <a:ext cx="89304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크기가 다른 각각의 주기로 시계열을 분할하여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2D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형태의 시계열 데이터를 제작함</a:t>
              </a:r>
              <a:endParaRPr lang="ko-KR" altLang="en-US" sz="9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73" name="그림 72">
            <a:extLst>
              <a:ext uri="{FF2B5EF4-FFF2-40B4-BE49-F238E27FC236}">
                <a16:creationId xmlns:a16="http://schemas.microsoft.com/office/drawing/2014/main" id="{B1B3B08C-518E-B1DE-9B04-4848D7610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066" y="2078205"/>
            <a:ext cx="5790442" cy="232349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C2A8B834-B945-D90E-D40B-D244431F9AD7}"/>
              </a:ext>
            </a:extLst>
          </p:cNvPr>
          <p:cNvSpPr txBox="1"/>
          <p:nvPr/>
        </p:nvSpPr>
        <p:spPr>
          <a:xfrm>
            <a:off x="787220" y="4582597"/>
            <a:ext cx="5408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Wu, </a:t>
            </a:r>
            <a:r>
              <a:rPr kumimoji="1" lang="en-US" altLang="ko-K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Haixu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, et al. "</a:t>
            </a:r>
            <a:r>
              <a:rPr kumimoji="1" lang="en-US" altLang="ko-K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TimesNet</a:t>
            </a:r>
            <a:r>
              <a:rPr kumimoji="1" lang="en-US" altLang="ko-K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: Temporal 2D-Variation Modeling for General Time Series Analysis." The Eleventh International Conference on Learning Representations.</a:t>
            </a:r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4B56F15-BDB4-874E-04CA-32996175C93C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3C83691A-D836-0C6E-2144-BAFE10F6F0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43B119C3-E028-96DD-3E18-B3BBFF7437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5" name="막힌 원호 14">
                <a:extLst>
                  <a:ext uri="{FF2B5EF4-FFF2-40B4-BE49-F238E27FC236}">
                    <a16:creationId xmlns:a16="http://schemas.microsoft.com/office/drawing/2014/main" id="{ECD172DE-C57D-F264-DC11-08CFF50FA03C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6" name="막힌 원호 15">
                <a:extLst>
                  <a:ext uri="{FF2B5EF4-FFF2-40B4-BE49-F238E27FC236}">
                    <a16:creationId xmlns:a16="http://schemas.microsoft.com/office/drawing/2014/main" id="{8163766E-A4BF-03C7-5FAC-964F732F6FC7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2DD295B4-3B86-EEE0-9EC4-0CC45BC55A91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D6D88014-C2C0-BAE7-75C7-041E269ECCB2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39055D9-F72B-2DD6-A7F1-D86FCBF1BE7A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5C5685-87CE-AF18-E952-D208D0AAF2B3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1" name="그래픽 37">
            <a:extLst>
              <a:ext uri="{FF2B5EF4-FFF2-40B4-BE49-F238E27FC236}">
                <a16:creationId xmlns:a16="http://schemas.microsoft.com/office/drawing/2014/main" id="{30860F12-3FB4-005B-CD23-19D2C1E4F3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8406" y="1833817"/>
            <a:ext cx="271638" cy="1405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6D7F937-4D38-4187-C81C-1D3845C71139}"/>
              </a:ext>
            </a:extLst>
          </p:cNvPr>
          <p:cNvSpPr txBox="1"/>
          <p:nvPr/>
        </p:nvSpPr>
        <p:spPr>
          <a:xfrm>
            <a:off x="1331640" y="1796707"/>
            <a:ext cx="59046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주기 내 변화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</a:t>
            </a:r>
            <a:r>
              <a:rPr lang="en-US" altLang="ko-KR" sz="9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Intraperiod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-variation)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와 주기 간 변화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</a:t>
            </a:r>
            <a:r>
              <a:rPr lang="en-US" altLang="ko-KR" sz="900" dirty="0" err="1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Interperiod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모두 포착 가능함</a:t>
            </a:r>
          </a:p>
        </p:txBody>
      </p:sp>
    </p:spTree>
    <p:extLst>
      <p:ext uri="{BB962C8B-B14F-4D97-AF65-F5344CB8AC3E}">
        <p14:creationId xmlns:p14="http://schemas.microsoft.com/office/powerpoint/2010/main" val="3872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A7CCB-E64C-76BA-501D-DD977359C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슬라이드 번호 개체 틀 64">
            <a:extLst>
              <a:ext uri="{FF2B5EF4-FFF2-40B4-BE49-F238E27FC236}">
                <a16:creationId xmlns:a16="http://schemas.microsoft.com/office/drawing/2014/main" id="{A06F267B-598F-091F-E9F4-97BAD4FC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2F-72C1-4614-B9D9-CF99297D98DC}" type="slidenum">
              <a:rPr lang="ko-KR" altLang="en-US" smtClean="0"/>
              <a:t>4</a:t>
            </a:fld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267B7E7-322C-1647-3AF6-19BF2303CBFB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31D14AF-1924-484B-0790-02ABC7E12366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TimesNet</a:t>
              </a:r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E90CB2F2-5793-F2A6-9B92-2C663324142F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FACDAE08-E432-FE75-5E4D-FD404093CC96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래픽 14">
                <a:extLst>
                  <a:ext uri="{FF2B5EF4-FFF2-40B4-BE49-F238E27FC236}">
                    <a16:creationId xmlns:a16="http://schemas.microsoft.com/office/drawing/2014/main" id="{7F4057AF-C2FB-DB74-B8CF-7D74180C1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76DC98D6-2878-40D1-39E2-5561258A3662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E833ECCE-9B38-5E66-358F-FC2AA656B5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0AE2395E-8732-873E-E389-EF02C3CBA20B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Period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선정 기준은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Fast Fourier Transform(FFT)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를 적용하여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산출된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frequency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중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amplitude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값이 가장 높은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Top k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개를 이용함 </a:t>
              </a:r>
              <a:endPara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7782ECE-FC10-A562-45D7-66E496773A25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85DDF4F-BA7B-F291-8567-7B1236B9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5C53BCA3-D91C-E943-83D0-0F819A3FB6B7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선택된 주파수가 작을수록 큰 주기를 설정하여 긴 변화를 포착하고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주파수가 클수록 짧은 변화를 포착하도록 함 </a:t>
              </a:r>
              <a:endParaRPr lang="en-US" altLang="ko-KR" sz="900" b="1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352321EF-822A-8C4C-E983-7ACD249A0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20" y="1851670"/>
            <a:ext cx="5109305" cy="2548239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6AF70233-84BB-9D09-F235-4B70C52868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0152" y="2093538"/>
            <a:ext cx="2817278" cy="1860467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57434606-87EC-5D5E-B909-E6C629579EB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7220" y="4435151"/>
            <a:ext cx="6376715" cy="649189"/>
          </a:xfrm>
          <a:prstGeom prst="rect">
            <a:avLst/>
          </a:prstGeom>
        </p:spPr>
      </p:pic>
      <p:pic>
        <p:nvPicPr>
          <p:cNvPr id="39" name="그래픽 37">
            <a:extLst>
              <a:ext uri="{FF2B5EF4-FFF2-40B4-BE49-F238E27FC236}">
                <a16:creationId xmlns:a16="http://schemas.microsoft.com/office/drawing/2014/main" id="{81A24EE7-6831-FA76-1F43-7C49DFB4B0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406" y="1620785"/>
            <a:ext cx="271638" cy="14050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BA7F113-0751-655D-EF53-AA840F2EC70C}"/>
              </a:ext>
            </a:extLst>
          </p:cNvPr>
          <p:cNvSpPr txBox="1"/>
          <p:nvPr/>
        </p:nvSpPr>
        <p:spPr>
          <a:xfrm>
            <a:off x="1331640" y="1583675"/>
            <a:ext cx="72728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입력 데이터에 존재하는 </a:t>
            </a:r>
            <a:r>
              <a:rPr lang="ko-KR" altLang="en-US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주기가 큰 신호</a:t>
            </a:r>
            <a:r>
              <a:rPr lang="en-US" altLang="ko-KR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(</a:t>
            </a:r>
            <a:r>
              <a:rPr lang="ko-KR" altLang="en-US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주파수가 작은 신호</a:t>
            </a:r>
            <a:r>
              <a:rPr lang="en-US" altLang="ko-KR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와 </a:t>
            </a:r>
            <a:r>
              <a:rPr lang="ko-KR" altLang="en-US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주기가 작은 신호</a:t>
            </a:r>
            <a:r>
              <a:rPr lang="en-US" altLang="ko-KR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(</a:t>
            </a:r>
            <a:r>
              <a:rPr lang="ko-KR" altLang="en-US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주파수가 큰 신호</a:t>
            </a:r>
            <a:r>
              <a:rPr lang="en-US" altLang="ko-KR" sz="900" u="sng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</a:t>
            </a:r>
            <a:r>
              <a:rPr lang="en-US" altLang="ko-KR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900" dirty="0">
                <a:solidFill>
                  <a:srgbClr val="FF0000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를 모두 반영할 수 있도록 함 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E1368E5-5C05-D39B-6EC0-EBD3DDBAFF15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59E2B253-081C-0E63-2476-27541D7771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D10A2F9-AE79-1534-E693-E97CF89D18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17" name="막힌 원호 16">
                <a:extLst>
                  <a:ext uri="{FF2B5EF4-FFF2-40B4-BE49-F238E27FC236}">
                    <a16:creationId xmlns:a16="http://schemas.microsoft.com/office/drawing/2014/main" id="{65ACFC33-7269-E716-8526-157D85A42647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3" name="막힌 원호 22">
                <a:extLst>
                  <a:ext uri="{FF2B5EF4-FFF2-40B4-BE49-F238E27FC236}">
                    <a16:creationId xmlns:a16="http://schemas.microsoft.com/office/drawing/2014/main" id="{41113A4D-EE97-D255-C131-E938BA782E2E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F79928E4-2411-920D-B149-13F60DEBA2FB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B818FE36-3143-17A0-6A5E-889017C609F7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343A67F-BC2C-D01D-03CB-12761CA0AFA4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0B7DA5-14D7-65BB-860D-CE62A6EEC452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8657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5FB90-DB3A-7B8C-F609-22FD2EBC8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F25B7642-3C04-0F88-4EDF-411AC1A276B1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DE020F7-DEB8-27BD-73F8-5D3CF78D5A95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Fourier Transform 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B7757589-92EE-8B70-25A5-9C55FBE12C50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EEDCCD21-AF9F-023E-0060-3990FCB5EDEA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그래픽 14">
                <a:extLst>
                  <a:ext uri="{FF2B5EF4-FFF2-40B4-BE49-F238E27FC236}">
                    <a16:creationId xmlns:a16="http://schemas.microsoft.com/office/drawing/2014/main" id="{89221939-8D28-F02E-E5C2-D5776FC4F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A98761C-A5AC-4AF9-9007-18C7E00E89D5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A03C54C6-FB92-2CDA-EEA3-AA570579A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C08FCDE3-299E-0074-5448-C55C00D9AE5C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푸리에 변환</a:t>
              </a:r>
              <a:r>
                <a:rPr lang="en-US" altLang="ko-KR" sz="900" b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시간에 대한 함수를 주파수 성분으로 분해하는 변환 </a:t>
              </a:r>
              <a:r>
                <a:rPr lang="en-US" altLang="ko-KR" sz="8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</a:t>
              </a:r>
              <a:r>
                <a:rPr lang="ko-KR" altLang="en-US" sz="8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주파수</a:t>
              </a:r>
              <a:r>
                <a:rPr lang="en-US" altLang="ko-KR" sz="8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: 1</a:t>
              </a:r>
              <a:r>
                <a:rPr lang="ko-KR" altLang="en-US" sz="8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초 동안 파동이 몇 번 반복되는지를 나타낸 값</a:t>
              </a:r>
              <a:r>
                <a:rPr lang="en-US" altLang="ko-KR" sz="800" i="1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en-US" altLang="ko-KR" sz="900" b="1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4B3DEBFB-E297-94EE-4239-7636C47CD66F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50F5BB18-3824-A76F-6716-B218D6617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CBE79110-21D8-36B3-37EE-F0942C553C41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신호에 어떤 주파수 성분이 존재하는지는 알 수 있지만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,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 주파수 성분이 어느 시점에 존재하는지는 알 수 없음 </a:t>
              </a:r>
              <a:endParaRPr lang="ko-KR" altLang="en-US" sz="9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2144AC-86AC-0B09-8650-115C21E5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006" y="102393"/>
            <a:ext cx="2315419" cy="12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0130248-DB6B-4A64-2756-AC950F3BF4F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9837"/>
          <a:stretch/>
        </p:blipFill>
        <p:spPr>
          <a:xfrm>
            <a:off x="2510626" y="2034333"/>
            <a:ext cx="1714848" cy="11488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8" name="Picture 4" descr="출력 이미지">
            <a:extLst>
              <a:ext uri="{FF2B5EF4-FFF2-40B4-BE49-F238E27FC236}">
                <a16:creationId xmlns:a16="http://schemas.microsoft.com/office/drawing/2014/main" id="{BC786786-A5FC-1ED6-9211-97AC09892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/>
          <a:stretch/>
        </p:blipFill>
        <p:spPr bwMode="auto">
          <a:xfrm>
            <a:off x="4280822" y="2031991"/>
            <a:ext cx="1752278" cy="11488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0D76A01-2FAB-6F02-95D9-83CB680112E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2213"/>
          <a:stretch/>
        </p:blipFill>
        <p:spPr>
          <a:xfrm>
            <a:off x="734539" y="2044073"/>
            <a:ext cx="1720739" cy="11488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111D02D3-93A2-C709-36BE-80E5E3C24AB3}"/>
              </a:ext>
            </a:extLst>
          </p:cNvPr>
          <p:cNvCxnSpPr>
            <a:stCxn id="13" idx="0"/>
            <a:endCxn id="14" idx="0"/>
          </p:cNvCxnSpPr>
          <p:nvPr/>
        </p:nvCxnSpPr>
        <p:spPr>
          <a:xfrm rot="16200000" flipH="1" flipV="1">
            <a:off x="2476610" y="1152632"/>
            <a:ext cx="9740" cy="1773141"/>
          </a:xfrm>
          <a:prstGeom prst="bentConnector3">
            <a:avLst>
              <a:gd name="adj1" fmla="val -2347023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연결선: 꺾임 16">
            <a:extLst>
              <a:ext uri="{FF2B5EF4-FFF2-40B4-BE49-F238E27FC236}">
                <a16:creationId xmlns:a16="http://schemas.microsoft.com/office/drawing/2014/main" id="{DF049D57-88E9-7F03-6A55-31BEDE195849}"/>
              </a:ext>
            </a:extLst>
          </p:cNvPr>
          <p:cNvCxnSpPr>
            <a:cxnSpLocks/>
            <a:stCxn id="14" idx="2"/>
            <a:endCxn id="1028" idx="2"/>
          </p:cNvCxnSpPr>
          <p:nvPr/>
        </p:nvCxnSpPr>
        <p:spPr>
          <a:xfrm rot="5400000" flipH="1" flipV="1">
            <a:off x="3369894" y="1405901"/>
            <a:ext cx="12081" cy="3562052"/>
          </a:xfrm>
          <a:prstGeom prst="bentConnector3">
            <a:avLst>
              <a:gd name="adj1" fmla="val -189222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88ECC53-4EEB-2D6D-9CD0-21F1416D2A14}"/>
              </a:ext>
            </a:extLst>
          </p:cNvPr>
          <p:cNvSpPr txBox="1"/>
          <p:nvPr/>
        </p:nvSpPr>
        <p:spPr>
          <a:xfrm>
            <a:off x="502728" y="3180886"/>
            <a:ext cx="11594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time domain</a:t>
            </a:r>
            <a:endParaRPr lang="ko-KR" altLang="en-US" sz="9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06B4D8D-88B7-8B85-C26D-FEADE4C46545}"/>
              </a:ext>
            </a:extLst>
          </p:cNvPr>
          <p:cNvSpPr txBox="1"/>
          <p:nvPr/>
        </p:nvSpPr>
        <p:spPr>
          <a:xfrm>
            <a:off x="4942811" y="1797648"/>
            <a:ext cx="12052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90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frequency domain</a:t>
            </a:r>
            <a:endParaRPr lang="ko-KR" altLang="en-US" sz="900" dirty="0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5A531DF4-F3F4-4102-7E0F-52333E0A86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8900" y="2126777"/>
            <a:ext cx="795449" cy="371527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13810539-E9BB-B8D5-36F4-E32785EAEC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6774" y="3183070"/>
            <a:ext cx="1720739" cy="703670"/>
          </a:xfrm>
          <a:prstGeom prst="rect">
            <a:avLst/>
          </a:prstGeom>
        </p:spPr>
      </p:pic>
      <p:pic>
        <p:nvPicPr>
          <p:cNvPr id="63" name="그림 62">
            <a:extLst>
              <a:ext uri="{FF2B5EF4-FFF2-40B4-BE49-F238E27FC236}">
                <a16:creationId xmlns:a16="http://schemas.microsoft.com/office/drawing/2014/main" id="{01415CBA-CAD0-EA4F-E171-126F959707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36924" y="3218458"/>
            <a:ext cx="758387" cy="668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C3F470F-B474-A3A9-10CD-9E6DD666E0C7}"/>
                  </a:ext>
                </a:extLst>
              </p:cNvPr>
              <p:cNvSpPr txBox="1"/>
              <p:nvPr/>
            </p:nvSpPr>
            <p:spPr>
              <a:xfrm>
                <a:off x="6057928" y="2692173"/>
                <a:ext cx="138188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주파수 진폭 </a:t>
                </a:r>
                <a:r>
                  <a:rPr lang="en-US" altLang="ko-KR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= </a:t>
                </a:r>
                <a:br>
                  <a:rPr lang="en-US" altLang="ko-KR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</a:br>
                <a:r>
                  <a:rPr lang="ko-KR" altLang="en-US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푸리에 행렬</a:t>
                </a:r>
                <a:r>
                  <a:rPr lang="en-US" altLang="ko-KR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 </a:t>
                </a:r>
                <a:r>
                  <a:rPr lang="ko-KR" altLang="en-US" sz="800" dirty="0">
                    <a:solidFill>
                      <a:prstClr val="black"/>
                    </a:solidFill>
                    <a:latin typeface="에스코어 드림 5 Medium" panose="020B0503030302020204" pitchFamily="34" charset="-127"/>
                    <a:ea typeface="에스코어 드림 5 Medium" panose="020B0503030302020204" pitchFamily="34" charset="-127"/>
                  </a:rPr>
                  <a:t>신호</a:t>
                </a:r>
                <a:endParaRPr lang="ko-KR" altLang="en-US" sz="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C3F470F-B474-A3A9-10CD-9E6DD666E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928" y="2692173"/>
                <a:ext cx="1381880" cy="338554"/>
              </a:xfrm>
              <a:prstGeom prst="rect">
                <a:avLst/>
              </a:prstGeom>
              <a:blipFill>
                <a:blip r:embed="rId1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5FD37E5F-F2DA-281B-2E48-2107CF591A22}"/>
              </a:ext>
            </a:extLst>
          </p:cNvPr>
          <p:cNvSpPr txBox="1"/>
          <p:nvPr/>
        </p:nvSpPr>
        <p:spPr>
          <a:xfrm>
            <a:off x="1266745" y="3411288"/>
            <a:ext cx="11594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7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(sampling)</a:t>
            </a:r>
            <a:endParaRPr lang="ko-KR" altLang="en-US" sz="7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2CEFB1-B28E-F6F1-2D8F-338729E5FBF1}"/>
              </a:ext>
            </a:extLst>
          </p:cNvPr>
          <p:cNvSpPr txBox="1"/>
          <p:nvPr/>
        </p:nvSpPr>
        <p:spPr>
          <a:xfrm>
            <a:off x="7329069" y="2694250"/>
            <a:ext cx="17495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낮은 주파수에서 높은 주파수까지 포함된 신호 행렬</a:t>
            </a:r>
            <a:r>
              <a:rPr lang="en-US" altLang="ko-KR" sz="8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endParaRPr lang="ko-KR" altLang="en-US" sz="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1FE546-052F-012F-8BAA-E75874B9E424}"/>
              </a:ext>
            </a:extLst>
          </p:cNvPr>
          <p:cNvSpPr txBox="1"/>
          <p:nvPr/>
        </p:nvSpPr>
        <p:spPr>
          <a:xfrm>
            <a:off x="2267744" y="4012967"/>
            <a:ext cx="3562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N: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신호의 길이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k: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주파수 인덱스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j: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복소수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단위</a:t>
            </a:r>
            <a:endParaRPr lang="en-US" altLang="ko-KR" sz="9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x[n]: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시간 영역의 입력 신호 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(time)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X[k]: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주파수 영역의 출력 신호 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(amplitude)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f_k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주파수 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(frequency)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9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f_s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샘플링 주파수</a:t>
            </a:r>
            <a:endParaRPr lang="en-US" altLang="ko-KR" sz="900" dirty="0">
              <a:solidFill>
                <a:prstClr val="black"/>
              </a:solidFill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회전 함수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: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복소수 지수함수로</a:t>
            </a:r>
            <a:r>
              <a:rPr lang="en-US" altLang="ko-KR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주파수 성분을 나타냄</a:t>
            </a:r>
            <a:endParaRPr lang="ko-KR" altLang="en-US" sz="900" dirty="0">
              <a:latin typeface="에스코어 드림 4 Regular" panose="020B0503030302020204" pitchFamily="34" charset="-127"/>
              <a:ea typeface="에스코어 드림 4 Regular" panose="020B0503030302020204" pitchFamily="34" charset="-127"/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DBB9F64D-797A-0517-FEF0-5908337F150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2610"/>
          <a:stretch/>
        </p:blipFill>
        <p:spPr>
          <a:xfrm>
            <a:off x="2155858" y="3479882"/>
            <a:ext cx="2905108" cy="48917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655C583-0370-CBC1-EFC4-D461C3652DC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3228" t="6343" r="4219" b="5685"/>
          <a:stretch/>
        </p:blipFill>
        <p:spPr>
          <a:xfrm>
            <a:off x="7210359" y="2004186"/>
            <a:ext cx="1773142" cy="62908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75BAEBF-3F9D-C6A9-89AF-DF8EEC94397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23790"/>
          <a:stretch/>
        </p:blipFill>
        <p:spPr>
          <a:xfrm>
            <a:off x="8187951" y="1730806"/>
            <a:ext cx="795550" cy="25690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B6E8BB3-9C1F-699D-1483-A86AE62C00B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l="11824" t="11434" b="15430"/>
          <a:stretch/>
        </p:blipFill>
        <p:spPr>
          <a:xfrm>
            <a:off x="5066928" y="3512223"/>
            <a:ext cx="864096" cy="387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333751-F19F-C40A-0C3C-64F497B075D2}"/>
              </a:ext>
            </a:extLst>
          </p:cNvPr>
          <p:cNvSpPr txBox="1"/>
          <p:nvPr/>
        </p:nvSpPr>
        <p:spPr>
          <a:xfrm>
            <a:off x="6652953" y="3923025"/>
            <a:ext cx="20022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800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신호와 내적을 통해 해당 주파수가 신호에 </a:t>
            </a:r>
            <a:r>
              <a:rPr lang="ko-KR" altLang="en-US" sz="80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얼마나 포함되어 있는지 평가</a:t>
            </a:r>
            <a:endParaRPr lang="ko-KR" altLang="en-US" sz="800" dirty="0"/>
          </a:p>
        </p:txBody>
      </p:sp>
      <p:sp>
        <p:nvSpPr>
          <p:cNvPr id="2" name="슬라이드 번호 개체 틀 64">
            <a:extLst>
              <a:ext uri="{FF2B5EF4-FFF2-40B4-BE49-F238E27FC236}">
                <a16:creationId xmlns:a16="http://schemas.microsoft.com/office/drawing/2014/main" id="{0767E6F5-4273-41D2-3063-99CB5E76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F70112F-72C1-4614-B9D9-CF99297D98DC}" type="slidenum">
              <a:rPr lang="ko-KR" altLang="en-US" smtClean="0"/>
              <a:t>5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713B10B-05AF-4887-BFD7-99B595BA7CAF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95867D41-461F-770B-CA63-3AD534F403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4977123-E417-B116-078F-E10BC52AD4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8" name="막힌 원호 7">
                <a:extLst>
                  <a:ext uri="{FF2B5EF4-FFF2-40B4-BE49-F238E27FC236}">
                    <a16:creationId xmlns:a16="http://schemas.microsoft.com/office/drawing/2014/main" id="{5E9289F9-FD6B-7922-8814-F2643D9CAE1D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1" name="막힌 원호 10">
                <a:extLst>
                  <a:ext uri="{FF2B5EF4-FFF2-40B4-BE49-F238E27FC236}">
                    <a16:creationId xmlns:a16="http://schemas.microsoft.com/office/drawing/2014/main" id="{0DD775D8-1019-E65A-079F-98F66CA6C927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B288AAF7-FA85-EC41-64C0-B11CBAC7F595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6CCFE4C2-E8F8-88B4-0C7E-36AEF89C0A20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6938F55-92D1-2E67-FB8B-FE90267A4778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350FD-E123-3C2B-D27A-318A83290A0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4033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91F4E-1BDB-AEDC-3F1C-9729C905F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A2BF8096-4BA6-1239-163E-4BCA0E3C0374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8A25BCF-8779-C733-32C4-17DF11DB2951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TimesNet</a:t>
              </a:r>
              <a:endParaRPr lang="en-US" altLang="ko-KR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4133B991-ADA1-9200-E305-BD27E3012B1E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9D60E7A0-F318-0CCF-CE95-1F345D7EA7EF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그래픽 14">
                <a:extLst>
                  <a:ext uri="{FF2B5EF4-FFF2-40B4-BE49-F238E27FC236}">
                    <a16:creationId xmlns:a16="http://schemas.microsoft.com/office/drawing/2014/main" id="{5F8303E9-AAD5-9492-67DE-07B090DD9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96B7B3C0-7F4D-F073-0BAC-36C2A34C7A23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6DE09194-1D91-7A52-22A4-F5263EE76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075A9A51-EBCE-6CA0-AB0C-221B6F26165E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CNN (Inception)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통해 주기 내 변화와 주기 간 변화를 효과적으로 포착함 </a:t>
              </a:r>
              <a:endParaRPr lang="en-US" altLang="ko-KR" sz="900" b="1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87D0A874-A57B-D9D3-E8EF-DC95B9804703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32" name="그래픽 31">
              <a:extLst>
                <a:ext uri="{FF2B5EF4-FFF2-40B4-BE49-F238E27FC236}">
                  <a16:creationId xmlns:a16="http://schemas.microsoft.com/office/drawing/2014/main" id="{047B470D-14D2-AFFA-71A1-906172546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E8966D70-46D0-7278-BDB0-A473A88FF419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Adaptive Aggregation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을 통해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2D tensor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의 중요도를 반영함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(FFT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과정을 통해 구해진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amplitude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값을 바탕으로 집계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)</a:t>
              </a:r>
              <a:endParaRPr lang="ko-KR" altLang="en-US" sz="9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2" name="슬라이드 번호 개체 틀 64">
            <a:extLst>
              <a:ext uri="{FF2B5EF4-FFF2-40B4-BE49-F238E27FC236}">
                <a16:creationId xmlns:a16="http://schemas.microsoft.com/office/drawing/2014/main" id="{FC43761C-7992-A9E2-DC74-D999FCC8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F70112F-72C1-4614-B9D9-CF99297D98DC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F763B5C-ADB0-E602-F697-53AE64519A48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1CE8D935-0067-720B-2A1F-AEAC75BBA2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DABE160-EC2C-500C-E96D-E8FDFC4036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8" name="막힌 원호 7">
                <a:extLst>
                  <a:ext uri="{FF2B5EF4-FFF2-40B4-BE49-F238E27FC236}">
                    <a16:creationId xmlns:a16="http://schemas.microsoft.com/office/drawing/2014/main" id="{F3F9B643-0442-0834-DC60-EC59553D155D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1" name="막힌 원호 10">
                <a:extLst>
                  <a:ext uri="{FF2B5EF4-FFF2-40B4-BE49-F238E27FC236}">
                    <a16:creationId xmlns:a16="http://schemas.microsoft.com/office/drawing/2014/main" id="{21666B06-D78C-451C-FEEC-BB0BD016CB70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F0565A9F-9346-21CE-F6AD-FD974BE75D30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7CD13FF9-D735-D258-57BF-397BAEF9456A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709BB56-75DE-6F9A-6C6C-118A3C703B29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EC7FC6-341C-A075-3D86-46FBADC0F0B4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C5967301-20D3-03A1-6040-F85027403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365" y="1689091"/>
            <a:ext cx="5065988" cy="2061401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D6B461AC-F223-C09A-D9D1-7D8238D2E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555" y="3893005"/>
            <a:ext cx="4851581" cy="948467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857E727A-AE79-6D2C-2B9E-D2ED9D9C93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2183" y="3894795"/>
            <a:ext cx="2714324" cy="71620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A508FBE-75FB-992F-DA4B-A6AF3FA65740}"/>
              </a:ext>
            </a:extLst>
          </p:cNvPr>
          <p:cNvSpPr txBox="1"/>
          <p:nvPr/>
        </p:nvSpPr>
        <p:spPr>
          <a:xfrm>
            <a:off x="892666" y="4174949"/>
            <a:ext cx="14939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A: amplitude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f: frequency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p: period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 err="1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Trunc</a:t>
            </a:r>
            <a:r>
              <a:rPr lang="en-US" altLang="ko-KR" sz="1100" dirty="0">
                <a:solidFill>
                  <a:prstClr val="black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: truncate</a:t>
            </a:r>
          </a:p>
        </p:txBody>
      </p:sp>
    </p:spTree>
    <p:extLst>
      <p:ext uri="{BB962C8B-B14F-4D97-AF65-F5344CB8AC3E}">
        <p14:creationId xmlns:p14="http://schemas.microsoft.com/office/powerpoint/2010/main" val="399065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1F07F-9358-F23F-9872-02C463AA6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C6963B1B-D2F8-5DAE-0079-469950312E91}"/>
              </a:ext>
            </a:extLst>
          </p:cNvPr>
          <p:cNvGrpSpPr/>
          <p:nvPr/>
        </p:nvGrpSpPr>
        <p:grpSpPr>
          <a:xfrm>
            <a:off x="683568" y="758396"/>
            <a:ext cx="8299933" cy="261610"/>
            <a:chOff x="598273" y="619057"/>
            <a:chExt cx="7040514" cy="261610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D02757C-A471-A62F-DE37-CAA6620C1141}"/>
                </a:ext>
              </a:extLst>
            </p:cNvPr>
            <p:cNvSpPr/>
            <p:nvPr/>
          </p:nvSpPr>
          <p:spPr>
            <a:xfrm>
              <a:off x="770271" y="619057"/>
              <a:ext cx="68685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dirty="0" err="1"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TimesNet</a:t>
              </a:r>
              <a:endParaRPr lang="en-US" altLang="ko-KR" sz="1100" dirty="0"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FC176CB0-74B9-472A-71F3-ACE43E39B212}"/>
                </a:ext>
              </a:extLst>
            </p:cNvPr>
            <p:cNvGrpSpPr/>
            <p:nvPr/>
          </p:nvGrpSpPr>
          <p:grpSpPr>
            <a:xfrm>
              <a:off x="598273" y="656141"/>
              <a:ext cx="175849" cy="175851"/>
              <a:chOff x="607799" y="646615"/>
              <a:chExt cx="175849" cy="175851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06C3C4DF-C637-A869-5D28-0188732FAC4C}"/>
                  </a:ext>
                </a:extLst>
              </p:cNvPr>
              <p:cNvSpPr/>
              <p:nvPr/>
            </p:nvSpPr>
            <p:spPr>
              <a:xfrm>
                <a:off x="607799" y="646615"/>
                <a:ext cx="175849" cy="175851"/>
              </a:xfrm>
              <a:prstGeom prst="ellipse">
                <a:avLst/>
              </a:prstGeom>
              <a:solidFill>
                <a:srgbClr val="8CA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6" name="그래픽 14">
                <a:extLst>
                  <a:ext uri="{FF2B5EF4-FFF2-40B4-BE49-F238E27FC236}">
                    <a16:creationId xmlns:a16="http://schemas.microsoft.com/office/drawing/2014/main" id="{DE6AC3A5-1159-DC75-85EE-F9DF7BC9A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14198" y="678466"/>
                <a:ext cx="165600" cy="99759"/>
              </a:xfrm>
              <a:prstGeom prst="rect">
                <a:avLst/>
              </a:prstGeom>
            </p:spPr>
          </p:pic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BB7C060-07AB-9155-F975-4503EF756631}"/>
              </a:ext>
            </a:extLst>
          </p:cNvPr>
          <p:cNvGrpSpPr/>
          <p:nvPr/>
        </p:nvGrpSpPr>
        <p:grpSpPr>
          <a:xfrm>
            <a:off x="867320" y="1069523"/>
            <a:ext cx="8223877" cy="230832"/>
            <a:chOff x="1095328" y="1095832"/>
            <a:chExt cx="8816130" cy="230832"/>
          </a:xfrm>
        </p:grpSpPr>
        <p:pic>
          <p:nvPicPr>
            <p:cNvPr id="29" name="그래픽 28">
              <a:extLst>
                <a:ext uri="{FF2B5EF4-FFF2-40B4-BE49-F238E27FC236}">
                  <a16:creationId xmlns:a16="http://schemas.microsoft.com/office/drawing/2014/main" id="{093A489E-3E1E-E187-CB4B-10A8DC3EA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32CA332C-4626-6D4B-7F9F-CE2DF221C967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대부분의 시계열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tasks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</a:t>
              </a:r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SOTA 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성능 달성함</a:t>
              </a:r>
              <a:endParaRPr lang="en-US" altLang="ko-KR" sz="900" b="1" i="1" dirty="0">
                <a:solidFill>
                  <a:prstClr val="black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  <p:sp>
        <p:nvSpPr>
          <p:cNvPr id="2" name="슬라이드 번호 개체 틀 64">
            <a:extLst>
              <a:ext uri="{FF2B5EF4-FFF2-40B4-BE49-F238E27FC236}">
                <a16:creationId xmlns:a16="http://schemas.microsoft.com/office/drawing/2014/main" id="{272AD218-C85A-1BA1-17E8-F0B3E51A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8F70112F-72C1-4614-B9D9-CF99297D98DC}" type="slidenum">
              <a:rPr lang="ko-KR" altLang="en-US" smtClean="0"/>
              <a:t>7</a:t>
            </a:fld>
            <a:endParaRPr lang="ko-KR" altLang="en-US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065D2B-8947-7FE9-7A54-3BA799AF3255}"/>
              </a:ext>
            </a:extLst>
          </p:cNvPr>
          <p:cNvGrpSpPr/>
          <p:nvPr/>
        </p:nvGrpSpPr>
        <p:grpSpPr>
          <a:xfrm>
            <a:off x="137017" y="114531"/>
            <a:ext cx="427340" cy="428156"/>
            <a:chOff x="138227" y="61344"/>
            <a:chExt cx="359313" cy="360000"/>
          </a:xfrm>
        </p:grpSpPr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8EBFCD07-82B9-1E5C-30DE-9C0015E6D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3083" y="86544"/>
              <a:ext cx="309601" cy="309600"/>
            </a:xfrm>
            <a:prstGeom prst="ellipse">
              <a:avLst/>
            </a:prstGeom>
            <a:solidFill>
              <a:srgbClr val="0A35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ea"/>
                <a:ea typeface="+mj-ea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3B2A454F-3B3F-FF39-20BE-6763FCE924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8227" y="61344"/>
              <a:ext cx="359313" cy="360000"/>
              <a:chOff x="138226" y="61344"/>
              <a:chExt cx="395244" cy="390066"/>
            </a:xfrm>
          </p:grpSpPr>
          <p:sp>
            <p:nvSpPr>
              <p:cNvPr id="8" name="막힌 원호 7">
                <a:extLst>
                  <a:ext uri="{FF2B5EF4-FFF2-40B4-BE49-F238E27FC236}">
                    <a16:creationId xmlns:a16="http://schemas.microsoft.com/office/drawing/2014/main" id="{98E3582B-5CFF-4741-7937-7E1E5D1E824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406223"/>
                  <a:gd name="adj2" fmla="val 57348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1" name="막힌 원호 10">
                <a:extLst>
                  <a:ext uri="{FF2B5EF4-FFF2-40B4-BE49-F238E27FC236}">
                    <a16:creationId xmlns:a16="http://schemas.microsoft.com/office/drawing/2014/main" id="{C2B1DDB4-EEEF-EF73-318C-7B2CB2BFBB08}"/>
                  </a:ext>
                </a:extLst>
              </p:cNvPr>
              <p:cNvSpPr/>
              <p:nvPr/>
            </p:nvSpPr>
            <p:spPr>
              <a:xfrm>
                <a:off x="138226" y="61344"/>
                <a:ext cx="390068" cy="390066"/>
              </a:xfrm>
              <a:prstGeom prst="blockArc">
                <a:avLst>
                  <a:gd name="adj1" fmla="val 1205108"/>
                  <a:gd name="adj2" fmla="val 11743719"/>
                  <a:gd name="adj3" fmla="val 0"/>
                </a:avLst>
              </a:prstGeom>
              <a:noFill/>
              <a:ln>
                <a:solidFill>
                  <a:srgbClr val="0A35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128E05C7-CE8D-E663-0022-47C43DFDC672}"/>
                  </a:ext>
                </a:extLst>
              </p:cNvPr>
              <p:cNvSpPr/>
              <p:nvPr/>
            </p:nvSpPr>
            <p:spPr>
              <a:xfrm>
                <a:off x="142232" y="148430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D406A2A7-8F93-BD9C-38D4-A380EC7C6154}"/>
                  </a:ext>
                </a:extLst>
              </p:cNvPr>
              <p:cNvSpPr/>
              <p:nvPr/>
            </p:nvSpPr>
            <p:spPr>
              <a:xfrm>
                <a:off x="497622" y="310508"/>
                <a:ext cx="35848" cy="35848"/>
              </a:xfrm>
              <a:prstGeom prst="ellipse">
                <a:avLst/>
              </a:prstGeom>
              <a:solidFill>
                <a:srgbClr val="0A35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D088749-A9FE-CCBB-5FD7-F0B281EBDCC7}"/>
              </a:ext>
            </a:extLst>
          </p:cNvPr>
          <p:cNvSpPr/>
          <p:nvPr/>
        </p:nvSpPr>
        <p:spPr>
          <a:xfrm>
            <a:off x="575494" y="127550"/>
            <a:ext cx="45292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dirty="0">
                <a:solidFill>
                  <a:srgbClr val="002060"/>
                </a:solidFill>
                <a:latin typeface="+mj-ea"/>
                <a:ea typeface="+mj-ea"/>
              </a:rPr>
              <a:t>Time Series Anomaly Detection</a:t>
            </a:r>
            <a:endParaRPr lang="en-US" altLang="ko-KR" sz="2200" dirty="0">
              <a:solidFill>
                <a:srgbClr val="002060"/>
              </a:solidFill>
              <a:effectLst/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B8D18-222B-4F72-CB63-F2C88EFD685E}"/>
              </a:ext>
            </a:extLst>
          </p:cNvPr>
          <p:cNvSpPr txBox="1"/>
          <p:nvPr/>
        </p:nvSpPr>
        <p:spPr>
          <a:xfrm>
            <a:off x="164347" y="119905"/>
            <a:ext cx="362600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/>
            <a:r>
              <a:rPr lang="en-US" altLang="ja-JP" sz="2200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endParaRPr lang="ja-JP" altLang="en-US" sz="2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ED1516B-7B90-451B-5D04-6A3E1109A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273" y="1702626"/>
            <a:ext cx="3655316" cy="105421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EB9DE88-E1C8-B400-7A4F-BDEB57D7D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426" y="2978093"/>
            <a:ext cx="3765598" cy="132947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788621E-E854-198E-5759-EC3BE5A2EB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4917" y="1587347"/>
            <a:ext cx="3821499" cy="2899567"/>
          </a:xfrm>
          <a:prstGeom prst="rect">
            <a:avLst/>
          </a:prstGeom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92AB633E-049A-5BFD-D947-2D639F61C2EA}"/>
              </a:ext>
            </a:extLst>
          </p:cNvPr>
          <p:cNvGrpSpPr/>
          <p:nvPr/>
        </p:nvGrpSpPr>
        <p:grpSpPr>
          <a:xfrm>
            <a:off x="867318" y="1315745"/>
            <a:ext cx="8223863" cy="230832"/>
            <a:chOff x="1095328" y="1095832"/>
            <a:chExt cx="8816130" cy="230832"/>
          </a:xfrm>
        </p:grpSpPr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id="{C26A9F32-EA64-AF74-333E-7D81F7BE8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5328" y="1146943"/>
              <a:ext cx="165600" cy="144000"/>
            </a:xfrm>
            <a:prstGeom prst="rect">
              <a:avLst/>
            </a:prstGeom>
          </p:spPr>
        </p:pic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C08B2138-5312-01C1-3C80-E2CCA786CBED}"/>
                </a:ext>
              </a:extLst>
            </p:cNvPr>
            <p:cNvSpPr/>
            <p:nvPr/>
          </p:nvSpPr>
          <p:spPr>
            <a:xfrm>
              <a:off x="1231162" y="1095832"/>
              <a:ext cx="86802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Long-term, Short-term forecasting task</a:t>
              </a:r>
              <a:r>
                <a:rPr lang="ko-KR" altLang="en-US" sz="900" dirty="0">
                  <a:solidFill>
                    <a:prstClr val="black"/>
                  </a:solidFill>
                  <a:latin typeface="에스코어 드림 5 Medium" panose="020B0503030302020204" pitchFamily="34" charset="-127"/>
                  <a:ea typeface="에스코어 드림 5 Medium" panose="020B0503030302020204" pitchFamily="34" charset="-127"/>
                </a:rPr>
                <a:t>에서 모두 우수한 성능을 보임</a:t>
              </a:r>
              <a:endParaRPr lang="ko-KR" altLang="en-US" sz="900" i="1" dirty="0">
                <a:solidFill>
                  <a:srgbClr val="4674DA"/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48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5252"/>
      </a:accent1>
      <a:accent2>
        <a:srgbClr val="FCB4B2"/>
      </a:accent2>
      <a:accent3>
        <a:srgbClr val="8D7B6F"/>
      </a:accent3>
      <a:accent4>
        <a:srgbClr val="FFC000"/>
      </a:accent4>
      <a:accent5>
        <a:srgbClr val="407C7C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에스코어 드림 7 ExtraBold"/>
        <a:ea typeface="에스코어 드림 7 ExtraBold"/>
        <a:cs typeface=""/>
      </a:majorFont>
      <a:minorFont>
        <a:latin typeface="에스코어 드림 5 Medium"/>
        <a:ea typeface="에스코어 드림 5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A356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75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>
            <a:latin typeface="나눔바른고딕" panose="020B0603020101020101" pitchFamily="50" charset="-127"/>
            <a:ea typeface="나눔바른고딕" panose="020B0603020101020101" pitchFamily="50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53148</TotalTime>
  <Words>629</Words>
  <Application>Microsoft Office PowerPoint</Application>
  <PresentationFormat>화면 슬라이드 쇼(16:9)</PresentationFormat>
  <Paragraphs>82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에스코어 드림 4 Regular</vt:lpstr>
      <vt:lpstr>맑은 고딕</vt:lpstr>
      <vt:lpstr>Arial</vt:lpstr>
      <vt:lpstr>에스코어 드림 5 Medium</vt:lpstr>
      <vt:lpstr>에스코어 드림 2 ExtraLight</vt:lpstr>
      <vt:lpstr>Cambria Math</vt:lpstr>
      <vt:lpstr>굴림</vt:lpstr>
      <vt:lpstr>에스코어 드림 7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kjwkor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김태현</dc:creator>
  <cp:lastModifiedBy>SungHyun Ahn</cp:lastModifiedBy>
  <cp:revision>3818</cp:revision>
  <cp:lastPrinted>2023-04-28T14:35:29Z</cp:lastPrinted>
  <dcterms:created xsi:type="dcterms:W3CDTF">2009-09-20T10:20:07Z</dcterms:created>
  <dcterms:modified xsi:type="dcterms:W3CDTF">2025-03-26T05:54:07Z</dcterms:modified>
</cp:coreProperties>
</file>