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14"/>
  </p:notesMasterIdLst>
  <p:handoutMasterIdLst>
    <p:handoutMasterId r:id="rId15"/>
  </p:handoutMasterIdLst>
  <p:sldIdLst>
    <p:sldId id="759" r:id="rId2"/>
    <p:sldId id="790" r:id="rId3"/>
    <p:sldId id="784" r:id="rId4"/>
    <p:sldId id="785" r:id="rId5"/>
    <p:sldId id="783" r:id="rId6"/>
    <p:sldId id="786" r:id="rId7"/>
    <p:sldId id="787" r:id="rId8"/>
    <p:sldId id="788" r:id="rId9"/>
    <p:sldId id="789" r:id="rId10"/>
    <p:sldId id="794" r:id="rId11"/>
    <p:sldId id="793" r:id="rId12"/>
    <p:sldId id="803" r:id="rId13"/>
  </p:sldIdLst>
  <p:sldSz cx="9144000" cy="5143500" type="screen16x9"/>
  <p:notesSz cx="6797675" cy="9926638"/>
  <p:embeddedFontLst>
    <p:embeddedFont>
      <p:font typeface="Cambria Math" panose="02040503050406030204" pitchFamily="18" charset="0"/>
      <p:regular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에스코어 드림 2 ExtraLight" panose="020B0203030302020204" pitchFamily="34" charset="-127"/>
      <p:regular r:id="rId19"/>
    </p:embeddedFont>
    <p:embeddedFont>
      <p:font typeface="에스코어 드림 4 Regular" panose="020B0503030302020204" pitchFamily="34" charset="-127"/>
      <p:regular r:id="rId20"/>
    </p:embeddedFont>
    <p:embeddedFont>
      <p:font typeface="에스코어 드림 5 Medium" panose="020B0503030302020204" pitchFamily="34" charset="-127"/>
      <p:regular r:id="rId21"/>
    </p:embeddedFont>
    <p:embeddedFont>
      <p:font typeface="에스코어 드림 7 ExtraBold" panose="020B0803030302020204" pitchFamily="34" charset="-127"/>
      <p:bold r:id="rId22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AA2"/>
    <a:srgbClr val="F7322D"/>
    <a:srgbClr val="F09E9E"/>
    <a:srgbClr val="00BB54"/>
    <a:srgbClr val="3E6DD6"/>
    <a:srgbClr val="C9A8E2"/>
    <a:srgbClr val="FFFFFF"/>
    <a:srgbClr val="FF0000"/>
    <a:srgbClr val="8CA8EF"/>
    <a:srgbClr val="FC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0545" autoAdjust="0"/>
  </p:normalViewPr>
  <p:slideViewPr>
    <p:cSldViewPr>
      <p:cViewPr varScale="1">
        <p:scale>
          <a:sx n="132" d="100"/>
          <a:sy n="132" d="100"/>
        </p:scale>
        <p:origin x="1068" y="114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2025-03-10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2025-03-10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B834D-6768-F667-13B9-AC8BF1205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E7FB759-59B5-BD81-34B3-108210144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EF60222-CC26-D89C-0DD1-B4D7BD3A0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77F9D8B-3C64-50C2-D221-7EED7EE69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E517EC-6455-4153-1629-D476CAB12A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65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2B0D-9BF7-1646-2E5E-8CAEE0C6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41A855-BFB5-BB79-47BD-B95A3DD80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034AC6-3158-96A4-91FB-8694D169C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BDCC9F-17A3-F604-3BF5-27C57D4F2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67471B-4599-864A-69A3-BF2143A34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5671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34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27BD4-5128-ACD2-7A12-95C6D876B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79E776D-117D-429E-F1A9-723BD4C62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592D4C-2AFC-7F99-1DC2-3D942C289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3BC8EC9-4F6D-DA42-8FBB-4275946E8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174321-4CCF-CE56-3A89-EC8318AC6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24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E9FF8-40A0-A4AD-9A1F-280872B4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75D7396-3570-5E1A-6831-CF063111A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0BABF6-3374-DA8D-F4EB-2AB24B789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D8FF1E4-35D6-E07B-68C9-420B37975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53837E3-DD53-DEEA-E177-AF9CC087B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20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984C2-B888-C415-8C4A-B04BBC18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FA754D-022C-601A-79F8-6183177B5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B7C9F0-C00E-9BF6-0F28-CCB56B74E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98B4A5-722D-5D85-27DC-D227037090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E10279C-3C13-5C83-F4F1-93991A908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154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975C9-5A0E-9881-61D4-B1D5DAE3A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24FA601-F42B-B4B1-0C14-775A21BC2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0EB6A8-82AB-E41B-532E-AF67FB7CA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41B6AB3-1759-B553-7553-70345C49CB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2CAD4B-39C6-CC5C-F6CB-D77C0A841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16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9D36E-B325-549C-FECA-0FFB1DE53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CF5FBF-D989-415A-7252-C3E1C73C3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5D3EDE-8661-2332-19E3-7AA357987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5D11284-B5DD-9EE5-E28E-05936CBAB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301EC4-E9C3-0706-F43E-379D0D37F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51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C5483-939C-E517-9919-DFAB7298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CB5F976-B790-AB17-4C64-318014304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3887C1-C1DF-F177-3409-204E9ABD9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ED3B582-6054-3BCA-E342-2C3B4E327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705D81F-F145-A67F-E43A-207B32E55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3528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D20A0-D6F9-1B37-60CB-32B7B233A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EBD610-D559-152E-8177-CC997BA2C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98E3C7B-9C7A-CCC6-80A2-B8747C5DD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815B3F-ABF8-D3F8-E513-F46A1BE35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65E259-3A80-339D-0037-C4F804D94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8749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C5675-903D-FF5A-4DCB-3F8F8148C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70A06C4-FE07-3EFA-4048-1E5001040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66CE6C-0B1D-1EC0-31A6-BE8BAB52A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03AD2D6-1784-E9D0-7723-5E5BCFE109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D9D9ABC-BA46-0CB8-AB14-2367AA19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50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0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4130991" y="4689257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&lt;2025/03/10&gt;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626828" y="987574"/>
            <a:ext cx="80586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Can LLMs Understand </a:t>
            </a:r>
            <a:b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</a:br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Time Series Anomalies?</a:t>
            </a:r>
            <a:r>
              <a:rPr lang="en-US" altLang="ko-KR" sz="32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[ICLR 25]</a:t>
            </a:r>
            <a:endParaRPr lang="en-US" altLang="ko-KR" sz="4800" i="1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29272" y="3867894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916543" y="4140076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skd@yonsei.ac.kr</a:t>
            </a:r>
            <a:endParaRPr lang="ko-KR" altLang="en-US" sz="12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35EE2F-24E6-F296-B571-40767693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5AD5F4-E71F-C5D5-71CF-25D91EA93577}"/>
              </a:ext>
            </a:extLst>
          </p:cNvPr>
          <p:cNvSpPr/>
          <p:nvPr/>
        </p:nvSpPr>
        <p:spPr>
          <a:xfrm>
            <a:off x="361967" y="2867368"/>
            <a:ext cx="842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Zihao Zhou, Rose Yu</a:t>
            </a:r>
            <a:b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Dept of Computer Science and Engineering, University of California, San Diego</a:t>
            </a:r>
            <a:b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La Jolla, CA 92093, USA</a:t>
            </a:r>
          </a:p>
        </p:txBody>
      </p:sp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15F6C-A560-D4A0-1106-D18488237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B34A52F-0C42-BCB4-4696-B4B05C7C0BCE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84586D31-3C07-3278-A0E7-3C34A25FE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C874456-FFCD-056C-3CAF-71D2BC3654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B497DF11-7D74-0CD0-A645-76231DB7C1C0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2AA63E49-5450-AD65-7AA1-F11181B39EBA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BC629462-BE3E-C531-0EAE-7584714AA5C8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194456DA-D71A-F8B7-4C99-63B5C5423718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5C800369-EEDE-C501-6672-2461B440BAB3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DBE7C-546C-6DCC-5AD7-519CF39DC7A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7AC678F9-609C-6048-6446-649ECFAA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8C55550-990E-BB12-DD44-7A5D04DF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04" y="1190846"/>
            <a:ext cx="6225193" cy="7585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1398D6-E232-AE47-C2D1-5ABB50F612B2}"/>
              </a:ext>
            </a:extLst>
          </p:cNvPr>
          <p:cNvSpPr txBox="1"/>
          <p:nvPr/>
        </p:nvSpPr>
        <p:spPr>
          <a:xfrm>
            <a:off x="841404" y="2151679"/>
            <a:ext cx="54587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GPT-4o-mini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</a:t>
            </a:r>
            <a:r>
              <a:rPr lang="en-US" altLang="ko-KR" sz="10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CoT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프롬프트 사용에 큰 차이 없음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frequency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이상 탐지에서 </a:t>
            </a:r>
            <a:r>
              <a:rPr lang="en-US" altLang="ko-KR" sz="10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CoT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사용 시 성능 약간 향상됨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endParaRPr lang="en-US" altLang="ko-KR" sz="10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228600" indent="-228600">
              <a:buAutoNum type="arabicPeriod"/>
            </a:pPr>
            <a:r>
              <a:rPr lang="en-US" altLang="ko-KR" sz="10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Qwen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(7B)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비전 프롬프트에서 좋은 성능을 보이지만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텍스트 프롬프트에서 성능 저조함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</a:t>
            </a:r>
            <a:r>
              <a:rPr lang="en-US" altLang="ko-KR" sz="10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CoT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사용 시 성능이 크게 하락됨</a:t>
            </a:r>
            <a:endParaRPr lang="en-US" altLang="ko-KR" sz="10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228600" indent="-228600">
              <a:buAutoNum type="arabicPeriod"/>
            </a:pPr>
            <a:endParaRPr lang="en-US" altLang="ko-KR" sz="10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228600" indent="-228600"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Gemini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GPT-4o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와 유사한 성능을 보임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frequency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이상 탐지에서 비전 프롬프트를 이용해도 어려움</a:t>
            </a:r>
            <a:endParaRPr lang="en-US" altLang="ko-KR" sz="10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228600" indent="-228600">
              <a:buAutoNum type="arabicPeriod"/>
            </a:pPr>
            <a:endParaRPr lang="en-US" altLang="ko-KR" sz="10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228600" indent="-228600"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InternVL2-Llama3 (76B)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비전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프롬프트와 텍스트 프롬프트의 성능 차이가 적음</a:t>
            </a:r>
            <a:endParaRPr lang="en-US" altLang="ko-KR" sz="10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BE6430-2CC2-859E-A86B-249EF036F262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E4C4F0B-6DB4-3517-79C2-D198B29C7B75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Hypotheses (appendix)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C33FC8E-C371-BAF0-7ABE-1CEC7B29F8BC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55F0440B-B5DC-70B6-23C7-1D1A2E0EEE18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2" name="그래픽 14">
                <a:extLst>
                  <a:ext uri="{FF2B5EF4-FFF2-40B4-BE49-F238E27FC236}">
                    <a16:creationId xmlns:a16="http://schemas.microsoft.com/office/drawing/2014/main" id="{276F8D73-9E43-BC2E-2862-9A3A2AB55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5716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E8EC8-3B31-EAAE-DEBF-F542340E2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A3C047F-F68A-0581-1CD9-9C09DBEE964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70838089-C5AD-1B9E-67F0-8BEC1AFB3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1E4CEE6-ADB8-5BB8-4DEA-788B05CD63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351A3ED6-B53F-BF22-3519-E0CF5040E6B9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A3B78EF3-E3D1-E39D-E7F8-A3CB90ADAB60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F2DA696E-4D74-C2B2-8ADE-5D3AA593BF1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D3D7DCC4-C3C5-0C06-2D00-F4AD1E68E22E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76FB19D9-F2E9-B19A-581C-C07666CDE6D6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EC781-CF7B-46A3-237A-0640F426BB5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2BC8DF1B-786A-91C8-2EE3-37437AB0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CC7FCC7-8C3D-F0EB-63F9-D79DFD8F06F8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FD9C4711-7C51-1489-05E7-757A09DB5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B478820-2646-96D7-0BDD-7E717D7CDCA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시계열 이상 탐지 능력을 종합적으로 조사함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5FB3339-ACCF-F7E4-6BC7-7C49AA6FBA1A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FCA71AF1-14EE-6F2C-C4DC-D15E644A3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83E71ED-596A-E9F1-A5CF-B7A1A687166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전반적으로 인간과 처리 방식이 다르며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인간처럼 시각 정보를 더욱 잘 활용한다는 특징을 발견함   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4EBF3BB-EA0C-0778-FF7F-889A5ECDD9D2}"/>
              </a:ext>
            </a:extLst>
          </p:cNvPr>
          <p:cNvGrpSpPr/>
          <p:nvPr/>
        </p:nvGrpSpPr>
        <p:grpSpPr>
          <a:xfrm>
            <a:off x="867318" y="1580464"/>
            <a:ext cx="8223879" cy="230832"/>
            <a:chOff x="1095328" y="1095832"/>
            <a:chExt cx="8816147" cy="230832"/>
          </a:xfrm>
        </p:grpSpPr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85BFD5D1-C416-113F-4D05-928CB58E1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BD7D108-AAB4-1F90-22B0-102E7E95341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이상 탐지 성능 향상을 위해 모델 선택 및 앙상블 방법이 중요함 </a:t>
              </a:r>
              <a:endParaRPr lang="ko-KR" altLang="en-US" sz="900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2" name="그래픽 37">
            <a:extLst>
              <a:ext uri="{FF2B5EF4-FFF2-40B4-BE49-F238E27FC236}">
                <a16:creationId xmlns:a16="http://schemas.microsoft.com/office/drawing/2014/main" id="{E6E1E463-9AE9-A196-7965-8A98AE354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818" y="1905738"/>
            <a:ext cx="271638" cy="1405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2BFF946-F1BC-119D-C7BF-F7966EDEAF5B}"/>
              </a:ext>
            </a:extLst>
          </p:cNvPr>
          <p:cNvSpPr txBox="1"/>
          <p:nvPr/>
        </p:nvSpPr>
        <p:spPr>
          <a:xfrm>
            <a:off x="1152356" y="1860573"/>
            <a:ext cx="71287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LLM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시계열 분석 능력을 조사하고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이상 탐지 성능 향상을 위한 기법을 다룸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0C7C4E8-4573-F7FE-B3B2-1016AA284FF5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98B80BB-8246-128A-BB43-23AB87AB0C1E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Conclusions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2347B2C0-5408-28E8-E585-C7076972F371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DDFA8CB4-672B-5C27-B8DA-8613AD52D6AF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728C4D71-A1E3-FCFD-D8EC-00F218C2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432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DFFCFFB-DBE7-88E3-2573-7CE302957C04}"/>
              </a:ext>
            </a:extLst>
          </p:cNvPr>
          <p:cNvSpPr/>
          <p:nvPr/>
        </p:nvSpPr>
        <p:spPr>
          <a:xfrm>
            <a:off x="3309859" y="2067694"/>
            <a:ext cx="2524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Thank You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214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8017C-576E-67E9-8696-225438F40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4905C57-7A90-DF89-B2B0-7E331B3E6B4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78BC6751-0284-764B-5147-9BBF4476E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9D4D5BD-E653-E998-24F4-74E9B2E7A3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DF2CC8ED-8B10-DD8D-7A71-65D4E93185A2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FCA1CBCF-E7AA-9B93-74C9-1EED1E251062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175ABF57-9781-22D2-F873-FFAD2974A254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8BB9B2A9-3BE0-A3F4-4373-38E6E209D17A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B887BAB5-A23E-C0D2-EACF-B9EE0F069B48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2639F-62CE-9B7A-9C51-EBEC784AD1E4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804238ED-5325-3B36-4A04-071AC42F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83D1CFD-FA70-2329-51E9-00991C19DC0C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629867D-451A-2356-2BC9-7F8DDC77DF93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 </a:t>
              </a:r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Seies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Anomaly Detection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B397D39-357C-3FE9-9B41-A5E7A6B7FA34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D97AB9F4-080C-45C5-3BC4-F422EC4AADB4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" name="그래픽 14">
                <a:extLst>
                  <a:ext uri="{FF2B5EF4-FFF2-40B4-BE49-F238E27FC236}">
                    <a16:creationId xmlns:a16="http://schemas.microsoft.com/office/drawing/2014/main" id="{6D15A274-FC25-4762-2500-7464F2DAE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0B48F5E-B8D4-8CE6-B6B7-C3992CF7CB66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6F575B39-2AB7-4ED3-5F5F-4B41614BC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C3D1696-9406-9B80-7E73-FE96C3F8B6F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데이터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시간 순서대로 나열된 테이블 데이터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 수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(N) x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측정 시간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(T),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변수의 개수에 따라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단변량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다변량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50927D1-00FB-A309-3F97-E4968C6549F7}"/>
              </a:ext>
            </a:extLst>
          </p:cNvPr>
          <p:cNvGrpSpPr/>
          <p:nvPr/>
        </p:nvGrpSpPr>
        <p:grpSpPr>
          <a:xfrm>
            <a:off x="867318" y="1315745"/>
            <a:ext cx="8223879" cy="230832"/>
            <a:chOff x="1095328" y="1095832"/>
            <a:chExt cx="8816147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7AD56B1B-D549-2994-8B86-C99A1110D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9778A71-74AF-FDAA-CBE9-DAF673EEDB6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이상 탐지 활용 분야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이상 금융 탐지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네트워크 상태 점검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건강 상태 확인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교통 원활 정도 확인 등   </a:t>
              </a: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7F5B0038-3A10-FDC5-ADDB-1CDDDB3739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7562"/>
          <a:stretch/>
        </p:blipFill>
        <p:spPr>
          <a:xfrm>
            <a:off x="5884012" y="1866777"/>
            <a:ext cx="2647436" cy="1018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490290-9941-4DCE-1986-76391FB7FC77}"/>
              </a:ext>
            </a:extLst>
          </p:cNvPr>
          <p:cNvSpPr txBox="1"/>
          <p:nvPr/>
        </p:nvSpPr>
        <p:spPr>
          <a:xfrm>
            <a:off x="6200612" y="2872495"/>
            <a:ext cx="1322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주식 </a:t>
            </a:r>
            <a:endParaRPr lang="ko-KR" alt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9BA11-1C97-E835-09C5-6BF31108D7AC}"/>
              </a:ext>
            </a:extLst>
          </p:cNvPr>
          <p:cNvSpPr txBox="1"/>
          <p:nvPr/>
        </p:nvSpPr>
        <p:spPr>
          <a:xfrm>
            <a:off x="7523336" y="2872495"/>
            <a:ext cx="1008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인터넷 속도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40A2BB-6711-5047-02B8-B4ED3F203C75}"/>
              </a:ext>
            </a:extLst>
          </p:cNvPr>
          <p:cNvSpPr txBox="1"/>
          <p:nvPr/>
        </p:nvSpPr>
        <p:spPr>
          <a:xfrm>
            <a:off x="5966332" y="4301742"/>
            <a:ext cx="1008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1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심장 박동</a:t>
            </a:r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F383C9-14A3-3758-9C45-092D3507C09B}"/>
              </a:ext>
            </a:extLst>
          </p:cNvPr>
          <p:cNvSpPr txBox="1"/>
          <p:nvPr/>
        </p:nvSpPr>
        <p:spPr>
          <a:xfrm>
            <a:off x="7523336" y="4311272"/>
            <a:ext cx="1299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시간당 교통량</a:t>
            </a:r>
            <a:endParaRPr lang="ko-KR" altLang="en-US" sz="1200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B0060773-919A-3AC2-546F-ED8D5CA1E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112" y="2265223"/>
            <a:ext cx="4644008" cy="2050946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1A6D33F-AC28-CFC9-888F-6DD8F1388C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243"/>
          <a:stretch/>
        </p:blipFill>
        <p:spPr>
          <a:xfrm>
            <a:off x="5651128" y="3282879"/>
            <a:ext cx="3052971" cy="1018863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24DAC5EE-ED43-8186-8263-AB9562B42E8C}"/>
              </a:ext>
            </a:extLst>
          </p:cNvPr>
          <p:cNvGrpSpPr/>
          <p:nvPr/>
        </p:nvGrpSpPr>
        <p:grpSpPr>
          <a:xfrm>
            <a:off x="867318" y="1580464"/>
            <a:ext cx="8223879" cy="230832"/>
            <a:chOff x="1095328" y="1095832"/>
            <a:chExt cx="8816147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D130A80F-C89A-7C27-5BBB-D54C7320C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09287F8-8855-B670-9D4E-EC56F914DC3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본 논문은 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이상 탐지에서 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능력에 대한 포괄적인 분석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제공함 </a:t>
              </a:r>
              <a:r>
                <a:rPr lang="en-US" altLang="ko-KR" sz="9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단순한 </a:t>
              </a:r>
              <a:r>
                <a:rPr lang="ko-KR" altLang="en-US" sz="900" i="1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단변량</a:t>
              </a:r>
              <a:r>
                <a:rPr lang="ko-KR" altLang="en-US" sz="9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시계열 데이터 활용</a:t>
              </a:r>
              <a:r>
                <a:rPr lang="en-US" altLang="ko-KR" sz="9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17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B515A-D800-A3D2-E100-4AB941F13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BABF8C0-A0EA-4D0A-0DA7-06B42461EBA8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3531B04-417F-5E86-E092-3F0DBD1FB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5C6597C-A730-95AC-BC64-7EAA025880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9E311D66-6DBA-9F2A-CD32-0C2F73DFEA8A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97E241C8-DDD9-0B99-28FA-3506D0F85FD1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BC3F1CE1-43AC-0339-364C-C0D8B289BED6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C7D28A0C-8973-FABA-BEDC-6E25A6FB3FB9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E4D5256-43DF-8461-2254-539B825421EC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F3864-EE81-002E-F199-52225C5A5383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4E3CDCF3-0113-F046-B9AC-D6509992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66430A1-1EBA-637E-13B6-8920663B8C09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E0261CC-EF02-A7E0-F75D-01E3E73DF844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Anomaly Pattern Classification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B90CDC86-78BE-AA46-80F3-4CDA4A79C2A1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4E451EBE-392A-21A1-E275-8DFC6D6AE7DE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" name="그래픽 14">
                <a:extLst>
                  <a:ext uri="{FF2B5EF4-FFF2-40B4-BE49-F238E27FC236}">
                    <a16:creationId xmlns:a16="http://schemas.microsoft.com/office/drawing/2014/main" id="{418C4AA1-4013-0F36-87AE-2A880D78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34B93B0-4F08-05BE-28F8-B7B03B4B0300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21A19522-4B15-ECE9-EB16-1A365364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3D4D5CD-408D-748D-05AC-673770E8767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Out-of-range Anomalies: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정상 값의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threshold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크게 벗어나는 비정상 유형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8AAEE93-A193-5022-F8C1-6968568A1A62}"/>
              </a:ext>
            </a:extLst>
          </p:cNvPr>
          <p:cNvGrpSpPr/>
          <p:nvPr/>
        </p:nvGrpSpPr>
        <p:grpSpPr>
          <a:xfrm>
            <a:off x="867318" y="1315745"/>
            <a:ext cx="8223879" cy="230832"/>
            <a:chOff x="1095328" y="1095832"/>
            <a:chExt cx="8816147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E43F7CD0-6D51-C61F-FC81-A0B93B22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82F241C-AAF3-2D1E-D96C-B3A3C932F7E7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Contextual Anomalies: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특정 구간에서 맥락이 변경되는 비정상 유형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(Trend, Frequency, Point)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</p:grpSp>
      <p:pic>
        <p:nvPicPr>
          <p:cNvPr id="50" name="그림 49">
            <a:extLst>
              <a:ext uri="{FF2B5EF4-FFF2-40B4-BE49-F238E27FC236}">
                <a16:creationId xmlns:a16="http://schemas.microsoft.com/office/drawing/2014/main" id="{E4C82196-D6CE-CD47-E58A-A21364896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7774" y="1677472"/>
            <a:ext cx="2935512" cy="309207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AA9CE25-967A-40EE-5D67-C52CE4032705}"/>
              </a:ext>
            </a:extLst>
          </p:cNvPr>
          <p:cNvSpPr txBox="1"/>
          <p:nvPr/>
        </p:nvSpPr>
        <p:spPr>
          <a:xfrm>
            <a:off x="787220" y="1929603"/>
            <a:ext cx="4845633" cy="191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Trend: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갑작스럽게 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acceleration, deceleration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또는 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reversal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 발생하는 현상</a:t>
            </a:r>
            <a:b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b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Frequency: 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주기적 패턴이 예상과 다르게 변화하는 현상 </a:t>
            </a:r>
            <a:b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특정 구간에서 패턴이 변형됨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주기가 짧아지거나 </a:t>
            </a:r>
            <a:r>
              <a:rPr lang="ko-KR" altLang="en-US" sz="1000" dirty="0" err="1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길어짐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b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b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Point: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전반적 패턴을 유지하지만 특정 데이터 포인트가 </a:t>
            </a:r>
            <a:r>
              <a:rPr lang="ko-KR" altLang="en-US" sz="1000" dirty="0" err="1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기대값에서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벗어나는 현상</a:t>
            </a:r>
            <a:endParaRPr lang="en-US" altLang="ko-KR" sz="1000" dirty="0">
              <a:solidFill>
                <a:prstClr val="black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>
              <a:lnSpc>
                <a:spcPct val="150000"/>
              </a:lnSpc>
            </a:pP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4. Out-of-Range: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데이터 값이 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normal range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크게 벗어나는 현상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1399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FE0C4-5B14-634E-B444-AC7227A0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65DCF77-9870-9AC1-6CD2-294DAB47CB88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CE54076-594D-3A0F-FE3D-78168658F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E9807FA-BB3E-0683-59C3-07BDC95129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2E6D4B23-D9B2-F933-2F14-ACEC3A37EC0B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094736CD-50E2-887A-87FE-684617D56707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77B90C4E-A507-054A-2612-406D6D0557CE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0A680F56-875D-CE5C-D549-CDBBB3CB2BB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46054E-04B4-3932-0877-9C8E94733FF7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210EF-A863-9503-2180-4B322152B2E4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7C9796FF-6231-9E5E-1FD5-B834CAA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C5CD854-F5CB-357F-5B49-83ED6D8881EA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30E19B7-B20A-364C-8126-7D0C8A05D468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Zero-Shot and Few-Shot Anomaly Detection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C138A00-D34A-BDFE-AAEE-D795F0CE1951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8483A55A-C2DE-274E-5C1E-62F2159A799C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" name="그래픽 14">
                <a:extLst>
                  <a:ext uri="{FF2B5EF4-FFF2-40B4-BE49-F238E27FC236}">
                    <a16:creationId xmlns:a16="http://schemas.microsoft.com/office/drawing/2014/main" id="{E7AE06CD-6C01-7136-2B1D-7589D4C2E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9DC114E-B6B3-66A6-438E-7CBA44EB5B9A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4C9E9B3E-74F0-4EF9-DBA8-8DF2F7BD7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360A4820-3A04-9F9A-3FA3-9A791B560DD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라벨링된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time-series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입력받아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새로운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time-series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대한 비정상 라벨을 예측함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(time point or time interval)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5B766D-D240-9857-9303-CFE99D4CC19F}"/>
              </a:ext>
            </a:extLst>
          </p:cNvPr>
          <p:cNvGrpSpPr/>
          <p:nvPr/>
        </p:nvGrpSpPr>
        <p:grpSpPr>
          <a:xfrm>
            <a:off x="867318" y="1315745"/>
            <a:ext cx="8223879" cy="230832"/>
            <a:chOff x="1095328" y="1095832"/>
            <a:chExt cx="8816147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909EBD62-FD6F-E289-F51A-9CB7BA0C5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F9E1F76-FD36-9FC0-82E6-F0B96DA02414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M-LLMs (e.g. </a:t>
              </a:r>
              <a:r>
                <a:rPr lang="en-US" altLang="ko-KR" sz="900" dirty="0" err="1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Qwen</a:t>
              </a:r>
              <a:r>
                <a:rPr lang="en-US" altLang="ko-KR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900" dirty="0" err="1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LLaMA</a:t>
              </a:r>
              <a:r>
                <a:rPr lang="en-US" altLang="ko-KR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Gemini, GPT)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활용하면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time-series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text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혹은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형태로 입력하여 예측 가능함</a:t>
              </a: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FE2CDC3A-4241-4267-74E4-F77AD2EB4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320" y="1760409"/>
            <a:ext cx="6127364" cy="43088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BD0A2BA-9FCD-CF75-1567-348E48993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405" y="2391255"/>
            <a:ext cx="3790836" cy="1041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A9D7E348-6A0C-6F38-C0B9-E044B9EC1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8289" y="4073152"/>
            <a:ext cx="3240629" cy="532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1632FEF-68E2-4232-B03D-4DC2C1C36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627" y="2396693"/>
            <a:ext cx="1715561" cy="175057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943404-EEF4-5615-AD0C-07509543F1DE}"/>
                  </a:ext>
                </a:extLst>
              </p:cNvPr>
              <p:cNvSpPr txBox="1"/>
              <p:nvPr/>
            </p:nvSpPr>
            <p:spPr>
              <a:xfrm>
                <a:off x="1971572" y="2551536"/>
                <a:ext cx="7738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𝒀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943404-EEF4-5615-AD0C-07509543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72" y="2551536"/>
                <a:ext cx="773832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C0AC9D-7658-42B6-E02C-E6890C05BCC5}"/>
                  </a:ext>
                </a:extLst>
              </p:cNvPr>
              <p:cNvSpPr txBox="1"/>
              <p:nvPr/>
            </p:nvSpPr>
            <p:spPr>
              <a:xfrm>
                <a:off x="7748843" y="3727377"/>
                <a:ext cx="7738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(</m:t>
                          </m:r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𝑿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𝟏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,</m:t>
                      </m:r>
                      <m:sSub>
                        <m:sSubPr>
                          <m:ctrlP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𝒀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𝟏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C0AC9D-7658-42B6-E02C-E6890C05B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843" y="3727377"/>
                <a:ext cx="773832" cy="276999"/>
              </a:xfrm>
              <a:prstGeom prst="rect">
                <a:avLst/>
              </a:prstGeom>
              <a:blipFill>
                <a:blip r:embed="rId12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3286704-A622-B1BD-A668-FE60A742400A}"/>
                  </a:ext>
                </a:extLst>
              </p:cNvPr>
              <p:cNvSpPr txBox="1"/>
              <p:nvPr/>
            </p:nvSpPr>
            <p:spPr>
              <a:xfrm>
                <a:off x="5868144" y="4382983"/>
                <a:ext cx="7738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𝑿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3286704-A622-B1BD-A668-FE60A7424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82983"/>
                <a:ext cx="773832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E10B5B-10E1-1A9D-F98D-D6E78D5CE530}"/>
                  </a:ext>
                </a:extLst>
              </p:cNvPr>
              <p:cNvSpPr txBox="1"/>
              <p:nvPr/>
            </p:nvSpPr>
            <p:spPr>
              <a:xfrm>
                <a:off x="6533819" y="3178871"/>
                <a:ext cx="7738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𝑷𝒓𝒐𝒎𝒑𝒕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E10B5B-10E1-1A9D-F98D-D6E78D5C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819" y="3178871"/>
                <a:ext cx="773832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그림 47">
            <a:extLst>
              <a:ext uri="{FF2B5EF4-FFF2-40B4-BE49-F238E27FC236}">
                <a16:creationId xmlns:a16="http://schemas.microsoft.com/office/drawing/2014/main" id="{E922880F-4310-189E-0457-22740DCFD8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5404" y="3526815"/>
            <a:ext cx="5072389" cy="472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953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67D7E-5C3B-5997-D31F-01DFE272A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39E67FC-7FCD-49ED-EF72-873BD79A0F00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35CF4563-971D-273C-81B1-0F4CAE0F2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0EB1349-E727-FD96-CD0B-9377E9C566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F4DF03B-107D-3DF7-70E6-C906357150E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0F30AE08-C7A8-9D27-3363-0FEC0B30856C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025200F3-2BC1-3735-77F5-3351798DCB2F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58252794-3422-6A9C-974E-8D21177D08E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ABD71893-DA5F-3EB7-EAE1-96426806A133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F810B-FC7B-7A86-771B-74790F6A8784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9ABF40D9-4631-95A7-F841-7C5EC99A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9707655-8DE3-3260-A852-300E6C5BC597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35DE1FC2-8926-9646-BE6D-203EE674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1C320F87-AD47-2D87-AD43-21097FC48A3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Text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raw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numerical values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입력함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Image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matplotlib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제작된 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visualized time series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입력함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5BAEB97-88A4-90E4-6DA4-491C7DD17E52}"/>
              </a:ext>
            </a:extLst>
          </p:cNvPr>
          <p:cNvGrpSpPr/>
          <p:nvPr/>
        </p:nvGrpSpPr>
        <p:grpSpPr>
          <a:xfrm>
            <a:off x="867320" y="1315745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63A856C-0961-DEFD-FEC3-A361AC52B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88A5C82-ED52-3721-4024-CF63BF4560A1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데이터를 이미지로 처리할 때 이상 탐지에서 훨씬 더 뛰어난 성능을 보인다는 것을 발견함</a:t>
              </a: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98B4F7E0-5CAD-549D-E23D-AB2B7A8947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034" t="-4973" r="26055" b="86797"/>
          <a:stretch/>
        </p:blipFill>
        <p:spPr>
          <a:xfrm>
            <a:off x="4655419" y="1805376"/>
            <a:ext cx="3859155" cy="87734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38B42A8-B5B8-A4C4-945A-3FC46EFD2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71" y="1707654"/>
            <a:ext cx="3456674" cy="120147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F23FDDF-08AF-E226-7DA0-6D7AA2DAC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362" y="3898760"/>
            <a:ext cx="3769115" cy="652096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BB8266F-4C94-2C2F-04A2-8E0351B5D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659" y="2906409"/>
            <a:ext cx="3494676" cy="83618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EEF07A0-ACE5-31F1-826C-F50A18CE4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66" y="2968255"/>
            <a:ext cx="3992371" cy="774339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0806A55-2E59-D99F-D7E9-3DF07B6443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797" y="3927476"/>
            <a:ext cx="3769114" cy="59466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029EAFC-BCB5-FE37-3F2E-FAD238C4CB06}"/>
              </a:ext>
            </a:extLst>
          </p:cNvPr>
          <p:cNvSpPr txBox="1"/>
          <p:nvPr/>
        </p:nvSpPr>
        <p:spPr>
          <a:xfrm>
            <a:off x="2185511" y="4621734"/>
            <a:ext cx="773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Text</a:t>
            </a:r>
            <a:endParaRPr lang="ko-KR" alt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A391E2-E1D8-D201-23C3-A66C2CD9C11E}"/>
              </a:ext>
            </a:extLst>
          </p:cNvPr>
          <p:cNvSpPr txBox="1"/>
          <p:nvPr/>
        </p:nvSpPr>
        <p:spPr>
          <a:xfrm>
            <a:off x="6457950" y="4621733"/>
            <a:ext cx="1210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Image</a:t>
            </a:r>
            <a:endParaRPr lang="ko-KR" altLang="en-US" sz="1200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B2615D0-4326-9806-077A-A088C7E9774A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84B80A50-CFC7-42CD-6F7C-2B5E6747A3C8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Multimodal LLMs (M-LLMs)</a:t>
              </a: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EEA06B4D-B8D6-8D5E-266E-57177FB90503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16C49554-8408-7A25-782F-3E3250163345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0994480F-1C86-6773-65C0-995789DC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091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7849C-2184-D4B9-4264-D60860D9F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16CDE30-90FC-A9C9-C51E-072CC5FFDBF4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13C14168-2B8B-21FD-45E0-D5C584080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E70FE9D-D79D-99C4-01A0-215D743408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272C56D-5C61-6A1F-9273-DCA440C17EC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ABE95D75-EF0C-7482-99F6-23A5761CEFC1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C1B1759B-CAFF-8712-F28E-C3940CD1F64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139232C5-36B3-2B60-DB4F-C6AACED79CA8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4DD544AB-99A8-62AD-EFA5-C081C1636AAE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8EA9A-6362-1773-AB76-DE62E58EA8C1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5353F99D-0DBB-C67E-4DC1-9F68BAB8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40357CA-D7F8-888F-5936-89F14A5EF065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1BE61A8E-6AC5-1D70-73C6-322503A2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A6C8282-9463-2923-EBC7-1545F620A8A4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이상 탐지 능력을 이해하기 위해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여러 가설을 설정하고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해당 가설을 테스트함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FCFF19B6-DC10-D5D2-B24E-D442AF33E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76" y="1370913"/>
            <a:ext cx="4644008" cy="55285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7C7F869-769D-CBC9-3430-7609C5755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05" y="1937902"/>
            <a:ext cx="4638660" cy="64264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28719DF-E6BF-59ED-1BBB-E1DFB81D3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029" y="2584007"/>
            <a:ext cx="4613211" cy="639646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3AD99A4-BE3E-AF50-0818-BA4D22125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029" y="3271535"/>
            <a:ext cx="4638660" cy="51161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BE17DF6-61A8-9CAB-A8A0-377BDDF5D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029" y="3809027"/>
            <a:ext cx="4205361" cy="576077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98B2774-3F61-1AD1-3C29-19249B534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305" y="4433190"/>
            <a:ext cx="4214753" cy="464863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FC1A9193-67AA-1431-AD44-2AAB9CAD59D7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ECC8104-5BDF-83C5-82B6-CE44C720D4B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Hypotheses</a:t>
              </a: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D3EF570D-7196-D478-D21E-1ECAC7240641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D15881CB-130A-BBCD-0FF9-A6E23775234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6" name="그래픽 14">
                <a:extLst>
                  <a:ext uri="{FF2B5EF4-FFF2-40B4-BE49-F238E27FC236}">
                    <a16:creationId xmlns:a16="http://schemas.microsoft.com/office/drawing/2014/main" id="{7B28EC37-8F3B-CDA8-E46C-7936BB3B3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12FBF79-2895-3467-A2A5-AD408F6BD73D}"/>
              </a:ext>
            </a:extLst>
          </p:cNvPr>
          <p:cNvSpPr txBox="1"/>
          <p:nvPr/>
        </p:nvSpPr>
        <p:spPr>
          <a:xfrm>
            <a:off x="5647144" y="1587880"/>
            <a:ext cx="41814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1. LLM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은 시계열 데이터를 단계별로 추론해도 성능 향상 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x</a:t>
            </a:r>
            <a:endParaRPr lang="ko-KR" altLang="en-U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70292F-1951-7240-95DC-3E614B74C721}"/>
              </a:ext>
            </a:extLst>
          </p:cNvPr>
          <p:cNvSpPr txBox="1"/>
          <p:nvPr/>
        </p:nvSpPr>
        <p:spPr>
          <a:xfrm>
            <a:off x="5647145" y="2059171"/>
            <a:ext cx="4397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2. LLM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반복 편향 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(=)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b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시계열 데이터에서 주기적 구조를 식별하는 능력</a:t>
            </a:r>
            <a:endParaRPr lang="ko-KR" altLang="en-US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BDCE76-2E2F-8DC6-EF8F-62FE69C90FE8}"/>
              </a:ext>
            </a:extLst>
          </p:cNvPr>
          <p:cNvSpPr txBox="1"/>
          <p:nvPr/>
        </p:nvSpPr>
        <p:spPr>
          <a:xfrm>
            <a:off x="5647145" y="2684220"/>
            <a:ext cx="382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3. LLM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덧셈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곱셈 수행 능력 </a:t>
            </a:r>
            <a:b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-&gt;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시계열의 선형 및 지수적 경향을 추론</a:t>
            </a:r>
            <a:endParaRPr lang="ko-KR" altLang="en-US" sz="1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8F04F0-2F21-20D7-4DCD-749262C1BBDC}"/>
              </a:ext>
            </a:extLst>
          </p:cNvPr>
          <p:cNvSpPr txBox="1"/>
          <p:nvPr/>
        </p:nvSpPr>
        <p:spPr>
          <a:xfrm>
            <a:off x="5647145" y="3404232"/>
            <a:ext cx="31653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4.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텍스트 입력 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&lt;&lt;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시각적 입력</a:t>
            </a:r>
            <a:endParaRPr lang="ko-KR" altLang="en-US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5D7671-EB8B-6B09-D973-4C48F4BAA084}"/>
              </a:ext>
            </a:extLst>
          </p:cNvPr>
          <p:cNvSpPr txBox="1"/>
          <p:nvPr/>
        </p:nvSpPr>
        <p:spPr>
          <a:xfrm>
            <a:off x="5650573" y="4010325"/>
            <a:ext cx="31653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5.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인간의 지각적 한계와 유사한 결과를 보임</a:t>
            </a:r>
            <a:endParaRPr lang="ko-KR" altLang="en-US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3ACBA0-B6BB-E6DA-4D03-CC5C6B7A9500}"/>
              </a:ext>
            </a:extLst>
          </p:cNvPr>
          <p:cNvSpPr txBox="1"/>
          <p:nvPr/>
        </p:nvSpPr>
        <p:spPr>
          <a:xfrm>
            <a:off x="5662365" y="4521042"/>
            <a:ext cx="32301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6.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토큰 수가 적은 시계열 데이터가 더 나은 성능을 보임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347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43288-27CC-4474-227D-38E71C35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2B2EB0A-3B8D-18F6-95B1-8E2736A6BB6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E4F31D73-309E-F404-8AC3-B18A3EB2C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31D9AAB-B251-AADF-52AE-35CF45955F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AD0AC85F-79CE-25F1-E9EE-C5EC3A69F750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86BEBCB-5E14-D833-D030-2227B74F0AC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39A99BB2-339B-A346-9A57-0925EEB56607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9005A2B5-EC9D-6481-E2FF-53BA4030A7E3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3DBB0156-1512-7718-32C9-74C16B51C839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7E562-5591-B25E-B881-C661F6D9E2F4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2C2691AA-55CE-FC17-1C09-18894A32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01127E8-5FA8-8259-1A5E-0B24F6B0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7" y="1059582"/>
            <a:ext cx="4101193" cy="60166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C7E5A06-DDC5-E594-3FE0-34483D5B0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339" y="1125786"/>
            <a:ext cx="4101192" cy="46925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93ABEEB-AD99-75A1-3C5A-94A6D9C99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768383"/>
            <a:ext cx="1913598" cy="24883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D3C457-8C97-B2AB-A4B6-30D0F855A3F4}"/>
              </a:ext>
            </a:extLst>
          </p:cNvPr>
          <p:cNvSpPr txBox="1"/>
          <p:nvPr/>
        </p:nvSpPr>
        <p:spPr>
          <a:xfrm>
            <a:off x="1055942" y="4386085"/>
            <a:ext cx="3376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CoT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를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사용할 경우 성능이 오히려 감소함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-&gt;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인간의 추론 과정과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LLM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의 추론 과정은 다름 </a:t>
            </a:r>
            <a:endParaRPr lang="ko-KR" altLang="en-US" sz="10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3539C241-6A86-9DFF-4E91-332BA1DC6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508" y="1651512"/>
            <a:ext cx="2217598" cy="23393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152420-99F3-349D-E3D0-34181F51AA83}"/>
              </a:ext>
            </a:extLst>
          </p:cNvPr>
          <p:cNvSpPr txBox="1"/>
          <p:nvPr/>
        </p:nvSpPr>
        <p:spPr>
          <a:xfrm>
            <a:off x="4085474" y="4059230"/>
            <a:ext cx="496366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반복 편향은 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LLM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이 같은 패턴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(e.g.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문장은 마침표로 끝남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)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을 반복한다는 의미임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.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따라서 주기가 있는 시계열 데이터에서 같은 값이 반복될 때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LLM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은 그 위치를 학습하여 반복적으로 예측할 수 있음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.</a:t>
            </a:r>
            <a:b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이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때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데이터에 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noise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를 추가하면 더 이상 반복적이지 않으므로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LLM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의 반복 편향이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제대로 작동하지 않게 되며 예측에 어려움이 생길 것이라고 예상됨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하지만 여전히 예측을 잘 함</a:t>
            </a:r>
            <a:endParaRPr lang="ko-KR" altLang="en-US" sz="9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6FA85582-BD71-F176-93A0-8593BC85D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829" y="690786"/>
            <a:ext cx="3537702" cy="39401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1D4A6062-6FCE-8D01-9AA1-DA1F42F78A6D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8A19E1B-A8AE-DEDD-E047-22650779EC8A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Hypotheses (1, 2)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A9530F1-7E8F-0C46-55E7-B0266D7B7E4C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CFA28F20-CD5B-085F-3EFC-F053F9F56A0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0" name="그래픽 14">
                <a:extLst>
                  <a:ext uri="{FF2B5EF4-FFF2-40B4-BE49-F238E27FC236}">
                    <a16:creationId xmlns:a16="http://schemas.microsoft.com/office/drawing/2014/main" id="{9C4F3637-A963-AD08-3D36-E8D4F31F1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312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9DA15-C650-5471-24DE-28A25960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815F85B-8FE6-F819-6238-FD6901BCC9B7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8884B02B-01EE-232B-6826-E274D675B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860D612-AAFC-669B-3FA3-61336F834E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A3684F33-A349-FFFF-136F-2487CA33A8C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B8D047C7-BA53-A74B-0EF8-D4C2CB0C467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10FABBD0-6235-BA01-5ACB-1157D07479A4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DF2BCAD3-9AC4-B426-52FD-18D99C9F41E4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4088B294-795E-AFFF-7474-C5F7550A2C8A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4FC24-C926-03AE-2EA7-A1D07C0B8005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11EC7D0F-1306-169B-166C-7F11F746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E7BD85C-1FD7-80F2-A829-4FC4CB17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1" y="1059582"/>
            <a:ext cx="3570413" cy="78400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4025880-8939-4537-3080-C4024682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942" y="1099801"/>
            <a:ext cx="4536504" cy="50218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3515753-6DCB-B89D-7B2D-E784455BA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471" y="1897255"/>
            <a:ext cx="1609989" cy="25075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DB52BA6-2033-118E-BB9C-90C894BF3CD3}"/>
              </a:ext>
            </a:extLst>
          </p:cNvPr>
          <p:cNvSpPr txBox="1"/>
          <p:nvPr/>
        </p:nvSpPr>
        <p:spPr>
          <a:xfrm>
            <a:off x="657954" y="4501760"/>
            <a:ext cx="3848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올바르지 않은 연산 결과를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in-context learning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으로 미리 학습하여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LLM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의 산술 능력을 강제로 떨어뜨림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-&gt;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성능이 그래도 유지됨</a:t>
            </a:r>
            <a:endParaRPr lang="ko-KR" altLang="en-US" sz="10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4CF77BFD-19FA-DA88-26C4-ADB438290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1669777"/>
            <a:ext cx="1800200" cy="28418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7B21B68-FF1B-B8E0-F62B-11D551AD37D0}"/>
              </a:ext>
            </a:extLst>
          </p:cNvPr>
          <p:cNvSpPr txBox="1"/>
          <p:nvPr/>
        </p:nvSpPr>
        <p:spPr>
          <a:xfrm>
            <a:off x="4637350" y="4579432"/>
            <a:ext cx="3848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사람이 시계열 데이터를 텍스트보다 시각적으로 확인할 때 더욱</a:t>
            </a:r>
            <a:endParaRPr lang="en-US" altLang="ko-KR" sz="10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탐지를 잘하는 것처럼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LLM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도 이미지에서 더욱 탐지를 잘 함</a:t>
            </a:r>
            <a:endParaRPr lang="ko-KR" altLang="en-US" sz="10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0A6C9BF-CA8A-E098-4DDA-D86B59ED9532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AF1D2A4-3E23-26A3-9B6B-1F697D05DF82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Hypotheses (3, 4)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01C889A6-4557-BFC2-4217-7CDABA75010C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6FF05A56-5175-AB0B-C22F-F049C461527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2" name="그래픽 14">
                <a:extLst>
                  <a:ext uri="{FF2B5EF4-FFF2-40B4-BE49-F238E27FC236}">
                    <a16:creationId xmlns:a16="http://schemas.microsoft.com/office/drawing/2014/main" id="{C78E6B0F-5551-941B-6120-4596A0447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1463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DE8C2-5840-1FBC-1E82-620E3272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8AFE61C-569F-D2A1-6D1A-ED697C9F268F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5820C279-8E96-F028-EA27-28DC07289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8B655C5-5037-1946-8C11-EE02A1F4E1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F4111D5A-76E9-87FE-CA25-EEDF6F477F0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EC2D6D31-1534-D7F5-B9D2-9BE6EC8937C4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76FBBA3C-C60B-6AD3-79AE-9B39A715A0CB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444940F8-0B5C-4881-904B-1B7DC5D3FF9E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EAFD4A41-C13C-A08F-B7AC-76BF8FE3FCD3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28E0D-5634-0D7C-9CBC-5CFA4E48DDD0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EF0D44DC-E7A8-81E1-DC17-0C666054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5ACC495-5844-70E3-683D-705518F0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8" y="1058351"/>
            <a:ext cx="4321951" cy="48155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443BFE2-AECD-29A5-6FCF-CFCFFB946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049" y="1028536"/>
            <a:ext cx="3521390" cy="74978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04DBB89-CAC0-16D3-B154-624B65C572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3004"/>
          <a:stretch/>
        </p:blipFill>
        <p:spPr>
          <a:xfrm>
            <a:off x="664555" y="1882975"/>
            <a:ext cx="2412880" cy="150507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909B7F0-227F-7C3B-ED15-A01BE1E847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997"/>
          <a:stretch/>
        </p:blipFill>
        <p:spPr>
          <a:xfrm>
            <a:off x="2842790" y="1778319"/>
            <a:ext cx="2073114" cy="22021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1FA118-BE02-D281-FCB7-9ED74C17F1EF}"/>
              </a:ext>
            </a:extLst>
          </p:cNvPr>
          <p:cNvSpPr txBox="1"/>
          <p:nvPr/>
        </p:nvSpPr>
        <p:spPr>
          <a:xfrm>
            <a:off x="862384" y="4169943"/>
            <a:ext cx="3848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“Flat Trend”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는 사람이 판단하기 힘들지만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gradient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에서 확연한 차이가 나는 데이터를 의미함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.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시계열 데이터가 반전되는 구분하기 쉬운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“Trend”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데이터와 비교하여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LLM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은 둘 다 높은 성능을 보임</a:t>
            </a:r>
            <a:b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-&gt; </a:t>
            </a:r>
            <a:r>
              <a:rPr lang="ko-KR" altLang="en-US" sz="100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사람의 지각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능력과는 관련이 없음</a:t>
            </a:r>
            <a:endParaRPr lang="ko-KR" altLang="en-US" sz="10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D03B8A1-120A-6DD0-CB56-9158200F2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1842023"/>
            <a:ext cx="1512168" cy="23091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A17E00-FB66-AA80-7AFF-C10C221A7625}"/>
              </a:ext>
            </a:extLst>
          </p:cNvPr>
          <p:cNvSpPr txBox="1"/>
          <p:nvPr/>
        </p:nvSpPr>
        <p:spPr>
          <a:xfrm>
            <a:off x="5070054" y="4210408"/>
            <a:ext cx="36784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1000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개의 시간 토큰과 서브 </a:t>
            </a:r>
            <a:r>
              <a:rPr lang="ko-KR" altLang="en-US" sz="10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샘플링된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개의 시간 토큰의 성능을 비교한 결과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오히려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개에 대해서 더 높은 성능을 보임  </a:t>
            </a:r>
            <a:r>
              <a:rPr lang="en-US" altLang="ko-KR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-&gt; LLM</a:t>
            </a:r>
            <a:r>
              <a:rPr lang="ko-KR" altLang="en-US" sz="10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이 긴 시퀀스 처리에 어려움을 겪음</a:t>
            </a:r>
            <a:endParaRPr lang="ko-KR" altLang="en-US" sz="10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F779EE2-4058-DD2E-0DFE-677C09C2FBEF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361A372-69FE-2174-3487-9783359F8949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Hypotheses (5, 6)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BE7A103-34DA-229C-240E-B6AD4C800A5A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93D23549-48BD-F314-D3AF-016E27B1DFCB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2" name="그래픽 14">
                <a:extLst>
                  <a:ext uri="{FF2B5EF4-FFF2-40B4-BE49-F238E27FC236}">
                    <a16:creationId xmlns:a16="http://schemas.microsoft.com/office/drawing/2014/main" id="{62A566DF-C0A2-C05E-0F8A-482D2DFAD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106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53119</TotalTime>
  <Words>827</Words>
  <Application>Microsoft Office PowerPoint</Application>
  <PresentationFormat>화면 슬라이드 쇼(16:9)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에스코어 드림 4 Regular</vt:lpstr>
      <vt:lpstr>에스코어 드림 2 ExtraLight</vt:lpstr>
      <vt:lpstr>에스코어 드림 7 ExtraBold</vt:lpstr>
      <vt:lpstr>Cambria Math</vt:lpstr>
      <vt:lpstr>굴림</vt:lpstr>
      <vt:lpstr>Arial</vt:lpstr>
      <vt:lpstr>맑은 고딕</vt:lpstr>
      <vt:lpstr>에스코어 드림 5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SungHyun Ahn</cp:lastModifiedBy>
  <cp:revision>3814</cp:revision>
  <cp:lastPrinted>2023-04-28T14:35:29Z</cp:lastPrinted>
  <dcterms:created xsi:type="dcterms:W3CDTF">2009-09-20T10:20:07Z</dcterms:created>
  <dcterms:modified xsi:type="dcterms:W3CDTF">2025-03-10T11:50:37Z</dcterms:modified>
</cp:coreProperties>
</file>