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447" r:id="rId1"/>
  </p:sldMasterIdLst>
  <p:notesMasterIdLst>
    <p:notesMasterId r:id="rId12"/>
  </p:notesMasterIdLst>
  <p:handoutMasterIdLst>
    <p:handoutMasterId r:id="rId13"/>
  </p:handoutMasterIdLst>
  <p:sldIdLst>
    <p:sldId id="759" r:id="rId2"/>
    <p:sldId id="818" r:id="rId3"/>
    <p:sldId id="819" r:id="rId4"/>
    <p:sldId id="820" r:id="rId5"/>
    <p:sldId id="821" r:id="rId6"/>
    <p:sldId id="822" r:id="rId7"/>
    <p:sldId id="823" r:id="rId8"/>
    <p:sldId id="824" r:id="rId9"/>
    <p:sldId id="825" r:id="rId10"/>
    <p:sldId id="803" r:id="rId11"/>
  </p:sldIdLst>
  <p:sldSz cx="9144000" cy="5143500" type="screen16x9"/>
  <p:notesSz cx="6797675" cy="9926638"/>
  <p:embeddedFontLst>
    <p:embeddedFont>
      <p:font typeface="맑은 고딕" panose="020B0503020000020004" pitchFamily="50" charset="-127"/>
      <p:regular r:id="rId14"/>
      <p:bold r:id="rId15"/>
    </p:embeddedFont>
    <p:embeddedFont>
      <p:font typeface="에스코어 드림 2 ExtraLight" panose="020B0203030302020204" pitchFamily="34" charset="-127"/>
      <p:regular r:id="rId16"/>
    </p:embeddedFont>
    <p:embeddedFont>
      <p:font typeface="에스코어 드림 4 Regular" panose="020B0503030302020204" pitchFamily="34" charset="-127"/>
      <p:regular r:id="rId17"/>
    </p:embeddedFont>
    <p:embeddedFont>
      <p:font typeface="에스코어 드림 5 Medium" panose="020B0503030302020204" pitchFamily="34" charset="-127"/>
      <p:regular r:id="rId18"/>
    </p:embeddedFont>
    <p:embeddedFont>
      <p:font typeface="에스코어 드림 7 ExtraBold" panose="020B0803030302020204" pitchFamily="34" charset="-127"/>
      <p:bold r:id="rId19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2" orient="horz" pos="35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7" pos="554" userDrawn="1">
          <p15:clr>
            <a:srgbClr val="A4A3A4"/>
          </p15:clr>
        </p15:guide>
        <p15:guide id="8" pos="5148">
          <p15:clr>
            <a:srgbClr val="A4A3A4"/>
          </p15:clr>
        </p15:guide>
        <p15:guide id="9" pos="3787" userDrawn="1">
          <p15:clr>
            <a:srgbClr val="A4A3A4"/>
          </p15:clr>
        </p15:guide>
        <p15:guide id="10" orient="horz" pos="2981" userDrawn="1">
          <p15:clr>
            <a:srgbClr val="A4A3A4"/>
          </p15:clr>
        </p15:guide>
        <p15:guide id="11" pos="431" userDrawn="1">
          <p15:clr>
            <a:srgbClr val="A4A3A4"/>
          </p15:clr>
        </p15:guide>
        <p15:guide id="12" orient="horz" pos="2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원중" initials="정" lastIdx="1" clrIdx="0">
    <p:extLst>
      <p:ext uri="{19B8F6BF-5375-455C-9EA6-DF929625EA0E}">
        <p15:presenceInfo xmlns:p15="http://schemas.microsoft.com/office/powerpoint/2012/main" userId="정원중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22D"/>
    <a:srgbClr val="FF0000"/>
    <a:srgbClr val="3E6DD6"/>
    <a:srgbClr val="F3DCDC"/>
    <a:srgbClr val="F2F2F2"/>
    <a:srgbClr val="7396E1"/>
    <a:srgbClr val="782B05"/>
    <a:srgbClr val="8CA8EF"/>
    <a:srgbClr val="80BEBD"/>
    <a:srgbClr val="55A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86909" autoAdjust="0"/>
  </p:normalViewPr>
  <p:slideViewPr>
    <p:cSldViewPr>
      <p:cViewPr varScale="1">
        <p:scale>
          <a:sx n="127" d="100"/>
          <a:sy n="127" d="100"/>
        </p:scale>
        <p:origin x="1086" y="108"/>
      </p:cViewPr>
      <p:guideLst>
        <p:guide orient="horz" pos="486"/>
        <p:guide orient="horz" pos="350"/>
        <p:guide pos="340"/>
        <p:guide pos="554"/>
        <p:guide pos="5148"/>
        <p:guide pos="3787"/>
        <p:guide orient="horz" pos="2981"/>
        <p:guide pos="431"/>
        <p:guide orient="horz" pos="29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186" y="5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pPr>
              <a:defRPr/>
            </a:pPr>
            <a:fld id="{CAD02547-0FFB-4BB5-A676-5FACC954CE05}" type="datetimeFigureOut">
              <a:rPr lang="ko-KR" altLang="en-US"/>
              <a:pPr>
                <a:defRPr/>
              </a:pPr>
              <a:t>2024-09-08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pPr>
              <a:defRPr/>
            </a:pPr>
            <a:fld id="{95A782AE-857F-43E9-8FDF-6917F8DC148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7707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4E2C5D4-1845-4406-92C7-2A87AEC99978}" type="datetimeFigureOut">
              <a:rPr lang="ko-KR" altLang="en-US"/>
              <a:pPr>
                <a:defRPr/>
              </a:pPr>
              <a:t>2024-09-08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561F92B-B5F3-471B-BFC3-6CF359D0AAB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86715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614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7343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1441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0304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010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2000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992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2990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1831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996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D11AA4-1899-4EB3-B4D8-8D98F0B04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7B4D241-A575-46B8-8309-40ABE7A6E11E}"/>
              </a:ext>
            </a:extLst>
          </p:cNvPr>
          <p:cNvSpPr/>
          <p:nvPr userDrawn="1"/>
        </p:nvSpPr>
        <p:spPr>
          <a:xfrm>
            <a:off x="3491880" y="4515966"/>
            <a:ext cx="792088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28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7B4D241-A575-46B8-8309-40ABE7A6E11E}"/>
              </a:ext>
            </a:extLst>
          </p:cNvPr>
          <p:cNvSpPr/>
          <p:nvPr userDrawn="1"/>
        </p:nvSpPr>
        <p:spPr>
          <a:xfrm>
            <a:off x="3491880" y="4515966"/>
            <a:ext cx="792088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95CDA708-604C-4AA5-A3FE-8C9C0B4AD6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0485" y="3561397"/>
            <a:ext cx="1924050" cy="1647825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8EF0E0CD-FD43-4334-8656-41CBA1658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313295" y="-35243"/>
            <a:ext cx="19240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D11AA4-1899-4EB3-B4D8-8D98F0B04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8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세로 제목 및 텍스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80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12CC628-EA37-452D-9574-AA3DD623C150}"/>
              </a:ext>
            </a:extLst>
          </p:cNvPr>
          <p:cNvSpPr/>
          <p:nvPr userDrawn="1"/>
        </p:nvSpPr>
        <p:spPr>
          <a:xfrm>
            <a:off x="-1" y="0"/>
            <a:ext cx="9141285" cy="5141972"/>
          </a:xfrm>
          <a:prstGeom prst="rect">
            <a:avLst/>
          </a:prstGeom>
          <a:solidFill>
            <a:srgbClr val="F2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2C807A8-9BD5-4908-98C7-8536306AA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3662">
            <a:off x="7810079" y="625253"/>
            <a:ext cx="727784" cy="72778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1B4C4C0-5EB3-4AE5-81E5-CF26DF80E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4175">
            <a:off x="8498332" y="1104495"/>
            <a:ext cx="727784" cy="7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4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0112F-72C1-4614-B9D9-CF99297D98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41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77" r:id="rId2"/>
    <p:sldLayoutId id="2147484467" r:id="rId3"/>
    <p:sldLayoutId id="2147484465" r:id="rId4"/>
    <p:sldLayoutId id="2147484476" r:id="rId5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kd@yonsei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sv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8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3923945" y="4644152"/>
            <a:ext cx="1050289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조선일보명조" panose="02030304000000000000" pitchFamily="18" charset="-127"/>
              </a:rPr>
              <a:t>&lt;2024/08/28&gt;</a:t>
            </a:r>
            <a:endParaRPr lang="ko-KR" altLang="en-US" sz="1000" dirty="0">
              <a:solidFill>
                <a:schemeClr val="bg2">
                  <a:lumMod val="50000"/>
                </a:schemeClr>
              </a:solidFill>
              <a:latin typeface="에스코어 드림 2 ExtraLight" panose="020B0203030302020204" pitchFamily="34" charset="-127"/>
              <a:ea typeface="에스코어 드림 2 ExtraLight" panose="020B0203030302020204" pitchFamily="34" charset="-127"/>
              <a:cs typeface="조선일보명조" panose="02030304000000000000" pitchFamily="18" charset="-127"/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0873" y="828514"/>
            <a:ext cx="81876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dirty="0">
                <a:solidFill>
                  <a:srgbClr val="002060"/>
                </a:solidFill>
                <a:latin typeface="+mj-ea"/>
                <a:ea typeface="+mj-ea"/>
              </a:rPr>
              <a:t>Toward Generalist Anomaly Detection </a:t>
            </a:r>
          </a:p>
          <a:p>
            <a:pPr algn="ctr"/>
            <a:r>
              <a:rPr lang="en-US" altLang="ko-KR" sz="3200" dirty="0">
                <a:solidFill>
                  <a:srgbClr val="002060"/>
                </a:solidFill>
                <a:latin typeface="+mj-ea"/>
                <a:ea typeface="+mj-ea"/>
              </a:rPr>
              <a:t>via In-context Residual Learning </a:t>
            </a:r>
          </a:p>
          <a:p>
            <a:pPr algn="ctr"/>
            <a:r>
              <a:rPr lang="en-US" altLang="ko-KR" sz="3200" dirty="0">
                <a:solidFill>
                  <a:srgbClr val="002060"/>
                </a:solidFill>
                <a:latin typeface="+mj-ea"/>
                <a:ea typeface="+mj-ea"/>
              </a:rPr>
              <a:t>with Few-shot Sample Prompts</a:t>
            </a:r>
            <a:r>
              <a:rPr lang="en-US" altLang="ko-KR" sz="2800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400" i="1" dirty="0">
                <a:solidFill>
                  <a:srgbClr val="002060"/>
                </a:solidFill>
                <a:effectLst/>
                <a:latin typeface="+mj-ea"/>
                <a:ea typeface="+mj-ea"/>
              </a:rPr>
              <a:t>[</a:t>
            </a:r>
            <a:r>
              <a:rPr lang="en-US" altLang="ko-KR" sz="2400" i="1" dirty="0">
                <a:solidFill>
                  <a:srgbClr val="002060"/>
                </a:solidFill>
                <a:latin typeface="+mj-ea"/>
                <a:ea typeface="+mj-ea"/>
              </a:rPr>
              <a:t>CVPR</a:t>
            </a:r>
            <a:r>
              <a:rPr lang="en-US" altLang="ko-KR" sz="2400" i="1" dirty="0">
                <a:solidFill>
                  <a:srgbClr val="002060"/>
                </a:solidFill>
                <a:effectLst/>
                <a:latin typeface="+mj-ea"/>
                <a:ea typeface="+mj-ea"/>
              </a:rPr>
              <a:t> 24]</a:t>
            </a:r>
            <a:endParaRPr lang="en-US" altLang="ko-KR" sz="4000" i="1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772089" y="3667720"/>
            <a:ext cx="1421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Sunghyun</a:t>
            </a:r>
            <a:r>
              <a: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Ahn</a:t>
            </a:r>
            <a:endParaRPr lang="ko-KR" altLang="en-US" sz="1400" dirty="0"/>
          </a:p>
        </p:txBody>
      </p:sp>
      <p:sp>
        <p:nvSpPr>
          <p:cNvPr id="152" name="직사각형 151"/>
          <p:cNvSpPr/>
          <p:nvPr/>
        </p:nvSpPr>
        <p:spPr>
          <a:xfrm>
            <a:off x="3759360" y="3939902"/>
            <a:ext cx="14469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3"/>
              </a:rPr>
              <a:t>skd@yonsei.ac.kr</a:t>
            </a:r>
            <a:endParaRPr lang="ko-KR" altLang="en-US" sz="12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335EE2F-24E6-F296-B571-407676938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65AD5F4-E71F-C5D5-71CF-25D91EA93577}"/>
              </a:ext>
            </a:extLst>
          </p:cNvPr>
          <p:cNvSpPr/>
          <p:nvPr/>
        </p:nvSpPr>
        <p:spPr>
          <a:xfrm>
            <a:off x="723934" y="2807763"/>
            <a:ext cx="7696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Jiawen</a:t>
            </a: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Zhu, </a:t>
            </a:r>
            <a:r>
              <a:rPr lang="en-US" altLang="ko-KR" sz="1200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Guansong</a:t>
            </a: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Pang</a:t>
            </a:r>
          </a:p>
          <a:p>
            <a:pPr algn="ctr"/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School of Computing and Information Systems, Singapore Management University</a:t>
            </a:r>
          </a:p>
          <a:p>
            <a:pPr algn="ctr"/>
            <a:endParaRPr lang="en-US" altLang="ko-KR" sz="12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9681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DFFCFFB-DBE7-88E3-2573-7CE302957C04}"/>
              </a:ext>
            </a:extLst>
          </p:cNvPr>
          <p:cNvSpPr/>
          <p:nvPr/>
        </p:nvSpPr>
        <p:spPr>
          <a:xfrm>
            <a:off x="3309859" y="2067694"/>
            <a:ext cx="2524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Thank You</a:t>
            </a:r>
            <a:endParaRPr lang="en-US" altLang="ko-KR" sz="36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2214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4400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Generalist Anomaly Detection 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2</a:t>
            </a:fld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FA4E258-B844-A529-8741-DC71B87FFB44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6B5E0948-51E4-A8E5-37DD-43ABEF3872F6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Generalist Anomaly Detection (GAD)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606079A8-BF84-F06A-8F31-2CC47C871CD5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7B52DB0A-7E0A-24C4-7439-E33C344C5CDD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7" name="그래픽 14">
                <a:extLst>
                  <a:ext uri="{FF2B5EF4-FFF2-40B4-BE49-F238E27FC236}">
                    <a16:creationId xmlns:a16="http://schemas.microsoft.com/office/drawing/2014/main" id="{04288FF1-BDAA-DAF6-A5D3-581E1E926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6FBD0084-A81E-0251-FC9A-C7C19A330FAE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33" name="그래픽 32">
              <a:extLst>
                <a:ext uri="{FF2B5EF4-FFF2-40B4-BE49-F238E27FC236}">
                  <a16:creationId xmlns:a16="http://schemas.microsoft.com/office/drawing/2014/main" id="{55032604-6686-EAAC-4FA1-58E257F14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C32B0EA6-E534-A182-09AF-7D50A6CA8F06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추가 학습 없이 여러 분야의 다양한 데이터에서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Anomaly Detection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할 수 있는 하나의 모델을 만드는 것 </a:t>
              </a:r>
              <a:endParaRPr lang="en-US" altLang="ko-KR" sz="1000" i="1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932078-DAB8-6189-5692-E8AB133A6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10" y="1456053"/>
            <a:ext cx="3456384" cy="330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0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4400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Generalist Anomaly Detection 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3</a:t>
            </a:fld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FA4E258-B844-A529-8741-DC71B87FFB44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6B5E0948-51E4-A8E5-37DD-43ABEF3872F6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In-c</a:t>
              </a:r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on</a:t>
              </a:r>
              <a:r>
                <a:rPr lang="en-US" altLang="ko-KR" sz="11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</a:t>
              </a:r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ext </a:t>
              </a:r>
              <a:r>
                <a:rPr lang="en-US" altLang="ko-KR" sz="11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</a:t>
              </a:r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esidual </a:t>
              </a:r>
              <a:r>
                <a:rPr lang="en-US" altLang="ko-KR" sz="11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</a:t>
              </a:r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earning model for GAD (</a:t>
              </a:r>
              <a:r>
                <a:rPr lang="en-US" altLang="ko-KR" sz="11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InCTRL</a:t>
              </a:r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606079A8-BF84-F06A-8F31-2CC47C871CD5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7B52DB0A-7E0A-24C4-7439-E33C344C5CDD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7" name="그래픽 14">
                <a:extLst>
                  <a:ext uri="{FF2B5EF4-FFF2-40B4-BE49-F238E27FC236}">
                    <a16:creationId xmlns:a16="http://schemas.microsoft.com/office/drawing/2014/main" id="{04288FF1-BDAA-DAF6-A5D3-581E1E926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6FBD0084-A81E-0251-FC9A-C7C19A330FAE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33" name="그래픽 32">
              <a:extLst>
                <a:ext uri="{FF2B5EF4-FFF2-40B4-BE49-F238E27FC236}">
                  <a16:creationId xmlns:a16="http://schemas.microsoft.com/office/drawing/2014/main" id="{55032604-6686-EAAC-4FA1-58E257F14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C32B0EA6-E534-A182-09AF-7D50A6CA8F06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정상 샘플을 기반으로 입력 데이터의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잔차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(residual)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감지하여 이상을 식별하는 </a:t>
              </a:r>
              <a:r>
                <a:rPr lang="en-US" altLang="ko-KR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InCTRL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모델 제안</a:t>
              </a:r>
              <a:endParaRPr lang="en-US" altLang="ko-KR" sz="1000" i="1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293BE97-7DAF-A850-ECD9-CB6F5A51CB31}"/>
              </a:ext>
            </a:extLst>
          </p:cNvPr>
          <p:cNvGrpSpPr/>
          <p:nvPr/>
        </p:nvGrpSpPr>
        <p:grpSpPr>
          <a:xfrm>
            <a:off x="867320" y="1331358"/>
            <a:ext cx="8223877" cy="230832"/>
            <a:chOff x="1095328" y="1095832"/>
            <a:chExt cx="8816130" cy="230832"/>
          </a:xfrm>
        </p:grpSpPr>
        <p:pic>
          <p:nvPicPr>
            <p:cNvPr id="16" name="그래픽 15">
              <a:extLst>
                <a:ext uri="{FF2B5EF4-FFF2-40B4-BE49-F238E27FC236}">
                  <a16:creationId xmlns:a16="http://schemas.microsoft.com/office/drawing/2014/main" id="{CEF20256-318E-3B0F-7EAE-B4DBD5C31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53B0E644-7E61-E10C-FA5A-70FA90F9467B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비정상일수록 정상 데이터</a:t>
              </a:r>
              <a:r>
                <a:rPr lang="en-US" altLang="ko-KR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(few-normal shots)</a:t>
              </a:r>
              <a:r>
                <a:rPr lang="ko-KR" altLang="en-US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와 </a:t>
              </a:r>
              <a:r>
                <a:rPr lang="en-US" altLang="ko-KR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residual</a:t>
              </a:r>
              <a:r>
                <a:rPr lang="ko-KR" altLang="en-US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 클 것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이라 가정함</a:t>
              </a:r>
              <a:endParaRPr lang="en-US" altLang="ko-KR" sz="1000" i="1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93AE4C0-3939-7D69-045B-40D6E4783DAB}"/>
              </a:ext>
            </a:extLst>
          </p:cNvPr>
          <p:cNvGrpSpPr/>
          <p:nvPr/>
        </p:nvGrpSpPr>
        <p:grpSpPr>
          <a:xfrm>
            <a:off x="867320" y="1593193"/>
            <a:ext cx="8223877" cy="230832"/>
            <a:chOff x="1095328" y="1095832"/>
            <a:chExt cx="8816130" cy="230832"/>
          </a:xfrm>
        </p:grpSpPr>
        <p:pic>
          <p:nvPicPr>
            <p:cNvPr id="20" name="그래픽 19">
              <a:extLst>
                <a:ext uri="{FF2B5EF4-FFF2-40B4-BE49-F238E27FC236}">
                  <a16:creationId xmlns:a16="http://schemas.microsoft.com/office/drawing/2014/main" id="{3631ACC5-783B-3F6C-1049-9FEB5BD93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29DAA4CD-17EC-1C7E-1B13-A4ADF84544BE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Image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및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patch level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residual learning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수행하여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9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개의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AD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데이터셋에서 기존 방법들보다 뛰어난 성능을 보임  </a:t>
              </a:r>
              <a:endParaRPr lang="en-US" altLang="ko-KR" sz="1000" i="1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23" name="그림 22">
            <a:extLst>
              <a:ext uri="{FF2B5EF4-FFF2-40B4-BE49-F238E27FC236}">
                <a16:creationId xmlns:a16="http://schemas.microsoft.com/office/drawing/2014/main" id="{CFFB4FCC-80BA-D777-4E15-273DB6FC49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684" y="1950105"/>
            <a:ext cx="5688632" cy="2954080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85E87095-F76E-E7A9-9F76-04927348717C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3F6BCD35-4261-65EB-DAB8-6011295015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74BD6EA2-C41B-5E0A-5961-EAEE51F0C7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26" name="막힌 원호 25">
                <a:extLst>
                  <a:ext uri="{FF2B5EF4-FFF2-40B4-BE49-F238E27FC236}">
                    <a16:creationId xmlns:a16="http://schemas.microsoft.com/office/drawing/2014/main" id="{6485D7E3-75DD-D6CF-B649-6AEAF079CEAE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7" name="막힌 원호 26">
                <a:extLst>
                  <a:ext uri="{FF2B5EF4-FFF2-40B4-BE49-F238E27FC236}">
                    <a16:creationId xmlns:a16="http://schemas.microsoft.com/office/drawing/2014/main" id="{EDFAA416-08F0-6360-5899-81811BEBFB00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8" name="타원 27">
                <a:extLst>
                  <a:ext uri="{FF2B5EF4-FFF2-40B4-BE49-F238E27FC236}">
                    <a16:creationId xmlns:a16="http://schemas.microsoft.com/office/drawing/2014/main" id="{261659FD-4F10-E65D-20D4-DD0E76FAE346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0038E3A8-EAB3-66D5-8EE5-090AC3DF72B9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FFFC00C-DD5F-80D0-F03A-F3FF0595BE72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2432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4400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Generalist Anomaly Detection 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4</a:t>
            </a:fld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FA4E258-B844-A529-8741-DC71B87FFB44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6B5E0948-51E4-A8E5-37DD-43ABEF3872F6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Multi-Layer Patch-Level Residual learning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606079A8-BF84-F06A-8F31-2CC47C871CD5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7B52DB0A-7E0A-24C4-7439-E33C344C5CDD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7" name="그래픽 14">
                <a:extLst>
                  <a:ext uri="{FF2B5EF4-FFF2-40B4-BE49-F238E27FC236}">
                    <a16:creationId xmlns:a16="http://schemas.microsoft.com/office/drawing/2014/main" id="{04288FF1-BDAA-DAF6-A5D3-581E1E926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6FBD0084-A81E-0251-FC9A-C7C19A330FAE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33" name="그래픽 32">
              <a:extLst>
                <a:ext uri="{FF2B5EF4-FFF2-40B4-BE49-F238E27FC236}">
                  <a16:creationId xmlns:a16="http://schemas.microsoft.com/office/drawing/2014/main" id="{55032604-6686-EAAC-4FA1-58E257F14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C32B0EA6-E534-A182-09AF-7D50A6CA8F06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Fine-grained</a:t>
              </a:r>
              <a:r>
                <a:rPr lang="ko-KR" altLang="en-US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한 </a:t>
              </a:r>
              <a:r>
                <a:rPr lang="en-US" altLang="ko-KR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residual</a:t>
              </a:r>
              <a:r>
                <a:rPr lang="ko-KR" altLang="en-US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포착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하고자 각 스테이지의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임베딩을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활용해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query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패치와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few-shot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패치 간의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cosine similarity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계산</a:t>
              </a:r>
              <a:endParaRPr lang="en-US" altLang="ko-KR" sz="1000" i="1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293BE97-7DAF-A850-ECD9-CB6F5A51CB31}"/>
              </a:ext>
            </a:extLst>
          </p:cNvPr>
          <p:cNvGrpSpPr/>
          <p:nvPr/>
        </p:nvGrpSpPr>
        <p:grpSpPr>
          <a:xfrm>
            <a:off x="867320" y="1331358"/>
            <a:ext cx="8223877" cy="230832"/>
            <a:chOff x="1095328" y="1095832"/>
            <a:chExt cx="8816130" cy="230832"/>
          </a:xfrm>
        </p:grpSpPr>
        <p:pic>
          <p:nvPicPr>
            <p:cNvPr id="16" name="그래픽 15">
              <a:extLst>
                <a:ext uri="{FF2B5EF4-FFF2-40B4-BE49-F238E27FC236}">
                  <a16:creationId xmlns:a16="http://schemas.microsoft.com/office/drawing/2014/main" id="{CEF20256-318E-3B0F-7EAE-B4DBD5C31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53B0E644-7E61-E10C-FA5A-70FA90F9467B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이를 통해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local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한 이상 점수 맵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(M)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생성하고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각 레이어에서 얻은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평균내어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최종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제작함</a:t>
              </a:r>
              <a:endParaRPr lang="en-US" altLang="ko-KR" sz="1000" i="1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23" name="그림 22">
            <a:extLst>
              <a:ext uri="{FF2B5EF4-FFF2-40B4-BE49-F238E27FC236}">
                <a16:creationId xmlns:a16="http://schemas.microsoft.com/office/drawing/2014/main" id="{CFFB4FCC-80BA-D777-4E15-273DB6FC49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207" y="1777462"/>
            <a:ext cx="5688632" cy="2954080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983BB08B-253F-F5A4-2874-F27E0B034C52}"/>
              </a:ext>
            </a:extLst>
          </p:cNvPr>
          <p:cNvSpPr/>
          <p:nvPr/>
        </p:nvSpPr>
        <p:spPr>
          <a:xfrm>
            <a:off x="2483768" y="2203399"/>
            <a:ext cx="2664296" cy="2201334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3FCE2EEA-ABFB-47FF-B021-5FAB466C02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8354" y="1949780"/>
            <a:ext cx="3186134" cy="35273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7A437471-6FD9-4900-50DC-D6805A922BD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188"/>
          <a:stretch/>
        </p:blipFill>
        <p:spPr>
          <a:xfrm>
            <a:off x="6744743" y="2302510"/>
            <a:ext cx="2219745" cy="50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6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4400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Generalist Anomaly Detection 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5</a:t>
            </a:fld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FA4E258-B844-A529-8741-DC71B87FFB44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6B5E0948-51E4-A8E5-37DD-43ABEF3872F6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Image-level Residual Learning 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606079A8-BF84-F06A-8F31-2CC47C871CD5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7B52DB0A-7E0A-24C4-7439-E33C344C5CDD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7" name="그래픽 14">
                <a:extLst>
                  <a:ext uri="{FF2B5EF4-FFF2-40B4-BE49-F238E27FC236}">
                    <a16:creationId xmlns:a16="http://schemas.microsoft.com/office/drawing/2014/main" id="{04288FF1-BDAA-DAF6-A5D3-581E1E926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6FBD0084-A81E-0251-FC9A-C7C19A330FAE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33" name="그래픽 32">
              <a:extLst>
                <a:ext uri="{FF2B5EF4-FFF2-40B4-BE49-F238E27FC236}">
                  <a16:creationId xmlns:a16="http://schemas.microsoft.com/office/drawing/2014/main" id="{55032604-6686-EAAC-4FA1-58E257F14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C32B0EA6-E534-A182-09AF-7D50A6CA8F06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이미지의 </a:t>
              </a:r>
              <a:r>
                <a:rPr lang="en-US" altLang="ko-KR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global </a:t>
              </a:r>
              <a:r>
                <a:rPr lang="ko-KR" altLang="en-US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정보를 활용하기 위해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visual Encoder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class token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사용해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few-shot class token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들과 학습을 진행함</a:t>
              </a:r>
              <a:endParaRPr lang="en-US" altLang="ko-KR" sz="1000" i="1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293BE97-7DAF-A850-ECD9-CB6F5A51CB31}"/>
              </a:ext>
            </a:extLst>
          </p:cNvPr>
          <p:cNvGrpSpPr/>
          <p:nvPr/>
        </p:nvGrpSpPr>
        <p:grpSpPr>
          <a:xfrm>
            <a:off x="867320" y="1331358"/>
            <a:ext cx="8223877" cy="230832"/>
            <a:chOff x="1095328" y="1095832"/>
            <a:chExt cx="8816130" cy="230832"/>
          </a:xfrm>
        </p:grpSpPr>
        <p:pic>
          <p:nvPicPr>
            <p:cNvPr id="16" name="그래픽 15">
              <a:extLst>
                <a:ext uri="{FF2B5EF4-FFF2-40B4-BE49-F238E27FC236}">
                  <a16:creationId xmlns:a16="http://schemas.microsoft.com/office/drawing/2014/main" id="{CEF20256-318E-3B0F-7EAE-B4DBD5C31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53B0E644-7E61-E10C-FA5A-70FA90F9467B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학습 방식은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few-shot sample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평균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feature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query feature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차이가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y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되도록 함으로써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차이가 클수록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1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 되는 것을 기대함 </a:t>
              </a:r>
              <a:endParaRPr lang="en-US" altLang="ko-KR" sz="1000" i="1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23" name="그림 22">
            <a:extLst>
              <a:ext uri="{FF2B5EF4-FFF2-40B4-BE49-F238E27FC236}">
                <a16:creationId xmlns:a16="http://schemas.microsoft.com/office/drawing/2014/main" id="{CFFB4FCC-80BA-D777-4E15-273DB6FC49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207" y="1777462"/>
            <a:ext cx="5688632" cy="2954080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983BB08B-253F-F5A4-2874-F27E0B034C52}"/>
              </a:ext>
            </a:extLst>
          </p:cNvPr>
          <p:cNvSpPr/>
          <p:nvPr/>
        </p:nvSpPr>
        <p:spPr>
          <a:xfrm>
            <a:off x="4902449" y="2207839"/>
            <a:ext cx="918322" cy="2201334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E414599B-3B8B-613D-453F-656EABB3D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0834" y="2223401"/>
            <a:ext cx="2448272" cy="34190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F77B9F4F-393E-7437-797E-748E204726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4160" y="2527540"/>
            <a:ext cx="2863298" cy="478111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591854D4-891C-F939-D574-B566DE775A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2583" y="1756023"/>
            <a:ext cx="2704875" cy="5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5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4400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Generalist Anomaly Detection 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6</a:t>
            </a:fld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FA4E258-B844-A529-8741-DC71B87FFB44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6B5E0948-51E4-A8E5-37DD-43ABEF3872F6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Fusing Text Prompt-based Prior Knowledge 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606079A8-BF84-F06A-8F31-2CC47C871CD5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7B52DB0A-7E0A-24C4-7439-E33C344C5CDD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7" name="그래픽 14">
                <a:extLst>
                  <a:ext uri="{FF2B5EF4-FFF2-40B4-BE49-F238E27FC236}">
                    <a16:creationId xmlns:a16="http://schemas.microsoft.com/office/drawing/2014/main" id="{04288FF1-BDAA-DAF6-A5D3-581E1E926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6FBD0084-A81E-0251-FC9A-C7C19A330FAE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33" name="그래픽 32">
              <a:extLst>
                <a:ext uri="{FF2B5EF4-FFF2-40B4-BE49-F238E27FC236}">
                  <a16:creationId xmlns:a16="http://schemas.microsoft.com/office/drawing/2014/main" id="{55032604-6686-EAAC-4FA1-58E257F14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C32B0EA6-E534-A182-09AF-7D50A6CA8F06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Residual learning</a:t>
              </a:r>
              <a:r>
                <a:rPr lang="ko-KR" altLang="en-US" sz="9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하는 것만으로는 해당 이미지가 정상에 해당하는지 비정상에 해당하는지에 대한 </a:t>
              </a:r>
              <a:r>
                <a:rPr lang="en-US" altLang="ko-KR" sz="9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semantic</a:t>
              </a:r>
              <a:r>
                <a:rPr lang="ko-KR" altLang="en-US" sz="9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정보가</a:t>
              </a:r>
              <a:r>
                <a:rPr lang="en-US" altLang="ko-KR" sz="9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부족함 </a:t>
              </a:r>
              <a:endParaRPr lang="en-US" altLang="ko-KR" sz="1000" i="1" u="sng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293BE97-7DAF-A850-ECD9-CB6F5A51CB31}"/>
              </a:ext>
            </a:extLst>
          </p:cNvPr>
          <p:cNvGrpSpPr/>
          <p:nvPr/>
        </p:nvGrpSpPr>
        <p:grpSpPr>
          <a:xfrm>
            <a:off x="867320" y="1331358"/>
            <a:ext cx="8223877" cy="230832"/>
            <a:chOff x="1095328" y="1095832"/>
            <a:chExt cx="8816130" cy="230832"/>
          </a:xfrm>
        </p:grpSpPr>
        <p:pic>
          <p:nvPicPr>
            <p:cNvPr id="16" name="그래픽 15">
              <a:extLst>
                <a:ext uri="{FF2B5EF4-FFF2-40B4-BE49-F238E27FC236}">
                  <a16:creationId xmlns:a16="http://schemas.microsoft.com/office/drawing/2014/main" id="{CEF20256-318E-3B0F-7EAE-B4DBD5C31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53B0E644-7E61-E10C-FA5A-70FA90F9467B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Normal, abnormal text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class token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간의 유사도를 추가로 고려하여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입력 </a:t>
              </a:r>
              <a:r>
                <a:rPr lang="en-US" altLang="ko-KR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query</a:t>
              </a:r>
              <a:r>
                <a:rPr lang="ko-KR" altLang="en-US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정상에 가까운지</a:t>
              </a:r>
              <a:r>
                <a:rPr lang="en-US" altLang="ko-KR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비정상에 가까운지 판단함 </a:t>
              </a:r>
              <a:endParaRPr lang="en-US" altLang="ko-KR" sz="1000" i="1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23" name="그림 22">
            <a:extLst>
              <a:ext uri="{FF2B5EF4-FFF2-40B4-BE49-F238E27FC236}">
                <a16:creationId xmlns:a16="http://schemas.microsoft.com/office/drawing/2014/main" id="{CFFB4FCC-80BA-D777-4E15-273DB6FC49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207" y="1777462"/>
            <a:ext cx="5688632" cy="2954080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983BB08B-253F-F5A4-2874-F27E0B034C52}"/>
              </a:ext>
            </a:extLst>
          </p:cNvPr>
          <p:cNvSpPr/>
          <p:nvPr/>
        </p:nvSpPr>
        <p:spPr>
          <a:xfrm>
            <a:off x="1691680" y="1794133"/>
            <a:ext cx="3284186" cy="479490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20DB9134-5912-F363-19EF-BABF063430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6136" y="1863657"/>
            <a:ext cx="3168352" cy="458351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D906E70-72D4-68D6-5F24-5545F62B4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4248" y="2469999"/>
            <a:ext cx="2090466" cy="2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39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4400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Generalist Anomaly Detection 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7</a:t>
            </a:fld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FA4E258-B844-A529-8741-DC71B87FFB44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6B5E0948-51E4-A8E5-37DD-43ABEF3872F6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In-Context Residual Learning 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606079A8-BF84-F06A-8F31-2CC47C871CD5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7B52DB0A-7E0A-24C4-7439-E33C344C5CDD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7" name="그래픽 14">
                <a:extLst>
                  <a:ext uri="{FF2B5EF4-FFF2-40B4-BE49-F238E27FC236}">
                    <a16:creationId xmlns:a16="http://schemas.microsoft.com/office/drawing/2014/main" id="{04288FF1-BDAA-DAF6-A5D3-581E1E926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6FBD0084-A81E-0251-FC9A-C7C19A330FAE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33" name="그래픽 32">
              <a:extLst>
                <a:ext uri="{FF2B5EF4-FFF2-40B4-BE49-F238E27FC236}">
                  <a16:creationId xmlns:a16="http://schemas.microsoft.com/office/drawing/2014/main" id="{55032604-6686-EAAC-4FA1-58E257F14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C32B0EA6-E534-A182-09AF-7D50A6CA8F06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세 과정에서 계산된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</a:t>
              </a:r>
              <a:r>
                <a:rPr lang="en-US" altLang="ko-KR" sz="900" baseline="-250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x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en-US" altLang="ko-KR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</a:t>
              </a:r>
              <a:r>
                <a:rPr lang="en-US" altLang="ko-KR" sz="900" baseline="-250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x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en-US" altLang="ko-KR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</a:t>
              </a:r>
              <a:r>
                <a:rPr lang="en-US" altLang="ko-KR" sz="900" baseline="-250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는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Query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비정상일 때 모두 높은 값을 가진다는 특징이 있음 </a:t>
              </a:r>
              <a:endParaRPr lang="en-US" altLang="ko-KR" sz="1000" i="1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293BE97-7DAF-A850-ECD9-CB6F5A51CB31}"/>
              </a:ext>
            </a:extLst>
          </p:cNvPr>
          <p:cNvGrpSpPr/>
          <p:nvPr/>
        </p:nvGrpSpPr>
        <p:grpSpPr>
          <a:xfrm>
            <a:off x="867320" y="1331358"/>
            <a:ext cx="8223877" cy="230832"/>
            <a:chOff x="1095328" y="1095832"/>
            <a:chExt cx="8816130" cy="230832"/>
          </a:xfrm>
        </p:grpSpPr>
        <p:pic>
          <p:nvPicPr>
            <p:cNvPr id="16" name="그래픽 15">
              <a:extLst>
                <a:ext uri="{FF2B5EF4-FFF2-40B4-BE49-F238E27FC236}">
                  <a16:creationId xmlns:a16="http://schemas.microsoft.com/office/drawing/2014/main" id="{CEF20256-318E-3B0F-7EAE-B4DBD5C31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53B0E644-7E61-E10C-FA5A-70FA90F9467B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Final Anomaly Score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y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되도록 학습하여 비정상 이미지에 대해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1(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이상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출력하도록 함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.</a:t>
              </a:r>
              <a:endParaRPr lang="en-US" altLang="ko-KR" sz="1000" i="1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23" name="그림 22">
            <a:extLst>
              <a:ext uri="{FF2B5EF4-FFF2-40B4-BE49-F238E27FC236}">
                <a16:creationId xmlns:a16="http://schemas.microsoft.com/office/drawing/2014/main" id="{CFFB4FCC-80BA-D777-4E15-273DB6FC49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207" y="1777462"/>
            <a:ext cx="5688632" cy="2954080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983BB08B-253F-F5A4-2874-F27E0B034C52}"/>
              </a:ext>
            </a:extLst>
          </p:cNvPr>
          <p:cNvSpPr/>
          <p:nvPr/>
        </p:nvSpPr>
        <p:spPr>
          <a:xfrm>
            <a:off x="5724128" y="2909874"/>
            <a:ext cx="732711" cy="1246051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A9521FE3-42E9-A5AA-938B-0844897509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0152" y="1955205"/>
            <a:ext cx="2880320" cy="295634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9FAF8C48-B1D5-0BDF-0A3C-BEE9559C0C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7158" y="2285319"/>
            <a:ext cx="1539492" cy="23483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C24D96CD-2537-803D-1358-C1F15619A6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4051" y="2527712"/>
            <a:ext cx="2365488" cy="334465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B762DF15-F4D2-4A10-DCA2-BB3F0FF74C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7917" y="3250646"/>
            <a:ext cx="1957658" cy="471553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91AF5583-56FA-0052-69BD-6DD1021C2A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7643" y="2927981"/>
            <a:ext cx="1670868" cy="257540"/>
          </a:xfrm>
          <a:prstGeom prst="rect">
            <a:avLst/>
          </a:prstGeom>
        </p:spPr>
      </p:pic>
      <p:sp>
        <p:nvSpPr>
          <p:cNvPr id="36" name="직사각형 35">
            <a:extLst>
              <a:ext uri="{FF2B5EF4-FFF2-40B4-BE49-F238E27FC236}">
                <a16:creationId xmlns:a16="http://schemas.microsoft.com/office/drawing/2014/main" id="{7ECA0ED8-DCCD-5E71-76C5-929EDB3D1A17}"/>
              </a:ext>
            </a:extLst>
          </p:cNvPr>
          <p:cNvSpPr/>
          <p:nvPr/>
        </p:nvSpPr>
        <p:spPr>
          <a:xfrm>
            <a:off x="5868144" y="1076846"/>
            <a:ext cx="31771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세 변수의 합을 </a:t>
            </a:r>
            <a:r>
              <a:rPr lang="en-US" altLang="ko-KR" sz="900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Final Anomaly Score</a:t>
            </a:r>
            <a:r>
              <a:rPr lang="ko-KR" altLang="en-US" sz="900" dirty="0">
                <a:solidFill>
                  <a:schemeClr val="accent2">
                    <a:lumMod val="7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로 이용함</a:t>
            </a:r>
            <a:endParaRPr lang="en-US" altLang="ko-KR" sz="900" dirty="0">
              <a:solidFill>
                <a:schemeClr val="accent2">
                  <a:lumMod val="75000"/>
                </a:schemeClr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37" name="그래픽 37">
            <a:extLst>
              <a:ext uri="{FF2B5EF4-FFF2-40B4-BE49-F238E27FC236}">
                <a16:creationId xmlns:a16="http://schemas.microsoft.com/office/drawing/2014/main" id="{9C3A1D10-DD65-1540-6D03-A5A2136E66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71801" y="1130029"/>
            <a:ext cx="212316" cy="1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9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4400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Generalist Anomaly Detection 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8</a:t>
            </a:fld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FA4E258-B844-A529-8741-DC71B87FFB44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6B5E0948-51E4-A8E5-37DD-43ABEF3872F6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Experiments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606079A8-BF84-F06A-8F31-2CC47C871CD5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7B52DB0A-7E0A-24C4-7439-E33C344C5CDD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7" name="그래픽 14">
                <a:extLst>
                  <a:ext uri="{FF2B5EF4-FFF2-40B4-BE49-F238E27FC236}">
                    <a16:creationId xmlns:a16="http://schemas.microsoft.com/office/drawing/2014/main" id="{04288FF1-BDAA-DAF6-A5D3-581E1E926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6FBD0084-A81E-0251-FC9A-C7C19A330FAE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33" name="그래픽 32">
              <a:extLst>
                <a:ext uri="{FF2B5EF4-FFF2-40B4-BE49-F238E27FC236}">
                  <a16:creationId xmlns:a16="http://schemas.microsoft.com/office/drawing/2014/main" id="{55032604-6686-EAAC-4FA1-58E257F14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C32B0EA6-E534-A182-09AF-7D50A6CA8F06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Few-shot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AD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가능한 다른 모델들보다 우수한 성능을 보임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(Medical dataset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에서도 유용함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 </a:t>
              </a:r>
              <a:endParaRPr lang="en-US" altLang="ko-KR" sz="1000" i="1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293BE97-7DAF-A850-ECD9-CB6F5A51CB31}"/>
              </a:ext>
            </a:extLst>
          </p:cNvPr>
          <p:cNvGrpSpPr/>
          <p:nvPr/>
        </p:nvGrpSpPr>
        <p:grpSpPr>
          <a:xfrm>
            <a:off x="867320" y="1331358"/>
            <a:ext cx="8223877" cy="230832"/>
            <a:chOff x="1095328" y="1095832"/>
            <a:chExt cx="8816130" cy="230832"/>
          </a:xfrm>
        </p:grpSpPr>
        <p:pic>
          <p:nvPicPr>
            <p:cNvPr id="16" name="그래픽 15">
              <a:extLst>
                <a:ext uri="{FF2B5EF4-FFF2-40B4-BE49-F238E27FC236}">
                  <a16:creationId xmlns:a16="http://schemas.microsoft.com/office/drawing/2014/main" id="{CEF20256-318E-3B0F-7EAE-B4DBD5C31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53B0E644-7E61-E10C-FA5A-70FA90F9467B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한계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: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정상성이 다양한 경우에는 정상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query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residual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 커져서 낮은 성능을 보임</a:t>
              </a:r>
              <a:endParaRPr lang="en-US" altLang="ko-KR" sz="1000" i="1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8B634991-776F-B6B9-FD57-D89783306C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24" y="1707654"/>
            <a:ext cx="7254552" cy="29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2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4400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Generalist Anomaly Detection 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9</a:t>
            </a:fld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FA4E258-B844-A529-8741-DC71B87FFB44}"/>
              </a:ext>
            </a:extLst>
          </p:cNvPr>
          <p:cNvGrpSpPr/>
          <p:nvPr/>
        </p:nvGrpSpPr>
        <p:grpSpPr>
          <a:xfrm>
            <a:off x="664555" y="736418"/>
            <a:ext cx="8299933" cy="261610"/>
            <a:chOff x="598273" y="619057"/>
            <a:chExt cx="7040514" cy="26161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6B5E0948-51E4-A8E5-37DD-43ABEF3872F6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Experiments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606079A8-BF84-F06A-8F31-2CC47C871CD5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7B52DB0A-7E0A-24C4-7439-E33C344C5CDD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7" name="그래픽 14">
                <a:extLst>
                  <a:ext uri="{FF2B5EF4-FFF2-40B4-BE49-F238E27FC236}">
                    <a16:creationId xmlns:a16="http://schemas.microsoft.com/office/drawing/2014/main" id="{04288FF1-BDAA-DAF6-A5D3-581E1E926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6FBD0084-A81E-0251-FC9A-C7C19A330FAE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33" name="그래픽 32">
              <a:extLst>
                <a:ext uri="{FF2B5EF4-FFF2-40B4-BE49-F238E27FC236}">
                  <a16:creationId xmlns:a16="http://schemas.microsoft.com/office/drawing/2014/main" id="{55032604-6686-EAAC-4FA1-58E257F14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C32B0EA6-E534-A182-09AF-7D50A6CA8F06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2-shot prompts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query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정상성을 반영하지 못하여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residual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 커진 예시 </a:t>
              </a:r>
              <a:r>
                <a:rPr lang="en-US" altLang="ko-KR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(False Positive)</a:t>
              </a:r>
              <a:endParaRPr lang="en-US" altLang="ko-KR" sz="1000" i="1" dirty="0">
                <a:solidFill>
                  <a:srgbClr val="F7322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217C4947-C4A2-02ED-ED68-49FE6715B1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2109" y="1462926"/>
            <a:ext cx="4559781" cy="344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22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25252"/>
      </a:accent1>
      <a:accent2>
        <a:srgbClr val="FCB4B2"/>
      </a:accent2>
      <a:accent3>
        <a:srgbClr val="8D7B6F"/>
      </a:accent3>
      <a:accent4>
        <a:srgbClr val="FFC000"/>
      </a:accent4>
      <a:accent5>
        <a:srgbClr val="407C7C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5">
      <a:majorFont>
        <a:latin typeface="에스코어 드림 7 ExtraBold"/>
        <a:ea typeface="에스코어 드림 7 ExtraBold"/>
        <a:cs typeface=""/>
      </a:majorFont>
      <a:minorFont>
        <a:latin typeface="에스코어 드림 5 Medium"/>
        <a:ea typeface="에스코어 드림 5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A356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75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>
            <a:latin typeface="나눔바른고딕" panose="020B0603020101020101" pitchFamily="50" charset="-127"/>
            <a:ea typeface="나눔바른고딕" panose="020B0603020101020101" pitchFamily="50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39628</TotalTime>
  <Words>403</Words>
  <Application>Microsoft Office PowerPoint</Application>
  <PresentationFormat>화면 슬라이드 쇼(16:9)</PresentationFormat>
  <Paragraphs>69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8" baseType="lpstr">
      <vt:lpstr>에스코어 드림 7 ExtraBold</vt:lpstr>
      <vt:lpstr>에스코어 드림 5 Medium</vt:lpstr>
      <vt:lpstr>Arial</vt:lpstr>
      <vt:lpstr>에스코어 드림 4 Regular</vt:lpstr>
      <vt:lpstr>굴림</vt:lpstr>
      <vt:lpstr>맑은 고딕</vt:lpstr>
      <vt:lpstr>에스코어 드림 2 ExtraLight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kjwkor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김태현</dc:creator>
  <cp:lastModifiedBy>AhnSungHyun</cp:lastModifiedBy>
  <cp:revision>3328</cp:revision>
  <cp:lastPrinted>2023-04-28T14:35:29Z</cp:lastPrinted>
  <dcterms:created xsi:type="dcterms:W3CDTF">2009-09-20T10:20:07Z</dcterms:created>
  <dcterms:modified xsi:type="dcterms:W3CDTF">2024-09-08T13:23:26Z</dcterms:modified>
</cp:coreProperties>
</file>