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19"/>
  </p:notesMasterIdLst>
  <p:sldIdLst>
    <p:sldId id="256" r:id="rId2"/>
    <p:sldId id="257" r:id="rId3"/>
    <p:sldId id="272" r:id="rId4"/>
    <p:sldId id="273" r:id="rId5"/>
    <p:sldId id="274" r:id="rId6"/>
    <p:sldId id="275" r:id="rId7"/>
    <p:sldId id="276" r:id="rId8"/>
    <p:sldId id="277" r:id="rId9"/>
    <p:sldId id="278" r:id="rId10"/>
    <p:sldId id="279" r:id="rId11"/>
    <p:sldId id="264" r:id="rId12"/>
    <p:sldId id="283" r:id="rId13"/>
    <p:sldId id="284" r:id="rId14"/>
    <p:sldId id="280" r:id="rId15"/>
    <p:sldId id="281" r:id="rId16"/>
    <p:sldId id="282" r:id="rId17"/>
    <p:sldId id="270" r:id="rId18"/>
  </p:sldIdLst>
  <p:sldSz cx="12192000" cy="6858000"/>
  <p:notesSz cx="6858000" cy="9144000"/>
  <p:embeddedFontLst>
    <p:embeddedFont>
      <p:font typeface="맑은 고딕" panose="020B0503020000020004" pitchFamily="50" charset="-127"/>
      <p:regular r:id="rId20"/>
      <p:bold r:id="rId21"/>
    </p:embeddedFont>
    <p:embeddedFont>
      <p:font typeface="에스코어 드림 5 Medium" panose="020B0503030302020204" pitchFamily="34" charset="-127"/>
      <p:regular r:id="rId22"/>
    </p:embeddedFont>
    <p:embeddedFont>
      <p:font typeface="에스코어 드림 7 ExtraBold" panose="020B0803030302020204" pitchFamily="34" charset="-127"/>
      <p:bold r:id="rId23"/>
    </p:embeddedFont>
    <p:embeddedFont>
      <p:font typeface="에스코어 드림 8 Heavy" panose="020B0903030302020204" pitchFamily="34" charset="-127"/>
      <p:bold r:id="rId24"/>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007141"/>
    <a:srgbClr val="4C78D6"/>
    <a:srgbClr val="5D84D5"/>
    <a:srgbClr val="002060"/>
    <a:srgbClr val="012244"/>
    <a:srgbClr val="AB5154"/>
    <a:srgbClr val="A65252"/>
    <a:srgbClr val="9B4D4C"/>
    <a:srgbClr val="BDD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6909" autoAdjust="0"/>
  </p:normalViewPr>
  <p:slideViewPr>
    <p:cSldViewPr snapToGrid="0">
      <p:cViewPr varScale="1">
        <p:scale>
          <a:sx n="83" d="100"/>
          <a:sy n="83" d="100"/>
        </p:scale>
        <p:origin x="610"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C973E-BE29-48F2-B217-77A624227FC0}" type="datetimeFigureOut">
              <a:rPr lang="ko-KR" altLang="en-US" smtClean="0"/>
              <a:t>2024-07-12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5276-676E-4D41-B02A-EEB44144A204}" type="slidenum">
              <a:rPr lang="ko-KR" altLang="en-US" smtClean="0"/>
              <a:t>‹#›</a:t>
            </a:fld>
            <a:endParaRPr lang="ko-KR" altLang="en-US"/>
          </a:p>
        </p:txBody>
      </p:sp>
    </p:spTree>
    <p:extLst>
      <p:ext uri="{BB962C8B-B14F-4D97-AF65-F5344CB8AC3E}">
        <p14:creationId xmlns:p14="http://schemas.microsoft.com/office/powerpoint/2010/main" val="2031654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everyone, I am </a:t>
            </a:r>
            <a:r>
              <a:rPr lang="en-US" altLang="ko-KR" dirty="0" err="1"/>
              <a:t>sunghyun</a:t>
            </a:r>
            <a:r>
              <a:rPr lang="en-US" altLang="ko-KR" dirty="0"/>
              <a:t> </a:t>
            </a:r>
            <a:r>
              <a:rPr lang="en-US" altLang="ko-KR" dirty="0" err="1"/>
              <a:t>ahn</a:t>
            </a:r>
            <a:r>
              <a:rPr lang="en-US" altLang="ko-KR" dirty="0"/>
              <a:t> from Data Engineering Lab. </a:t>
            </a:r>
          </a:p>
          <a:p>
            <a:endParaRPr lang="en-US" altLang="ko-KR" dirty="0"/>
          </a:p>
          <a:p>
            <a:r>
              <a:rPr lang="en-US" altLang="ko-KR" dirty="0"/>
              <a:t>Today, I will present CVPR paper, Harnessing Large Language Models for Training-free Video Anomaly Detection.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0</a:t>
            </a:fld>
            <a:endParaRPr lang="ko-KR" altLang="en-US"/>
          </a:p>
        </p:txBody>
      </p:sp>
    </p:spTree>
    <p:extLst>
      <p:ext uri="{BB962C8B-B14F-4D97-AF65-F5344CB8AC3E}">
        <p14:creationId xmlns:p14="http://schemas.microsoft.com/office/powerpoint/2010/main" val="211406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is the experimental part. In this paper, Authors utilized two datasets: UCF-Crime and XD-Violence.</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9</a:t>
            </a:fld>
            <a:endParaRPr lang="ko-KR" altLang="en-US"/>
          </a:p>
        </p:txBody>
      </p:sp>
    </p:spTree>
    <p:extLst>
      <p:ext uri="{BB962C8B-B14F-4D97-AF65-F5344CB8AC3E}">
        <p14:creationId xmlns:p14="http://schemas.microsoft.com/office/powerpoint/2010/main" val="1342763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the authors conduct ablation study.</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에스코어 드림 5 Medium" panose="020B0503030302020204" pitchFamily="34" charset="-127"/>
                <a:ea typeface="에스코어 드림 5 Medium" panose="020B0503030302020204" pitchFamily="34" charset="-127"/>
              </a:rPr>
              <a:t>When the Image-Text Caption Cleaning component is omitted, the performance degrades by </a:t>
            </a:r>
            <a:r>
              <a:rPr lang="en-US" altLang="ko-KR" sz="1200" dirty="0">
                <a:solidFill>
                  <a:srgbClr val="FF2D2D"/>
                </a:solidFill>
                <a:latin typeface="에스코어 드림 5 Medium" panose="020B0503030302020204" pitchFamily="34" charset="-127"/>
                <a:ea typeface="에스코어 드림 5 Medium" panose="020B0503030302020204" pitchFamily="34" charset="-127"/>
              </a:rPr>
              <a:t>−3.8%.</a:t>
            </a:r>
            <a:endParaRPr lang="en-US" altLang="ko-KR" sz="1200" dirty="0">
              <a:latin typeface="에스코어 드림 5 Medium" panose="020B0503030302020204" pitchFamily="34" charset="-127"/>
              <a:ea typeface="에스코어 드림 5 Medium" panose="020B0503030302020204" pitchFamily="34"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에스코어 드림 5 Medium" panose="020B0503030302020204" pitchFamily="34" charset="-127"/>
                <a:ea typeface="에스코어 드림 5 Medium" panose="020B0503030302020204" pitchFamily="34" charset="-127"/>
              </a:rPr>
              <a:t>Skipping temporal summary and relying only on cleaned captions with refinement leads to a </a:t>
            </a:r>
            <a:r>
              <a:rPr lang="en-US" altLang="ko-KR" sz="1200" dirty="0">
                <a:solidFill>
                  <a:srgbClr val="FF2D2D"/>
                </a:solidFill>
                <a:latin typeface="에스코어 드림 5 Medium" panose="020B0503030302020204" pitchFamily="34" charset="-127"/>
                <a:ea typeface="에스코어 드림 5 Medium" panose="020B0503030302020204" pitchFamily="34" charset="-127"/>
              </a:rPr>
              <a:t>−7.58% </a:t>
            </a:r>
            <a:r>
              <a:rPr lang="en-US" altLang="ko-KR" sz="1200" dirty="0">
                <a:latin typeface="에스코어 드림 5 Medium" panose="020B0503030302020204" pitchFamily="34" charset="-127"/>
                <a:ea typeface="에스코어 드림 5 Medium" panose="020B0503030302020204" pitchFamily="34" charset="-127"/>
              </a:rPr>
              <a:t>drop.</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Lastly, </a:t>
            </a:r>
            <a:r>
              <a:rPr lang="en-US" altLang="ko-KR" sz="1200" dirty="0">
                <a:latin typeface="에스코어 드림 5 Medium" panose="020B0503030302020204" pitchFamily="34" charset="-127"/>
                <a:ea typeface="에스코어 드림 5 Medium" panose="020B0503030302020204" pitchFamily="34" charset="-127"/>
              </a:rPr>
              <a:t>Using only temporal summary anomaly scores on cleaned captions, without aggregating similar frames, leads to a </a:t>
            </a:r>
            <a:r>
              <a:rPr lang="en-US" altLang="ko-KR" sz="1200" dirty="0">
                <a:solidFill>
                  <a:srgbClr val="FF2D2D"/>
                </a:solidFill>
                <a:latin typeface="에스코어 드림 5 Medium" panose="020B0503030302020204" pitchFamily="34" charset="-127"/>
                <a:ea typeface="에스코어 드림 5 Medium" panose="020B0503030302020204" pitchFamily="34" charset="-127"/>
              </a:rPr>
              <a:t>−7.49% </a:t>
            </a:r>
            <a:r>
              <a:rPr lang="en-US" altLang="ko-KR" sz="1200" dirty="0">
                <a:latin typeface="에스코어 드림 5 Medium" panose="020B0503030302020204" pitchFamily="34" charset="-127"/>
                <a:ea typeface="에스코어 드림 5 Medium" panose="020B0503030302020204" pitchFamily="34" charset="-127"/>
              </a:rPr>
              <a:t>drop.</a:t>
            </a:r>
            <a:endParaRPr lang="ko-KR" altLang="en-US" sz="1200" dirty="0">
              <a:latin typeface="에스코어 드림 5 Medium" panose="020B0503030302020204" pitchFamily="34" charset="-127"/>
              <a:ea typeface="에스코어 드림 5 Medium" panose="020B0503030302020204" pitchFamily="34" charset="-127"/>
            </a:endParaRP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10</a:t>
            </a:fld>
            <a:endParaRPr lang="ko-KR" altLang="en-US"/>
          </a:p>
        </p:txBody>
      </p:sp>
    </p:spTree>
    <p:extLst>
      <p:ext uri="{BB962C8B-B14F-4D97-AF65-F5344CB8AC3E}">
        <p14:creationId xmlns:p14="http://schemas.microsoft.com/office/powerpoint/2010/main" val="283518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they also investigate the impact of different priors in the context prompt. Priors can be seen on the right screen, and anomaly priors can be added to the base prompt. Impersonation can also be added to the base prompt at the beginning.</a:t>
            </a:r>
          </a:p>
          <a:p>
            <a:r>
              <a:rPr lang="en-US" altLang="ko-KR" dirty="0"/>
              <a:t>The authors find that incorporating both priors does not further boost the AUC. They said, "More stringent context might limit the detection of a wider range of anomalies."</a:t>
            </a:r>
          </a:p>
          <a:p>
            <a:endParaRPr lang="en-US" altLang="ko-KR" sz="1200" baseline="0" dirty="0">
              <a:latin typeface="에스코어 드림 5 Medium" panose="020B0503030302020204" pitchFamily="34" charset="-127"/>
              <a:ea typeface="에스코어 드림 5 Medium" panose="020B0503030302020204" pitchFamily="34" charset="-127"/>
            </a:endParaRP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11</a:t>
            </a:fld>
            <a:endParaRPr lang="ko-KR" altLang="en-US"/>
          </a:p>
        </p:txBody>
      </p:sp>
    </p:spTree>
    <p:extLst>
      <p:ext uri="{BB962C8B-B14F-4D97-AF65-F5344CB8AC3E}">
        <p14:creationId xmlns:p14="http://schemas.microsoft.com/office/powerpoint/2010/main" val="299406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Lastly, they </a:t>
            </a:r>
            <a:r>
              <a:rPr lang="en-US" altLang="ko-KR" sz="1200" dirty="0">
                <a:latin typeface="에스코어 드림 5 Medium" panose="020B0503030302020204" pitchFamily="34" charset="-127"/>
                <a:ea typeface="에스코어 드림 5 Medium" panose="020B0503030302020204" pitchFamily="34" charset="-127"/>
              </a:rPr>
              <a:t>investigate how the VAD performance changes in relation to the number of semantically similar temporal summaries.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에스코어 드림 5 Medium" panose="020B0503030302020204" pitchFamily="34" charset="-127"/>
                <a:ea typeface="에스코어 드림 5 Medium" panose="020B0503030302020204" pitchFamily="34" charset="-127"/>
              </a:rPr>
              <a:t>Consequently, AUC</a:t>
            </a:r>
            <a:r>
              <a:rPr lang="ko-KR" altLang="en-US" sz="1200" dirty="0">
                <a:latin typeface="에스코어 드림 5 Medium" panose="020B0503030302020204" pitchFamily="34" charset="-127"/>
                <a:ea typeface="에스코어 드림 5 Medium" panose="020B0503030302020204" pitchFamily="34" charset="-127"/>
              </a:rPr>
              <a:t> </a:t>
            </a:r>
            <a:r>
              <a:rPr lang="en-US" altLang="ko-KR" sz="1200" dirty="0">
                <a:solidFill>
                  <a:srgbClr val="007141"/>
                </a:solidFill>
                <a:latin typeface="에스코어 드림 5 Medium" panose="020B0503030302020204" pitchFamily="34" charset="-127"/>
                <a:ea typeface="에스코어 드림 5 Medium" panose="020B0503030302020204" pitchFamily="34" charset="-127"/>
              </a:rPr>
              <a:t>consistently increases as K increases, and </a:t>
            </a:r>
            <a:r>
              <a:rPr lang="en-US" altLang="ko-KR" dirty="0"/>
              <a:t>show including similar frames boosts VAD accuracy.</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12</a:t>
            </a:fld>
            <a:endParaRPr lang="ko-KR" altLang="en-US"/>
          </a:p>
        </p:txBody>
      </p:sp>
    </p:spTree>
    <p:extLst>
      <p:ext uri="{BB962C8B-B14F-4D97-AF65-F5344CB8AC3E}">
        <p14:creationId xmlns:p14="http://schemas.microsoft.com/office/powerpoint/2010/main" val="149966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에스코어 드림 5 Medium" panose="020B0503030302020204" pitchFamily="34" charset="-127"/>
                <a:ea typeface="에스코어 드림 5 Medium" panose="020B0503030302020204" pitchFamily="34" charset="-127"/>
              </a:rPr>
              <a:t>And, when they compare LAVAD with SOTA models, They demonstrates superior performance compared to </a:t>
            </a:r>
            <a:br>
              <a:rPr lang="en-US" altLang="ko-KR" sz="1200" dirty="0">
                <a:latin typeface="에스코어 드림 5 Medium" panose="020B0503030302020204" pitchFamily="34" charset="-127"/>
                <a:ea typeface="에스코어 드림 5 Medium" panose="020B0503030302020204" pitchFamily="34" charset="-127"/>
              </a:rPr>
            </a:br>
            <a:r>
              <a:rPr lang="en-US" altLang="ko-KR" sz="1200" dirty="0">
                <a:latin typeface="에스코어 드림 5 Medium" panose="020B0503030302020204" pitchFamily="34" charset="-127"/>
                <a:ea typeface="에스코어 드림 5 Medium" panose="020B0503030302020204" pitchFamily="34" charset="-127"/>
              </a:rPr>
              <a:t>both the one-class and unsupervised baselines. </a:t>
            </a:r>
          </a:p>
          <a:p>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13</a:t>
            </a:fld>
            <a:endParaRPr lang="ko-KR" altLang="en-US"/>
          </a:p>
        </p:txBody>
      </p:sp>
    </p:spTree>
    <p:extLst>
      <p:ext uri="{BB962C8B-B14F-4D97-AF65-F5344CB8AC3E}">
        <p14:creationId xmlns:p14="http://schemas.microsoft.com/office/powerpoint/2010/main" val="3491805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Qualitative Results, </a:t>
            </a:r>
            <a:r>
              <a:rPr lang="en-US" altLang="ko-KR" sz="1200" dirty="0">
                <a:latin typeface="에스코어 드림 5 Medium" panose="020B0503030302020204" pitchFamily="34" charset="-127"/>
                <a:ea typeface="에스코어 드림 5 Medium" panose="020B0503030302020204" pitchFamily="34" charset="-127"/>
              </a:rPr>
              <a:t>LAVAD correctly detect the anomaly scene in the three abnormal videos. And In the case of </a:t>
            </a:r>
            <a:r>
              <a:rPr lang="en-US" altLang="ko-KR" sz="1200" i="1" dirty="0" err="1">
                <a:latin typeface="에스코어 드림 5 Medium" panose="020B0503030302020204" pitchFamily="34" charset="-127"/>
                <a:ea typeface="에스코어 드림 5 Medium" panose="020B0503030302020204" pitchFamily="34" charset="-127"/>
              </a:rPr>
              <a:t>Normal_Videos</a:t>
            </a:r>
            <a:r>
              <a:rPr lang="en-US" altLang="ko-KR" sz="1200" i="1" dirty="0">
                <a:latin typeface="에스코어 드림 5 Medium" panose="020B0503030302020204" pitchFamily="34" charset="-127"/>
                <a:ea typeface="에스코어 드림 5 Medium" panose="020B0503030302020204" pitchFamily="34" charset="-127"/>
              </a:rPr>
              <a:t>, </a:t>
            </a:r>
            <a:r>
              <a:rPr lang="en-US" altLang="ko-KR" sz="1200" dirty="0">
                <a:latin typeface="에스코어 드림 5 Medium" panose="020B0503030302020204" pitchFamily="34" charset="-127"/>
                <a:ea typeface="에스코어 드림 5 Medium" panose="020B0503030302020204" pitchFamily="34" charset="-127"/>
              </a:rPr>
              <a:t>LAVAD consistently predicts a low anomaly score throughout the video.</a:t>
            </a: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14</a:t>
            </a:fld>
            <a:endParaRPr lang="ko-KR" altLang="en-US"/>
          </a:p>
        </p:txBody>
      </p:sp>
    </p:spTree>
    <p:extLst>
      <p:ext uri="{BB962C8B-B14F-4D97-AF65-F5344CB8AC3E}">
        <p14:creationId xmlns:p14="http://schemas.microsoft.com/office/powerpoint/2010/main" val="425332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So, The authors </a:t>
            </a:r>
            <a:r>
              <a:rPr lang="en-US" altLang="ko-KR" sz="1200" dirty="0">
                <a:latin typeface="에스코어 드림 5 Medium" panose="020B0503030302020204" pitchFamily="34" charset="-127"/>
                <a:ea typeface="에스코어 드림 5 Medium" panose="020B0503030302020204" pitchFamily="34" charset="-127"/>
              </a:rPr>
              <a:t>introduce LAVAD, a pioneering method to address training-free VAD</a:t>
            </a:r>
            <a:r>
              <a:rPr lang="en-US" altLang="ko-KR" sz="1200" b="1" dirty="0">
                <a:latin typeface="에스코어 드림 5 Medium" panose="020B0503030302020204" pitchFamily="34" charset="-127"/>
                <a:ea typeface="에스코어 드림 5 Medium" panose="020B0503030302020204" pitchFamily="34" charset="-127"/>
              </a:rPr>
              <a:t>. </a:t>
            </a:r>
            <a:br>
              <a:rPr lang="en-US" altLang="ko-KR" sz="1200" b="1" dirty="0">
                <a:latin typeface="에스코어 드림 5 Medium" panose="020B0503030302020204" pitchFamily="34" charset="-127"/>
                <a:ea typeface="에스코어 드림 5 Medium" panose="020B0503030302020204" pitchFamily="34" charset="-127"/>
              </a:rPr>
            </a:br>
            <a:r>
              <a:rPr lang="en-US" altLang="ko-KR" sz="1200" b="0" dirty="0">
                <a:latin typeface="에스코어 드림 5 Medium" panose="020B0503030302020204" pitchFamily="34" charset="-127"/>
                <a:ea typeface="에스코어 드림 5 Medium" panose="020B0503030302020204" pitchFamily="34" charset="-127"/>
              </a:rPr>
              <a:t>And they demonstrate </a:t>
            </a:r>
            <a:r>
              <a:rPr lang="en-US" altLang="ko-KR" sz="1200" dirty="0">
                <a:latin typeface="에스코어 드림 5 Medium" panose="020B0503030302020204" pitchFamily="34" charset="-127"/>
                <a:ea typeface="에스코어 드림 5 Medium" panose="020B0503030302020204" pitchFamily="34" charset="-127"/>
              </a:rPr>
              <a:t>superior performance compared to training methods in unsupervised and one-class setting</a:t>
            </a:r>
            <a:r>
              <a:rPr lang="en-US" altLang="ko-KR" sz="1200" b="0" dirty="0">
                <a:latin typeface="에스코어 드림 5 Medium" panose="020B0503030302020204" pitchFamily="34" charset="-127"/>
                <a:ea typeface="에스코어 드림 5 Medium" panose="020B0503030302020204" pitchFamily="34" charset="-127"/>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에스코어 드림 5 Medium" panose="020B0503030302020204" pitchFamily="34" charset="-127"/>
                <a:ea typeface="에스코어 드림 5 Medium" panose="020B0503030302020204" pitchFamily="34" charset="-127"/>
              </a:rPr>
              <a:t>This work is expected to significantly contribute to VAD, where data collection is difficult</a:t>
            </a:r>
            <a:endParaRPr lang="en-US" altLang="ko-KR" sz="1200" i="1" dirty="0">
              <a:latin typeface="에스코어 드림 5 Medium" panose="020B0503030302020204" pitchFamily="34" charset="-127"/>
              <a:ea typeface="에스코어 드림 5 Medium" panose="020B0503030302020204" pitchFamily="34"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dirty="0">
              <a:latin typeface="에스코어 드림 5 Medium" panose="020B0503030302020204" pitchFamily="34" charset="-127"/>
              <a:ea typeface="에스코어 드림 5 Medium" panose="020B0503030302020204" pitchFamily="34" charset="-127"/>
            </a:endParaRP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15</a:t>
            </a:fld>
            <a:endParaRPr lang="ko-KR" altLang="en-US"/>
          </a:p>
        </p:txBody>
      </p:sp>
    </p:spTree>
    <p:extLst>
      <p:ext uri="{BB962C8B-B14F-4D97-AF65-F5344CB8AC3E}">
        <p14:creationId xmlns:p14="http://schemas.microsoft.com/office/powerpoint/2010/main" val="174397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16</a:t>
            </a:fld>
            <a:endParaRPr lang="ko-KR" altLang="en-US"/>
          </a:p>
        </p:txBody>
      </p:sp>
    </p:spTree>
    <p:extLst>
      <p:ext uri="{BB962C8B-B14F-4D97-AF65-F5344CB8AC3E}">
        <p14:creationId xmlns:p14="http://schemas.microsoft.com/office/powerpoint/2010/main" val="273731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Video anomaly detection called VAD,</a:t>
            </a:r>
            <a:r>
              <a:rPr lang="ko-KR" altLang="en-US" dirty="0"/>
              <a:t> </a:t>
            </a:r>
            <a:r>
              <a:rPr lang="en-US" altLang="ko-KR" dirty="0"/>
              <a:t>aims to identify abnormal events within video stream.</a:t>
            </a:r>
          </a:p>
          <a:p>
            <a:r>
              <a:rPr lang="en-US" altLang="ko-KR" dirty="0"/>
              <a:t>So, The objective is for the AI model to produce a high anomaly score when it receives an abnormal frame and a low anomaly score when it receives a normal frame.</a:t>
            </a:r>
          </a:p>
          <a:p>
            <a:r>
              <a:rPr lang="en-US" altLang="ko-KR" dirty="0"/>
              <a:t>And abnormal events include the appearance or behavior of objects that are not suitable for the situation.</a:t>
            </a:r>
          </a:p>
          <a:p>
            <a:r>
              <a:rPr lang="en-US" altLang="ko-KR" dirty="0"/>
              <a:t>Most of video targets are CCTV, which usually focuses on pedestrian walkways and roads. So, Normal activities can include walking, cycling, and driving. Abnormal activities include climbing fences, cycling on footpaths, and wrong turns.</a:t>
            </a:r>
          </a:p>
          <a:p>
            <a:r>
              <a:rPr lang="en-US" altLang="ko-KR" dirty="0"/>
              <a:t>But, As you can imagine, due to the high cost of annotations, VAD utilizes various effective training methods beyond supervised learning.</a:t>
            </a: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a:t>
            </a:fld>
            <a:endParaRPr lang="ko-KR" altLang="en-US"/>
          </a:p>
        </p:txBody>
      </p:sp>
    </p:spTree>
    <p:extLst>
      <p:ext uri="{BB962C8B-B14F-4D97-AF65-F5344CB8AC3E}">
        <p14:creationId xmlns:p14="http://schemas.microsoft.com/office/powerpoint/2010/main" val="344308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there are four training methods. Firstly, the fully supervised method utilizes frame-level annotations for normal or abnormal event in the training data. The one-class method only uses normal training data. The weakly supervised method relies on video-level annotations, while the unsupervised method does not use annotated training data. However, as mentioned before, the fully supervised method is difficult to collect data for, so efforts are now focused on developing the other training methods.</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2</a:t>
            </a:fld>
            <a:endParaRPr lang="ko-KR" altLang="en-US"/>
          </a:p>
        </p:txBody>
      </p:sp>
    </p:spTree>
    <p:extLst>
      <p:ext uri="{BB962C8B-B14F-4D97-AF65-F5344CB8AC3E}">
        <p14:creationId xmlns:p14="http://schemas.microsoft.com/office/powerpoint/2010/main" val="279514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But, this method, called language-based VAD, utilizes LLM and VLM without any training. Essentially, BLIP can be used to extract captions for each frame, and then LLAMA can calculate ANOMALY scores based on these captions for VAD. However, these straightforward methods perform worse than unsupervised methods. Therefore, the authors of this paper addressed the underperformance issue.</a:t>
            </a: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3</a:t>
            </a:fld>
            <a:endParaRPr lang="ko-KR" altLang="en-US"/>
          </a:p>
        </p:txBody>
      </p:sp>
    </p:spTree>
    <p:extLst>
      <p:ext uri="{BB962C8B-B14F-4D97-AF65-F5344CB8AC3E}">
        <p14:creationId xmlns:p14="http://schemas.microsoft.com/office/powerpoint/2010/main" val="32945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paper highlights two main problems with frame-level captioning.</a:t>
            </a:r>
          </a:p>
          <a:p>
            <a:r>
              <a:rPr lang="en-US" altLang="ko-KR" dirty="0"/>
              <a:t>First, incorrect captions can occur. As shown in the picture below, you might see captions that don't match the frame or normal captions generated from abnormal frames.</a:t>
            </a:r>
          </a:p>
          <a:p>
            <a:r>
              <a:rPr lang="en-US" altLang="ko-KR" dirty="0"/>
              <a:t>Second, it's difficult to capture global and dynamic information. For example, it's hard to tell from a single frame whether a person is running or being chased. Similarly, you can't easily determine if a person is just standing or loitering at just one frame.</a:t>
            </a:r>
          </a:p>
          <a:p>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4</a:t>
            </a:fld>
            <a:endParaRPr lang="ko-KR" altLang="en-US"/>
          </a:p>
        </p:txBody>
      </p:sp>
    </p:spTree>
    <p:extLst>
      <p:ext uri="{BB962C8B-B14F-4D97-AF65-F5344CB8AC3E}">
        <p14:creationId xmlns:p14="http://schemas.microsoft.com/office/powerpoint/2010/main" val="173581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address these problems, the authors propose three solutions.</a:t>
            </a:r>
          </a:p>
          <a:p>
            <a:r>
              <a:rPr lang="en-US" altLang="ko-KR" dirty="0"/>
              <a:t>First, Image-Text Caption Cleaning to resolve noisy caption issues.</a:t>
            </a:r>
          </a:p>
          <a:p>
            <a:r>
              <a:rPr lang="en-US" altLang="ko-KR" dirty="0"/>
              <a:t>Second, LLM-based Anomaly Scoring to tackle the lack of scene dynamics problem. Third, Video-Text Score Refinement to improve performance by refining the anomaly score.</a:t>
            </a: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5</a:t>
            </a:fld>
            <a:endParaRPr lang="ko-KR" altLang="en-US"/>
          </a:p>
        </p:txBody>
      </p:sp>
    </p:spTree>
    <p:extLst>
      <p:ext uri="{BB962C8B-B14F-4D97-AF65-F5344CB8AC3E}">
        <p14:creationId xmlns:p14="http://schemas.microsoft.com/office/powerpoint/2010/main" val="193190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Image-Text Caption Cleaning, the authors make an assumption: even if a caption is incorrect for a certain frame, there will be captions from nearby frames that better describe the visual content.</a:t>
            </a:r>
          </a:p>
          <a:p>
            <a:r>
              <a:rPr lang="en-US" altLang="ko-KR" dirty="0"/>
              <a:t>So, they compare the visual features of the frame with all available text features and replace the original caption with the text that has the highest cosine similarity.</a:t>
            </a:r>
          </a:p>
          <a:p>
            <a:r>
              <a:rPr lang="en-US" altLang="ko-KR" dirty="0"/>
              <a:t>This method helps get more accurate frame captions. For example, if a frame shows people fighting, a caption saying “a man is being held" would be replaced with “a man is seen fighting“.</a:t>
            </a:r>
          </a:p>
          <a:p>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6</a:t>
            </a:fld>
            <a:endParaRPr lang="ko-KR" altLang="en-US"/>
          </a:p>
        </p:txBody>
      </p:sp>
    </p:spTree>
    <p:extLst>
      <p:ext uri="{BB962C8B-B14F-4D97-AF65-F5344CB8AC3E}">
        <p14:creationId xmlns:p14="http://schemas.microsoft.com/office/powerpoint/2010/main" val="18881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LLM-based anomaly scoring, there are two main tasks: summarization and scoring.</a:t>
            </a:r>
          </a:p>
          <a:p>
            <a:endParaRPr lang="en-US" altLang="ko-KR" dirty="0"/>
          </a:p>
          <a:p>
            <a:r>
              <a:rPr lang="en-US" altLang="ko-KR" dirty="0"/>
              <a:t>First is summarization. Since the caption for only one frame cannot capture global and dynamic context, the authors summarize the captions of the surrounding frames Vi​. This is done using an LLM with a prompt Ps​. For example, using the prompt, "Please summarize what happened in a few sentences, based on the following temporal description of a scene," along with the captions Ci for Vi​, the LLM produces a summary that includes dynamic information. Each generated summary Si becomes the updated caption for the frame.</a:t>
            </a:r>
          </a:p>
          <a:p>
            <a:endParaRPr lang="en-US" altLang="ko-KR" dirty="0"/>
          </a:p>
          <a:p>
            <a:r>
              <a:rPr lang="en-US" altLang="ko-KR" dirty="0"/>
              <a:t>Next is scoring. The generated Si​ is used by the LLM to calculate an anomaly score. Two prompts are used here. The first prompt Pc provides context for the VAD task. For example, "If you were a law enforcement agency, how would you rate the scene described on a scale from 0 to 1, with 0 representing a standard scene and 1 denoting a scene with suspicious activities?" The second prompt </a:t>
            </a:r>
            <a:r>
              <a:rPr lang="en-US" altLang="ko-KR" dirty="0" err="1"/>
              <a:t>Pf</a:t>
            </a:r>
            <a:r>
              <a:rPr lang="en-US" altLang="ko-KR" dirty="0"/>
              <a:t> provides an output template, for example, "Please provide only one number in the provided list below [0, 0.1, 0.2, 0.3, 0.4, 0.5, 0.6, 0.7, 0.8, 0.9, 1.0].“</a:t>
            </a:r>
          </a:p>
          <a:p>
            <a:endParaRPr lang="en-US" altLang="ko-KR" dirty="0"/>
          </a:p>
          <a:p>
            <a:r>
              <a:rPr lang="en-US" altLang="ko-KR" dirty="0"/>
              <a:t>Through this process, the authors can perform anomaly scoring using dynamic information.</a:t>
            </a:r>
          </a:p>
          <a:p>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7</a:t>
            </a:fld>
            <a:endParaRPr lang="ko-KR" altLang="en-US"/>
          </a:p>
        </p:txBody>
      </p:sp>
    </p:spTree>
    <p:extLst>
      <p:ext uri="{BB962C8B-B14F-4D97-AF65-F5344CB8AC3E}">
        <p14:creationId xmlns:p14="http://schemas.microsoft.com/office/powerpoint/2010/main" val="125173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final method is video-text score refinement.</a:t>
            </a:r>
          </a:p>
          <a:p>
            <a:endParaRPr lang="en-US" altLang="ko-KR" dirty="0"/>
          </a:p>
          <a:p>
            <a:r>
              <a:rPr lang="en-US" altLang="ko-KR" dirty="0"/>
              <a:t>The initial anomaly score Ai​ is based on the summary of Vi​, and it can be inaccurate because summaries are not always correct. </a:t>
            </a:r>
          </a:p>
          <a:p>
            <a:r>
              <a:rPr lang="en-US" altLang="ko-KR" dirty="0"/>
              <a:t>So, the authors argue that the entire score set should be considered.</a:t>
            </a:r>
          </a:p>
          <a:p>
            <a:r>
              <a:rPr lang="en-US" altLang="ko-KR" dirty="0"/>
              <a:t>This method is similar to the caption cleaning described earlier. First, video features for Vi​ are extracted using a video encoder. </a:t>
            </a:r>
          </a:p>
          <a:p>
            <a:r>
              <a:rPr lang="en-US" altLang="ko-KR" dirty="0"/>
              <a:t>and, similarity between the video features and text features of the summary are calculated to select k semantically similar summaries. Afterward, the anomaly score corresponding to these selected summaries are </a:t>
            </a:r>
            <a:r>
              <a:rPr lang="en-US" altLang="ko-KR" dirty="0" err="1"/>
              <a:t>weighteded</a:t>
            </a:r>
            <a:r>
              <a:rPr lang="en-US" altLang="ko-KR" dirty="0"/>
              <a:t> and used to replace the original anomaly score.</a:t>
            </a:r>
          </a:p>
          <a:p>
            <a:endParaRPr lang="en-US" altLang="ko-KR" dirty="0"/>
          </a:p>
          <a:p>
            <a:r>
              <a:rPr lang="en-US" altLang="ko-KR" dirty="0"/>
              <a:t>Through this approach, by leveraging more meaningful summary information, refined anomaly scores can be obtained.</a:t>
            </a:r>
          </a:p>
          <a:p>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8</a:t>
            </a:fld>
            <a:endParaRPr lang="ko-KR" altLang="en-US"/>
          </a:p>
        </p:txBody>
      </p:sp>
    </p:spTree>
    <p:extLst>
      <p:ext uri="{BB962C8B-B14F-4D97-AF65-F5344CB8AC3E}">
        <p14:creationId xmlns:p14="http://schemas.microsoft.com/office/powerpoint/2010/main" val="372111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B0621AE-FC86-2290-5FFC-0CC68CD9B31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0EECFCEB-817E-0E89-425B-EC99BDB9D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35E78E02-AD11-B85F-84D2-18E59440FB6E}"/>
              </a:ext>
            </a:extLst>
          </p:cNvPr>
          <p:cNvSpPr>
            <a:spLocks noGrp="1"/>
          </p:cNvSpPr>
          <p:nvPr>
            <p:ph type="dt" sz="half" idx="10"/>
          </p:nvPr>
        </p:nvSpPr>
        <p:spPr/>
        <p:txBody>
          <a:bodyPr/>
          <a:lstStyle/>
          <a:p>
            <a:fld id="{4A5BB5B1-B023-4A3B-B0FF-1E2A352DD872}"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BE628DA4-1B36-D44B-3431-114F32766E6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ABAEC68-D0B9-EA97-D121-F9E144013C1F}"/>
              </a:ext>
            </a:extLst>
          </p:cNvPr>
          <p:cNvSpPr>
            <a:spLocks noGrp="1"/>
          </p:cNvSpPr>
          <p:nvPr>
            <p:ph type="sldNum" sz="quarter" idx="12"/>
          </p:nvPr>
        </p:nvSpPr>
        <p:spPr/>
        <p:txBody>
          <a:bodyPr/>
          <a:lstStyle/>
          <a:p>
            <a:fld id="{BA01AC12-EF42-4B69-A777-F8949E8F434C}" type="slidenum">
              <a:rPr lang="ko-KR" altLang="en-US" smtClean="0"/>
              <a:t>‹#›</a:t>
            </a:fld>
            <a:endParaRPr lang="ko-KR" altLang="en-US" dirty="0"/>
          </a:p>
        </p:txBody>
      </p:sp>
    </p:spTree>
    <p:extLst>
      <p:ext uri="{BB962C8B-B14F-4D97-AF65-F5344CB8AC3E}">
        <p14:creationId xmlns:p14="http://schemas.microsoft.com/office/powerpoint/2010/main" val="108536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5373584-895F-990D-444B-9A3AF8DA101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B9362E0-4DA4-1776-FA0F-F90B856C09CB}"/>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93C2FBE-C971-6796-2778-D32D6DD08446}"/>
              </a:ext>
            </a:extLst>
          </p:cNvPr>
          <p:cNvSpPr>
            <a:spLocks noGrp="1"/>
          </p:cNvSpPr>
          <p:nvPr>
            <p:ph type="dt" sz="half" idx="10"/>
          </p:nvPr>
        </p:nvSpPr>
        <p:spPr/>
        <p:txBody>
          <a:bodyPr/>
          <a:lstStyle/>
          <a:p>
            <a:fld id="{1EEFD95D-1153-4FE9-B865-C6F8C839FC8B}"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9B644981-AEBB-8162-FDA8-25FA25DB331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D5FF537-92A8-B8D6-53B9-16BC6AE57A9A}"/>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1923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CC8323B-1904-2B01-B8B6-FA6D930EA3D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5D69E130-7E62-57F0-E0E0-0A63B8F95CA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5300FC9-E851-7262-E88E-B523AD1CC399}"/>
              </a:ext>
            </a:extLst>
          </p:cNvPr>
          <p:cNvSpPr>
            <a:spLocks noGrp="1"/>
          </p:cNvSpPr>
          <p:nvPr>
            <p:ph type="dt" sz="half" idx="10"/>
          </p:nvPr>
        </p:nvSpPr>
        <p:spPr/>
        <p:txBody>
          <a:bodyPr/>
          <a:lstStyle/>
          <a:p>
            <a:fld id="{28663601-EB0C-43E1-A8F3-1A8F1A10C93C}"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685E66F4-9A71-6B49-6371-B6AE5DFA199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04025A7-2C6B-B4D1-6DCE-94A452271722}"/>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30935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5614CA-D73C-DAA5-1235-A3A5DEF2CC3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1CED7C1-BAE3-7047-026A-973CBF1FEB46}"/>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EF72263-E3BF-9CC2-D059-48175C2716E1}"/>
              </a:ext>
            </a:extLst>
          </p:cNvPr>
          <p:cNvSpPr>
            <a:spLocks noGrp="1"/>
          </p:cNvSpPr>
          <p:nvPr>
            <p:ph type="dt" sz="half" idx="10"/>
          </p:nvPr>
        </p:nvSpPr>
        <p:spPr/>
        <p:txBody>
          <a:bodyPr/>
          <a:lstStyle/>
          <a:p>
            <a:fld id="{3DC58C74-3111-4B1F-9E48-652E0E2B51AD}"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C6C53022-6BD8-C561-45A4-B5CE74763F0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84FE6AD-8E26-BDA6-F1D8-80DD93ACC163}"/>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05994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B37810-91C5-E399-3EB8-E67138F8F11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4B56744-7DE9-3951-FE6A-23A8BCE4B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5957EAD6-4BF9-54DE-9FE5-1BB3F7DA5763}"/>
              </a:ext>
            </a:extLst>
          </p:cNvPr>
          <p:cNvSpPr>
            <a:spLocks noGrp="1"/>
          </p:cNvSpPr>
          <p:nvPr>
            <p:ph type="dt" sz="half" idx="10"/>
          </p:nvPr>
        </p:nvSpPr>
        <p:spPr/>
        <p:txBody>
          <a:bodyPr/>
          <a:lstStyle/>
          <a:p>
            <a:fld id="{3386EC69-4C2C-40E0-A05F-D41755AA6596}"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AD335678-ADEA-699E-2C46-60E50BB5066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19498BF-6AEC-B072-57C9-923AE367A519}"/>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191400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EBB99F-1F47-2C6E-9D0B-93ED09F9EEA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D7435AE-DEED-F15E-E108-514D629B2E6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7361502-ED0C-F3B8-B8E7-8F021142B289}"/>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759B4360-FEF7-06D5-9842-D761011936E3}"/>
              </a:ext>
            </a:extLst>
          </p:cNvPr>
          <p:cNvSpPr>
            <a:spLocks noGrp="1"/>
          </p:cNvSpPr>
          <p:nvPr>
            <p:ph type="dt" sz="half" idx="10"/>
          </p:nvPr>
        </p:nvSpPr>
        <p:spPr/>
        <p:txBody>
          <a:bodyPr/>
          <a:lstStyle/>
          <a:p>
            <a:fld id="{264EEE3D-BDAE-4B6D-BF4C-36971402E2FD}" type="datetime1">
              <a:rPr lang="ko-KR" altLang="en-US" smtClean="0"/>
              <a:t>2024-07-12</a:t>
            </a:fld>
            <a:endParaRPr lang="ko-KR" altLang="en-US"/>
          </a:p>
        </p:txBody>
      </p:sp>
      <p:sp>
        <p:nvSpPr>
          <p:cNvPr id="6" name="바닥글 개체 틀 5">
            <a:extLst>
              <a:ext uri="{FF2B5EF4-FFF2-40B4-BE49-F238E27FC236}">
                <a16:creationId xmlns:a16="http://schemas.microsoft.com/office/drawing/2014/main" id="{8E838D0C-9EAB-69CC-71FF-7290CB626E1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E68325A-7300-F739-B75D-E4F695F4579C}"/>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06835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7E894F9-3317-91CD-1C92-BC29B02FA12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5833963-4356-509E-3292-79B711C93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66FC02E-398F-D23C-8C1D-F90C6663045A}"/>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B117C3B9-7F9B-B1A1-F71A-1B9678471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B4FB8E26-1D7A-3345-53FD-AC872991BE9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31A215C-FA9E-0E7F-8DB9-E6DF783BA3F0}"/>
              </a:ext>
            </a:extLst>
          </p:cNvPr>
          <p:cNvSpPr>
            <a:spLocks noGrp="1"/>
          </p:cNvSpPr>
          <p:nvPr>
            <p:ph type="dt" sz="half" idx="10"/>
          </p:nvPr>
        </p:nvSpPr>
        <p:spPr/>
        <p:txBody>
          <a:bodyPr/>
          <a:lstStyle/>
          <a:p>
            <a:fld id="{126C7B4E-1C3E-4713-9B6D-9798857D54D0}" type="datetime1">
              <a:rPr lang="ko-KR" altLang="en-US" smtClean="0"/>
              <a:t>2024-07-12</a:t>
            </a:fld>
            <a:endParaRPr lang="ko-KR" altLang="en-US"/>
          </a:p>
        </p:txBody>
      </p:sp>
      <p:sp>
        <p:nvSpPr>
          <p:cNvPr id="8" name="바닥글 개체 틀 7">
            <a:extLst>
              <a:ext uri="{FF2B5EF4-FFF2-40B4-BE49-F238E27FC236}">
                <a16:creationId xmlns:a16="http://schemas.microsoft.com/office/drawing/2014/main" id="{4FAEC81A-3B78-5694-D2AA-B2DD1FDCAAFB}"/>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0D0C641E-1BE4-3108-3F9B-8760404F95F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49359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DAE81E-2E32-D90A-482E-D1D3D781C68B}"/>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C318B03-29C0-CBE6-08D6-2A43B14E1EF7}"/>
              </a:ext>
            </a:extLst>
          </p:cNvPr>
          <p:cNvSpPr>
            <a:spLocks noGrp="1"/>
          </p:cNvSpPr>
          <p:nvPr>
            <p:ph type="dt" sz="half" idx="10"/>
          </p:nvPr>
        </p:nvSpPr>
        <p:spPr/>
        <p:txBody>
          <a:bodyPr/>
          <a:lstStyle/>
          <a:p>
            <a:fld id="{5F9DD397-9B8B-43B5-BDBD-3144B6DE15B8}" type="datetime1">
              <a:rPr lang="ko-KR" altLang="en-US" smtClean="0"/>
              <a:t>2024-07-12</a:t>
            </a:fld>
            <a:endParaRPr lang="ko-KR" altLang="en-US"/>
          </a:p>
        </p:txBody>
      </p:sp>
      <p:sp>
        <p:nvSpPr>
          <p:cNvPr id="4" name="바닥글 개체 틀 3">
            <a:extLst>
              <a:ext uri="{FF2B5EF4-FFF2-40B4-BE49-F238E27FC236}">
                <a16:creationId xmlns:a16="http://schemas.microsoft.com/office/drawing/2014/main" id="{3C1F89AD-84E6-81FD-659B-D4009AEC0E5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B6848A90-67CD-9A94-5045-CE051442895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213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33DF2D89-24AA-AEAF-8AC2-40CAE662499A}"/>
              </a:ext>
            </a:extLst>
          </p:cNvPr>
          <p:cNvSpPr>
            <a:spLocks noGrp="1"/>
          </p:cNvSpPr>
          <p:nvPr>
            <p:ph type="dt" sz="half" idx="10"/>
          </p:nvPr>
        </p:nvSpPr>
        <p:spPr/>
        <p:txBody>
          <a:bodyPr/>
          <a:lstStyle/>
          <a:p>
            <a:fld id="{CA5D2D52-0501-4821-A179-4E1DBEFD1F3E}" type="datetime1">
              <a:rPr lang="ko-KR" altLang="en-US" smtClean="0"/>
              <a:t>2024-07-12</a:t>
            </a:fld>
            <a:endParaRPr lang="ko-KR" altLang="en-US"/>
          </a:p>
        </p:txBody>
      </p:sp>
      <p:sp>
        <p:nvSpPr>
          <p:cNvPr id="3" name="바닥글 개체 틀 2">
            <a:extLst>
              <a:ext uri="{FF2B5EF4-FFF2-40B4-BE49-F238E27FC236}">
                <a16:creationId xmlns:a16="http://schemas.microsoft.com/office/drawing/2014/main" id="{0BB39456-1EBF-0E60-A7EE-61659229881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6DB7B7B1-87FE-63D6-E724-2E9E84417921}"/>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93290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4E634E-5A4F-B84A-DE2C-60E9B87FE15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DF15FAB-6D02-6708-A903-9A71AFF8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97DD3657-8BF7-C866-1E54-EC0EA3D31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9C28D3B-F73E-6D7F-BC6A-7F18C56F3457}"/>
              </a:ext>
            </a:extLst>
          </p:cNvPr>
          <p:cNvSpPr>
            <a:spLocks noGrp="1"/>
          </p:cNvSpPr>
          <p:nvPr>
            <p:ph type="dt" sz="half" idx="10"/>
          </p:nvPr>
        </p:nvSpPr>
        <p:spPr/>
        <p:txBody>
          <a:bodyPr/>
          <a:lstStyle/>
          <a:p>
            <a:fld id="{FD0A4FA4-D536-4D47-995F-C0EB19209744}" type="datetime1">
              <a:rPr lang="ko-KR" altLang="en-US" smtClean="0"/>
              <a:t>2024-07-12</a:t>
            </a:fld>
            <a:endParaRPr lang="ko-KR" altLang="en-US"/>
          </a:p>
        </p:txBody>
      </p:sp>
      <p:sp>
        <p:nvSpPr>
          <p:cNvPr id="6" name="바닥글 개체 틀 5">
            <a:extLst>
              <a:ext uri="{FF2B5EF4-FFF2-40B4-BE49-F238E27FC236}">
                <a16:creationId xmlns:a16="http://schemas.microsoft.com/office/drawing/2014/main" id="{6793D049-7890-5628-3E99-A5AA8046729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8C5F397-ECDA-3118-C854-30834305E6E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76084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EFEA16-9D41-C5A7-99EC-55AA74D0257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8B56AB4-0C5C-0EA0-A97A-D8ABCE885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2FBA7DE-DDF7-B788-C1F9-FD5140AFD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882321B-BCDD-0BDD-3850-A6080DB94081}"/>
              </a:ext>
            </a:extLst>
          </p:cNvPr>
          <p:cNvSpPr>
            <a:spLocks noGrp="1"/>
          </p:cNvSpPr>
          <p:nvPr>
            <p:ph type="dt" sz="half" idx="10"/>
          </p:nvPr>
        </p:nvSpPr>
        <p:spPr/>
        <p:txBody>
          <a:bodyPr/>
          <a:lstStyle/>
          <a:p>
            <a:fld id="{1EE582CF-063D-4E7B-945E-742AC2D96E22}" type="datetime1">
              <a:rPr lang="ko-KR" altLang="en-US" smtClean="0"/>
              <a:t>2024-07-12</a:t>
            </a:fld>
            <a:endParaRPr lang="ko-KR" altLang="en-US"/>
          </a:p>
        </p:txBody>
      </p:sp>
      <p:sp>
        <p:nvSpPr>
          <p:cNvPr id="6" name="바닥글 개체 틀 5">
            <a:extLst>
              <a:ext uri="{FF2B5EF4-FFF2-40B4-BE49-F238E27FC236}">
                <a16:creationId xmlns:a16="http://schemas.microsoft.com/office/drawing/2014/main" id="{A75A886C-0C52-2B1B-83AE-35BFBA91145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644F240-6993-3BC7-42B0-1DCBBC76944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422578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8358D9C-40BF-6558-F1C0-40E9AD7AB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7CCFA8AF-8C65-D041-CD61-1096AA30A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F1A4396-EACE-8EE0-5BDC-E719068D7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69AE-118F-447A-80DA-14BC904779D6}" type="datetime1">
              <a:rPr lang="ko-KR" altLang="en-US" smtClean="0"/>
              <a:t>2024-07-12</a:t>
            </a:fld>
            <a:endParaRPr lang="ko-KR" altLang="en-US"/>
          </a:p>
        </p:txBody>
      </p:sp>
      <p:sp>
        <p:nvSpPr>
          <p:cNvPr id="5" name="바닥글 개체 틀 4">
            <a:extLst>
              <a:ext uri="{FF2B5EF4-FFF2-40B4-BE49-F238E27FC236}">
                <a16:creationId xmlns:a16="http://schemas.microsoft.com/office/drawing/2014/main" id="{200DF5BC-46A8-7955-5D32-DE2DC9A4B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82C1CDC-7774-7C21-242F-C5BCFC2E3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21381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14CDF9-1C2C-E72F-C755-865B671ACFAD}"/>
              </a:ext>
            </a:extLst>
          </p:cNvPr>
          <p:cNvSpPr txBox="1"/>
          <p:nvPr/>
        </p:nvSpPr>
        <p:spPr>
          <a:xfrm>
            <a:off x="472228" y="1839883"/>
            <a:ext cx="11247541" cy="1446550"/>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400" dirty="0">
                <a:solidFill>
                  <a:srgbClr val="002060"/>
                </a:solidFill>
                <a:latin typeface="에스코어 드림 7 ExtraBold"/>
                <a:ea typeface="에스코어 드림 7 ExtraBold"/>
              </a:rPr>
              <a:t>Harnessing Large Language Models for</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400" b="0" i="0" u="none" strike="noStrike" kern="1200" cap="none" spc="0" normalizeH="0" baseline="0" noProof="0" dirty="0">
                <a:ln>
                  <a:noFill/>
                </a:ln>
                <a:solidFill>
                  <a:srgbClr val="002060"/>
                </a:solidFill>
                <a:effectLst/>
                <a:uLnTx/>
                <a:uFillTx/>
                <a:latin typeface="에스코어 드림 7 ExtraBold"/>
                <a:ea typeface="에스코어 드림 7 ExtraBold"/>
                <a:cs typeface="+mn-cs"/>
              </a:rPr>
              <a:t>Training-free Video Anomaly Detection</a:t>
            </a:r>
          </a:p>
        </p:txBody>
      </p:sp>
      <p:sp>
        <p:nvSpPr>
          <p:cNvPr id="9" name="TextBox 8">
            <a:extLst>
              <a:ext uri="{FF2B5EF4-FFF2-40B4-BE49-F238E27FC236}">
                <a16:creationId xmlns:a16="http://schemas.microsoft.com/office/drawing/2014/main" id="{6E9D261D-B6FE-F57F-9515-6527D477654C}"/>
              </a:ext>
            </a:extLst>
          </p:cNvPr>
          <p:cNvSpPr txBox="1"/>
          <p:nvPr/>
        </p:nvSpPr>
        <p:spPr>
          <a:xfrm>
            <a:off x="1548869" y="3598780"/>
            <a:ext cx="9094257" cy="369332"/>
          </a:xfrm>
          <a:prstGeom prst="rect">
            <a:avLst/>
          </a:prstGeom>
          <a:noFill/>
        </p:spPr>
        <p:txBody>
          <a:bodyPr wrap="square">
            <a:spAutoFit/>
          </a:bodyPr>
          <a:lstStyle/>
          <a:p>
            <a:r>
              <a:rPr lang="en-US" altLang="ko-KR" sz="1800" dirty="0">
                <a:latin typeface="에스코어 드림 5 Medium" panose="020B0503030302020204" pitchFamily="34" charset="-127"/>
                <a:ea typeface="에스코어 드림 5 Medium" panose="020B0503030302020204" pitchFamily="34" charset="-127"/>
              </a:rPr>
              <a:t>Luca </a:t>
            </a:r>
            <a:r>
              <a:rPr lang="en-US" altLang="ko-KR" sz="1800" dirty="0" err="1">
                <a:latin typeface="에스코어 드림 5 Medium" panose="020B0503030302020204" pitchFamily="34" charset="-127"/>
                <a:ea typeface="에스코어 드림 5 Medium" panose="020B0503030302020204" pitchFamily="34" charset="-127"/>
              </a:rPr>
              <a:t>Zanella</a:t>
            </a:r>
            <a:r>
              <a:rPr lang="en-US" altLang="ko-KR" sz="1800" dirty="0">
                <a:latin typeface="에스코어 드림 5 Medium" panose="020B0503030302020204" pitchFamily="34" charset="-127"/>
                <a:ea typeface="에스코어 드림 5 Medium" panose="020B0503030302020204" pitchFamily="34" charset="-127"/>
              </a:rPr>
              <a:t>, Willi </a:t>
            </a:r>
            <a:r>
              <a:rPr lang="en-US" altLang="ko-KR" sz="1800" dirty="0" err="1">
                <a:latin typeface="에스코어 드림 5 Medium" panose="020B0503030302020204" pitchFamily="34" charset="-127"/>
                <a:ea typeface="에스코어 드림 5 Medium" panose="020B0503030302020204" pitchFamily="34" charset="-127"/>
              </a:rPr>
              <a:t>Menapace</a:t>
            </a:r>
            <a:r>
              <a:rPr lang="en-US" altLang="ko-KR" sz="1800" dirty="0">
                <a:latin typeface="에스코어 드림 5 Medium" panose="020B0503030302020204" pitchFamily="34" charset="-127"/>
                <a:ea typeface="에스코어 드림 5 Medium" panose="020B0503030302020204" pitchFamily="34" charset="-127"/>
              </a:rPr>
              <a:t>, </a:t>
            </a:r>
            <a:r>
              <a:rPr lang="en-US" altLang="ko-KR" dirty="0">
                <a:latin typeface="에스코어 드림 5 Medium" panose="020B0503030302020204" pitchFamily="34" charset="-127"/>
                <a:ea typeface="에스코어 드림 5 Medium" panose="020B0503030302020204" pitchFamily="34" charset="-127"/>
              </a:rPr>
              <a:t>Massimiliano Mancini</a:t>
            </a:r>
            <a:r>
              <a:rPr lang="en-US" altLang="ko-KR" sz="1800" dirty="0">
                <a:latin typeface="에스코어 드림 5 Medium" panose="020B0503030302020204" pitchFamily="34" charset="-127"/>
                <a:ea typeface="에스코어 드림 5 Medium" panose="020B0503030302020204" pitchFamily="34" charset="-127"/>
              </a:rPr>
              <a:t>, </a:t>
            </a:r>
            <a:r>
              <a:rPr lang="en-US" altLang="ko-KR" dirty="0" err="1">
                <a:latin typeface="에스코어 드림 5 Medium" panose="020B0503030302020204" pitchFamily="34" charset="-127"/>
                <a:ea typeface="에스코어 드림 5 Medium" panose="020B0503030302020204" pitchFamily="34" charset="-127"/>
              </a:rPr>
              <a:t>Yiming</a:t>
            </a:r>
            <a:r>
              <a:rPr lang="en-US" altLang="ko-KR" dirty="0">
                <a:latin typeface="에스코어 드림 5 Medium" panose="020B0503030302020204" pitchFamily="34" charset="-127"/>
                <a:ea typeface="에스코어 드림 5 Medium" panose="020B0503030302020204" pitchFamily="34" charset="-127"/>
              </a:rPr>
              <a:t> Wang, Elisa</a:t>
            </a:r>
            <a:r>
              <a:rPr lang="ko-KR" altLang="en-US" dirty="0">
                <a:latin typeface="에스코어 드림 5 Medium" panose="020B0503030302020204" pitchFamily="34" charset="-127"/>
                <a:ea typeface="에스코어 드림 5 Medium" panose="020B0503030302020204" pitchFamily="34" charset="-127"/>
              </a:rPr>
              <a:t> </a:t>
            </a:r>
            <a:r>
              <a:rPr lang="en-US" altLang="ko-KR" dirty="0">
                <a:latin typeface="에스코어 드림 5 Medium" panose="020B0503030302020204" pitchFamily="34" charset="-127"/>
                <a:ea typeface="에스코어 드림 5 Medium" panose="020B0503030302020204" pitchFamily="34" charset="-127"/>
              </a:rPr>
              <a:t>Ricci</a:t>
            </a:r>
            <a:endParaRPr lang="ko-KR" altLang="en-US" sz="1800" baseline="30000" dirty="0"/>
          </a:p>
        </p:txBody>
      </p:sp>
      <p:pic>
        <p:nvPicPr>
          <p:cNvPr id="11" name="그림 10" descr="로고, 상징, 등록 상표, 엠블럼이(가) 표시된 사진&#10;&#10;자동 생성된 설명">
            <a:extLst>
              <a:ext uri="{FF2B5EF4-FFF2-40B4-BE49-F238E27FC236}">
                <a16:creationId xmlns:a16="http://schemas.microsoft.com/office/drawing/2014/main" id="{315A053F-C2FB-652F-3DB3-205069392D3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733" t="18920" r="13000" b="22286"/>
          <a:stretch/>
        </p:blipFill>
        <p:spPr>
          <a:xfrm>
            <a:off x="5416727" y="5475924"/>
            <a:ext cx="1358538" cy="1245551"/>
          </a:xfrm>
          <a:prstGeom prst="rect">
            <a:avLst/>
          </a:prstGeom>
        </p:spPr>
      </p:pic>
      <p:sp>
        <p:nvSpPr>
          <p:cNvPr id="13" name="TextBox 12">
            <a:extLst>
              <a:ext uri="{FF2B5EF4-FFF2-40B4-BE49-F238E27FC236}">
                <a16:creationId xmlns:a16="http://schemas.microsoft.com/office/drawing/2014/main" id="{98559C95-92F6-8F2F-6C00-FFE5B6F7A511}"/>
              </a:ext>
            </a:extLst>
          </p:cNvPr>
          <p:cNvSpPr txBox="1"/>
          <p:nvPr/>
        </p:nvSpPr>
        <p:spPr>
          <a:xfrm>
            <a:off x="3395371" y="4280459"/>
            <a:ext cx="5401251" cy="1277273"/>
          </a:xfrm>
          <a:prstGeom prst="rect">
            <a:avLst/>
          </a:prstGeom>
          <a:noFill/>
        </p:spPr>
        <p:txBody>
          <a:bodyPr wrap="square">
            <a:spAutoFit/>
          </a:bodyPr>
          <a:lstStyle/>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Presenter: </a:t>
            </a:r>
            <a:r>
              <a:rPr lang="en-US" altLang="ko-KR" sz="1400" dirty="0" err="1">
                <a:latin typeface="에스코어 드림 5 Medium" panose="020B0503030302020204" pitchFamily="34" charset="-127"/>
                <a:ea typeface="에스코어 드림 5 Medium" panose="020B0503030302020204" pitchFamily="34" charset="-127"/>
              </a:rPr>
              <a:t>Sunghyun</a:t>
            </a:r>
            <a:r>
              <a:rPr lang="en-US" altLang="ko-KR" sz="1400" dirty="0">
                <a:latin typeface="에스코어 드림 5 Medium" panose="020B0503030302020204" pitchFamily="34" charset="-127"/>
                <a:ea typeface="에스코어 드림 5 Medium" panose="020B0503030302020204" pitchFamily="34" charset="-127"/>
              </a:rPr>
              <a:t> Ahn</a:t>
            </a:r>
          </a:p>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Department of Computer Science, Yonsei University</a:t>
            </a:r>
          </a:p>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skd@yonsei.ac.kr</a:t>
            </a:r>
            <a:endParaRPr lang="ko-KR" altLang="en-US" sz="1400" dirty="0"/>
          </a:p>
          <a:p>
            <a:endParaRPr lang="ko-KR" altLang="en-US" sz="1400" dirty="0"/>
          </a:p>
        </p:txBody>
      </p:sp>
      <p:sp>
        <p:nvSpPr>
          <p:cNvPr id="20" name="슬라이드 번호 개체 틀 19">
            <a:extLst>
              <a:ext uri="{FF2B5EF4-FFF2-40B4-BE49-F238E27FC236}">
                <a16:creationId xmlns:a16="http://schemas.microsoft.com/office/drawing/2014/main" id="{CE1658E0-1885-5ED9-3363-96159D9FD33E}"/>
              </a:ext>
            </a:extLst>
          </p:cNvPr>
          <p:cNvSpPr>
            <a:spLocks noGrp="1"/>
          </p:cNvSpPr>
          <p:nvPr>
            <p:ph type="sldNum" sz="quarter" idx="12"/>
          </p:nvPr>
        </p:nvSpPr>
        <p:spPr/>
        <p:txBody>
          <a:bodyPr/>
          <a:lstStyle/>
          <a:p>
            <a:fld id="{BA01AC12-EF42-4B69-A777-F8949E8F434C}" type="slidenum">
              <a:rPr lang="ko-KR" altLang="en-US" smtClean="0"/>
              <a:t>0</a:t>
            </a:fld>
            <a:endParaRPr lang="ko-KR" altLang="en-US" dirty="0"/>
          </a:p>
        </p:txBody>
      </p:sp>
      <p:pic>
        <p:nvPicPr>
          <p:cNvPr id="22" name="그림 21">
            <a:extLst>
              <a:ext uri="{FF2B5EF4-FFF2-40B4-BE49-F238E27FC236}">
                <a16:creationId xmlns:a16="http://schemas.microsoft.com/office/drawing/2014/main" id="{47074C57-6BAC-D5C5-B654-3F4196C98DE5}"/>
              </a:ext>
            </a:extLst>
          </p:cNvPr>
          <p:cNvPicPr>
            <a:picLocks noChangeAspect="1"/>
          </p:cNvPicPr>
          <p:nvPr/>
        </p:nvPicPr>
        <p:blipFill>
          <a:blip r:embed="rId4"/>
          <a:stretch>
            <a:fillRect/>
          </a:stretch>
        </p:blipFill>
        <p:spPr>
          <a:xfrm>
            <a:off x="11101352" y="6270656"/>
            <a:ext cx="504895" cy="533474"/>
          </a:xfrm>
          <a:prstGeom prst="rect">
            <a:avLst/>
          </a:prstGeom>
        </p:spPr>
      </p:pic>
      <p:pic>
        <p:nvPicPr>
          <p:cNvPr id="3" name="Picture 2" descr="📮 두둥. CVPR 2024 베스트 페이퍼는?">
            <a:extLst>
              <a:ext uri="{FF2B5EF4-FFF2-40B4-BE49-F238E27FC236}">
                <a16:creationId xmlns:a16="http://schemas.microsoft.com/office/drawing/2014/main" id="{74DE316E-08EE-C9D1-61CA-3E937D049E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87"/>
          <a:stretch/>
        </p:blipFill>
        <p:spPr bwMode="auto">
          <a:xfrm>
            <a:off x="9269223" y="0"/>
            <a:ext cx="2922777" cy="13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2AF7CB73-43E1-D472-8C4D-2C5CF23C5C61}"/>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
        <p:nvSpPr>
          <p:cNvPr id="5" name="직사각형 4">
            <a:extLst>
              <a:ext uri="{FF2B5EF4-FFF2-40B4-BE49-F238E27FC236}">
                <a16:creationId xmlns:a16="http://schemas.microsoft.com/office/drawing/2014/main" id="{5990F9C4-F495-507C-714E-CA408361EE32}"/>
              </a:ext>
            </a:extLst>
          </p:cNvPr>
          <p:cNvSpPr/>
          <p:nvPr/>
        </p:nvSpPr>
        <p:spPr>
          <a:xfrm>
            <a:off x="423094" y="569382"/>
            <a:ext cx="1812547"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Datasets</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9</a:t>
            </a:fld>
            <a:endParaRPr lang="ko-KR" altLang="en-US" dirty="0"/>
          </a:p>
        </p:txBody>
      </p:sp>
      <p:pic>
        <p:nvPicPr>
          <p:cNvPr id="4098" name="Picture 2" descr="Examples of different abnormal events from the UCF Crime dataset. UGF,... |  Download Scientific Diagram">
            <a:extLst>
              <a:ext uri="{FF2B5EF4-FFF2-40B4-BE49-F238E27FC236}">
                <a16:creationId xmlns:a16="http://schemas.microsoft.com/office/drawing/2014/main" id="{053A447C-9863-0A1A-FAE6-3FA86926F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82" y="2405572"/>
            <a:ext cx="4514359" cy="36167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XD-Violence Dataset | Papers With Code">
            <a:extLst>
              <a:ext uri="{FF2B5EF4-FFF2-40B4-BE49-F238E27FC236}">
                <a16:creationId xmlns:a16="http://schemas.microsoft.com/office/drawing/2014/main" id="{B0D29FF0-E25E-DA0A-45A7-F935E454B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155" y="2451251"/>
            <a:ext cx="6088277" cy="3687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118CF7-5BEB-6B85-749F-B2E9A6F453B7}"/>
              </a:ext>
            </a:extLst>
          </p:cNvPr>
          <p:cNvSpPr txBox="1"/>
          <p:nvPr/>
        </p:nvSpPr>
        <p:spPr>
          <a:xfrm>
            <a:off x="643268" y="1236158"/>
            <a:ext cx="9791463"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UCF-Crime</a:t>
            </a:r>
            <a:r>
              <a:rPr lang="en-US" altLang="ko-KR" sz="1400" dirty="0">
                <a:latin typeface="에스코어 드림 5 Medium" panose="020B0503030302020204" pitchFamily="34" charset="-127"/>
                <a:ea typeface="에스코어 드림 5 Medium" panose="020B0503030302020204" pitchFamily="34" charset="-127"/>
              </a:rPr>
              <a:t> is a large-scale dataset that is composed of 1900 long untrimmed real-world surveillance videos</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XD-Violence</a:t>
            </a:r>
            <a:r>
              <a:rPr lang="en-US" altLang="ko-KR" sz="1400" dirty="0">
                <a:latin typeface="에스코어 드림 5 Medium" panose="020B0503030302020204" pitchFamily="34" charset="-127"/>
                <a:ea typeface="에스코어 드림 5 Medium" panose="020B0503030302020204" pitchFamily="34" charset="-127"/>
              </a:rPr>
              <a:t> is another large-scale dataset for violence detection, comprising 4754 untrimmed videos </a:t>
            </a:r>
            <a:br>
              <a:rPr lang="en-US" altLang="ko-KR" sz="1400" dirty="0">
                <a:latin typeface="에스코어 드림 5 Medium" panose="020B0503030302020204" pitchFamily="34" charset="-127"/>
                <a:ea typeface="에스코어 드림 5 Medium" panose="020B0503030302020204" pitchFamily="34" charset="-127"/>
              </a:rPr>
            </a:br>
            <a:r>
              <a:rPr lang="en-US" altLang="ko-KR" sz="1400" dirty="0">
                <a:latin typeface="에스코어 드림 5 Medium" panose="020B0503030302020204" pitchFamily="34" charset="-127"/>
                <a:ea typeface="에스코어 드림 5 Medium" panose="020B0503030302020204" pitchFamily="34" charset="-127"/>
              </a:rPr>
              <a:t>that are collected from both movies and YouTube</a:t>
            </a:r>
            <a:endParaRPr lang="en-US" altLang="ko-KR" sz="1400" i="1" dirty="0">
              <a:latin typeface="에스코어 드림 5 Medium" panose="020B0503030302020204" pitchFamily="34" charset="-127"/>
              <a:ea typeface="에스코어 드림 5 Medium" panose="020B0503030302020204" pitchFamily="34" charset="-127"/>
            </a:endParaRPr>
          </a:p>
        </p:txBody>
      </p:sp>
    </p:spTree>
    <p:extLst>
      <p:ext uri="{BB962C8B-B14F-4D97-AF65-F5344CB8AC3E}">
        <p14:creationId xmlns:p14="http://schemas.microsoft.com/office/powerpoint/2010/main" val="18840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2AF7CB73-43E1-D472-8C4D-2C5CF23C5C61}"/>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
        <p:nvSpPr>
          <p:cNvPr id="5" name="직사각형 4">
            <a:extLst>
              <a:ext uri="{FF2B5EF4-FFF2-40B4-BE49-F238E27FC236}">
                <a16:creationId xmlns:a16="http://schemas.microsoft.com/office/drawing/2014/main" id="{5990F9C4-F495-507C-714E-CA408361EE32}"/>
              </a:ext>
            </a:extLst>
          </p:cNvPr>
          <p:cNvSpPr/>
          <p:nvPr/>
        </p:nvSpPr>
        <p:spPr>
          <a:xfrm>
            <a:off x="423094" y="569382"/>
            <a:ext cx="280442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Ablation study</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10</a:t>
            </a:fld>
            <a:endParaRPr lang="ko-KR" altLang="en-US" dirty="0"/>
          </a:p>
        </p:txBody>
      </p:sp>
      <p:sp>
        <p:nvSpPr>
          <p:cNvPr id="3" name="TextBox 2">
            <a:extLst>
              <a:ext uri="{FF2B5EF4-FFF2-40B4-BE49-F238E27FC236}">
                <a16:creationId xmlns:a16="http://schemas.microsoft.com/office/drawing/2014/main" id="{3B72F4C8-6EFA-1431-CB7C-6CAF38A25249}"/>
              </a:ext>
            </a:extLst>
          </p:cNvPr>
          <p:cNvSpPr txBox="1"/>
          <p:nvPr/>
        </p:nvSpPr>
        <p:spPr>
          <a:xfrm>
            <a:off x="643268" y="1236158"/>
            <a:ext cx="11479296"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When the Image-Text Caption Cleaning component is omitted, the performance degrades by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−3.8% </a:t>
            </a:r>
            <a:endParaRPr lang="en-US" altLang="ko-KR" sz="14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Skipping temporal summary and relying only on cleaned captions with refinement leads to a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−7.58% </a:t>
            </a:r>
            <a:r>
              <a:rPr lang="en-US" altLang="ko-KR" sz="1400" dirty="0">
                <a:latin typeface="에스코어 드림 5 Medium" panose="020B0503030302020204" pitchFamily="34" charset="-127"/>
                <a:ea typeface="에스코어 드림 5 Medium" panose="020B0503030302020204" pitchFamily="34" charset="-127"/>
              </a:rPr>
              <a:t>drop  </a:t>
            </a:r>
            <a:r>
              <a:rPr lang="ko-KR" altLang="en-US" sz="1400" dirty="0">
                <a:latin typeface="에스코어 드림 5 Medium" panose="020B0503030302020204" pitchFamily="34" charset="-127"/>
                <a:ea typeface="에스코어 드림 5 Medium" panose="020B0503030302020204" pitchFamily="34" charset="-127"/>
              </a:rPr>
              <a:t> </a:t>
            </a:r>
            <a:endParaRPr lang="en-US" altLang="ko-KR" sz="14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Using only temporal summary anomaly scores on cleaned captions, without aggregating similar frames, leads to a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−7.49% </a:t>
            </a:r>
            <a:r>
              <a:rPr lang="en-US" altLang="ko-KR" sz="1400" dirty="0">
                <a:latin typeface="에스코어 드림 5 Medium" panose="020B0503030302020204" pitchFamily="34" charset="-127"/>
                <a:ea typeface="에스코어 드림 5 Medium" panose="020B0503030302020204" pitchFamily="34" charset="-127"/>
              </a:rPr>
              <a:t>drop</a:t>
            </a:r>
            <a:endParaRPr lang="ko-KR" altLang="en-US" sz="1400" dirty="0">
              <a:latin typeface="에스코어 드림 5 Medium" panose="020B0503030302020204" pitchFamily="34" charset="-127"/>
              <a:ea typeface="에스코어 드림 5 Medium" panose="020B0503030302020204" pitchFamily="34" charset="-127"/>
            </a:endParaRPr>
          </a:p>
        </p:txBody>
      </p:sp>
      <p:pic>
        <p:nvPicPr>
          <p:cNvPr id="9" name="그림 8">
            <a:extLst>
              <a:ext uri="{FF2B5EF4-FFF2-40B4-BE49-F238E27FC236}">
                <a16:creationId xmlns:a16="http://schemas.microsoft.com/office/drawing/2014/main" id="{EA009961-6603-CF27-7395-A3EFC7FA04FE}"/>
              </a:ext>
            </a:extLst>
          </p:cNvPr>
          <p:cNvPicPr>
            <a:picLocks noChangeAspect="1"/>
          </p:cNvPicPr>
          <p:nvPr/>
        </p:nvPicPr>
        <p:blipFill>
          <a:blip r:embed="rId3"/>
          <a:stretch>
            <a:fillRect/>
          </a:stretch>
        </p:blipFill>
        <p:spPr>
          <a:xfrm>
            <a:off x="2907388" y="2792616"/>
            <a:ext cx="6377223" cy="2394320"/>
          </a:xfrm>
          <a:prstGeom prst="rect">
            <a:avLst/>
          </a:prstGeom>
        </p:spPr>
      </p:pic>
    </p:spTree>
    <p:extLst>
      <p:ext uri="{BB962C8B-B14F-4D97-AF65-F5344CB8AC3E}">
        <p14:creationId xmlns:p14="http://schemas.microsoft.com/office/powerpoint/2010/main" val="412614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5990F9C4-F495-507C-714E-CA408361EE32}"/>
              </a:ext>
            </a:extLst>
          </p:cNvPr>
          <p:cNvSpPr/>
          <p:nvPr/>
        </p:nvSpPr>
        <p:spPr>
          <a:xfrm>
            <a:off x="423094" y="569382"/>
            <a:ext cx="280442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Ablation study</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11</a:t>
            </a:fld>
            <a:endParaRPr lang="ko-KR" altLang="en-US" dirty="0"/>
          </a:p>
        </p:txBody>
      </p:sp>
      <p:sp>
        <p:nvSpPr>
          <p:cNvPr id="3" name="TextBox 2">
            <a:extLst>
              <a:ext uri="{FF2B5EF4-FFF2-40B4-BE49-F238E27FC236}">
                <a16:creationId xmlns:a16="http://schemas.microsoft.com/office/drawing/2014/main" id="{3B72F4C8-6EFA-1431-CB7C-6CAF38A25249}"/>
              </a:ext>
            </a:extLst>
          </p:cNvPr>
          <p:cNvSpPr txBox="1"/>
          <p:nvPr/>
        </p:nvSpPr>
        <p:spPr>
          <a:xfrm>
            <a:off x="643268" y="1236158"/>
            <a:ext cx="7206588"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Investigate the </a:t>
            </a:r>
            <a:r>
              <a:rPr lang="en-US" altLang="ko-KR" sz="1400" dirty="0">
                <a:solidFill>
                  <a:srgbClr val="4C78D6"/>
                </a:solidFill>
                <a:latin typeface="에스코어 드림 5 Medium" panose="020B0503030302020204" pitchFamily="34" charset="-127"/>
                <a:ea typeface="에스코어 드림 5 Medium" panose="020B0503030302020204" pitchFamily="34" charset="-127"/>
              </a:rPr>
              <a:t>impact of different priors </a:t>
            </a:r>
            <a:r>
              <a:rPr lang="en-US" altLang="ko-KR" sz="1400" dirty="0">
                <a:latin typeface="에스코어 드림 5 Medium" panose="020B0503030302020204" pitchFamily="34" charset="-127"/>
                <a:ea typeface="에스코어 드림 5 Medium" panose="020B0503030302020204" pitchFamily="34" charset="-127"/>
              </a:rPr>
              <a:t>in the context prompt P</a:t>
            </a:r>
            <a:r>
              <a:rPr lang="en-US" altLang="ko-KR" sz="1400" baseline="-25000" dirty="0">
                <a:latin typeface="에스코어 드림 5 Medium" panose="020B0503030302020204" pitchFamily="34" charset="-127"/>
                <a:ea typeface="에스코어 드림 5 Medium" panose="020B0503030302020204" pitchFamily="34" charset="-127"/>
              </a:rPr>
              <a:t>c</a:t>
            </a:r>
            <a:endParaRPr lang="en-US" altLang="ko-KR" sz="14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Incorporating both priors does not further boost the AUC</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More stringent context might </a:t>
            </a:r>
            <a:r>
              <a:rPr lang="en-US" altLang="ko-KR" sz="1400" dirty="0">
                <a:solidFill>
                  <a:srgbClr val="FF0000"/>
                </a:solidFill>
                <a:latin typeface="에스코어 드림 5 Medium" panose="020B0503030302020204" pitchFamily="34" charset="-127"/>
                <a:ea typeface="에스코어 드림 5 Medium" panose="020B0503030302020204" pitchFamily="34" charset="-127"/>
              </a:rPr>
              <a:t>limit the detection of a wider range of anomalies</a:t>
            </a:r>
            <a:endParaRPr lang="ko-KR" altLang="en-US" sz="1400" dirty="0">
              <a:solidFill>
                <a:srgbClr val="FF0000"/>
              </a:solidFill>
              <a:latin typeface="에스코어 드림 5 Medium" panose="020B0503030302020204" pitchFamily="34" charset="-127"/>
              <a:ea typeface="에스코어 드림 5 Medium" panose="020B0503030302020204" pitchFamily="34" charset="-127"/>
            </a:endParaRPr>
          </a:p>
        </p:txBody>
      </p:sp>
      <p:sp>
        <p:nvSpPr>
          <p:cNvPr id="13" name="TextBox 12">
            <a:extLst>
              <a:ext uri="{FF2B5EF4-FFF2-40B4-BE49-F238E27FC236}">
                <a16:creationId xmlns:a16="http://schemas.microsoft.com/office/drawing/2014/main" id="{F852ADA3-102A-9B28-2CD4-CEB2A24E31E7}"/>
              </a:ext>
            </a:extLst>
          </p:cNvPr>
          <p:cNvSpPr txBox="1"/>
          <p:nvPr/>
        </p:nvSpPr>
        <p:spPr>
          <a:xfrm>
            <a:off x="6382916" y="2844757"/>
            <a:ext cx="5107120" cy="1600438"/>
          </a:xfrm>
          <a:prstGeom prst="rect">
            <a:avLst/>
          </a:prstGeom>
          <a:noFill/>
        </p:spPr>
        <p:txBody>
          <a:bodyPr wrap="square">
            <a:spAutoFit/>
          </a:bodyPr>
          <a:lstStyle/>
          <a:p>
            <a:r>
              <a:rPr lang="en-US" altLang="ko-KR" sz="1400" b="1" dirty="0"/>
              <a:t>BASE PROMPT: </a:t>
            </a:r>
            <a:r>
              <a:rPr lang="en-US" altLang="ko-KR" sz="1400" dirty="0"/>
              <a:t>“How would you rate the scene described on a scale from 0 to 1, with 0 representing a standard scene and 1 denoting a scene with suspicious activities?”</a:t>
            </a:r>
          </a:p>
          <a:p>
            <a:endParaRPr lang="en-US" altLang="ko-KR" sz="1400" dirty="0"/>
          </a:p>
          <a:p>
            <a:r>
              <a:rPr lang="en-US" altLang="ko-KR" sz="1400" b="1" dirty="0"/>
              <a:t>ANOMALY PRIOR: </a:t>
            </a:r>
            <a:r>
              <a:rPr lang="en-US" altLang="ko-KR" sz="1400" dirty="0"/>
              <a:t>“or potentially criminal activities”</a:t>
            </a:r>
          </a:p>
          <a:p>
            <a:endParaRPr lang="en-US" altLang="ko-KR" sz="1400" dirty="0"/>
          </a:p>
          <a:p>
            <a:r>
              <a:rPr lang="en-US" altLang="ko-KR" sz="1400" b="1" dirty="0"/>
              <a:t>IMPERSONATION: </a:t>
            </a:r>
            <a:r>
              <a:rPr lang="en-US" altLang="ko-KR" sz="1400" dirty="0"/>
              <a:t>“If you were a law enforcement agency,”</a:t>
            </a:r>
            <a:endParaRPr lang="en-US" altLang="ko-KR" sz="1400" u="sng" dirty="0"/>
          </a:p>
        </p:txBody>
      </p:sp>
      <p:pic>
        <p:nvPicPr>
          <p:cNvPr id="16" name="그림 15">
            <a:extLst>
              <a:ext uri="{FF2B5EF4-FFF2-40B4-BE49-F238E27FC236}">
                <a16:creationId xmlns:a16="http://schemas.microsoft.com/office/drawing/2014/main" id="{B96D6EE5-5C2F-F7B6-FE8D-7FBD89D3D4A3}"/>
              </a:ext>
            </a:extLst>
          </p:cNvPr>
          <p:cNvPicPr>
            <a:picLocks noChangeAspect="1"/>
          </p:cNvPicPr>
          <p:nvPr/>
        </p:nvPicPr>
        <p:blipFill>
          <a:blip r:embed="rId3"/>
          <a:stretch>
            <a:fillRect/>
          </a:stretch>
        </p:blipFill>
        <p:spPr>
          <a:xfrm>
            <a:off x="809660" y="2844757"/>
            <a:ext cx="5503431" cy="2061299"/>
          </a:xfrm>
          <a:prstGeom prst="rect">
            <a:avLst/>
          </a:prstGeom>
        </p:spPr>
      </p:pic>
      <p:sp>
        <p:nvSpPr>
          <p:cNvPr id="17" name="직사각형 16">
            <a:extLst>
              <a:ext uri="{FF2B5EF4-FFF2-40B4-BE49-F238E27FC236}">
                <a16:creationId xmlns:a16="http://schemas.microsoft.com/office/drawing/2014/main" id="{AD0141C3-DCDB-477B-A1CE-5CD25BD74F38}"/>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Tree>
    <p:extLst>
      <p:ext uri="{BB962C8B-B14F-4D97-AF65-F5344CB8AC3E}">
        <p14:creationId xmlns:p14="http://schemas.microsoft.com/office/powerpoint/2010/main" val="9440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5990F9C4-F495-507C-714E-CA408361EE32}"/>
              </a:ext>
            </a:extLst>
          </p:cNvPr>
          <p:cNvSpPr/>
          <p:nvPr/>
        </p:nvSpPr>
        <p:spPr>
          <a:xfrm>
            <a:off x="423094" y="569382"/>
            <a:ext cx="280442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Ablation study</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12</a:t>
            </a:fld>
            <a:endParaRPr lang="ko-KR" altLang="en-US" dirty="0"/>
          </a:p>
        </p:txBody>
      </p:sp>
      <p:sp>
        <p:nvSpPr>
          <p:cNvPr id="3" name="TextBox 2">
            <a:extLst>
              <a:ext uri="{FF2B5EF4-FFF2-40B4-BE49-F238E27FC236}">
                <a16:creationId xmlns:a16="http://schemas.microsoft.com/office/drawing/2014/main" id="{3B72F4C8-6EFA-1431-CB7C-6CAF38A25249}"/>
              </a:ext>
            </a:extLst>
          </p:cNvPr>
          <p:cNvSpPr txBox="1"/>
          <p:nvPr/>
        </p:nvSpPr>
        <p:spPr>
          <a:xfrm>
            <a:off x="643268" y="1236158"/>
            <a:ext cx="10481972"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Investigate how the VAD performance changes in relation to the number of semantically similar temporal summaries</a:t>
            </a:r>
          </a:p>
          <a:p>
            <a:pPr marL="285750" indent="-285750">
              <a:lnSpc>
                <a:spcPct val="150000"/>
              </a:lnSpc>
              <a:buFont typeface="Arial" panose="020B0604020202020204" pitchFamily="34" charset="0"/>
              <a:buChar char="•"/>
            </a:pPr>
            <a:r>
              <a:rPr lang="en-US" altLang="ko-KR" sz="1400" dirty="0">
                <a:solidFill>
                  <a:srgbClr val="007141"/>
                </a:solidFill>
                <a:latin typeface="에스코어 드림 5 Medium" panose="020B0503030302020204" pitchFamily="34" charset="-127"/>
                <a:ea typeface="에스코어 드림 5 Medium" panose="020B0503030302020204" pitchFamily="34" charset="-127"/>
              </a:rPr>
              <a:t>AUC metric consistently increases as K increases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Considering similar frames improves the accuracy of VAD</a:t>
            </a:r>
            <a:endParaRPr lang="ko-KR" altLang="en-US" sz="1400" dirty="0">
              <a:solidFill>
                <a:srgbClr val="FF0000"/>
              </a:solidFill>
              <a:latin typeface="에스코어 드림 5 Medium" panose="020B0503030302020204" pitchFamily="34" charset="-127"/>
              <a:ea typeface="에스코어 드림 5 Medium" panose="020B0503030302020204" pitchFamily="34" charset="-127"/>
            </a:endParaRPr>
          </a:p>
        </p:txBody>
      </p:sp>
      <p:pic>
        <p:nvPicPr>
          <p:cNvPr id="6" name="그림 5">
            <a:extLst>
              <a:ext uri="{FF2B5EF4-FFF2-40B4-BE49-F238E27FC236}">
                <a16:creationId xmlns:a16="http://schemas.microsoft.com/office/drawing/2014/main" id="{5851CE23-F271-984F-4813-53D631C282FC}"/>
              </a:ext>
            </a:extLst>
          </p:cNvPr>
          <p:cNvPicPr>
            <a:picLocks noChangeAspect="1"/>
          </p:cNvPicPr>
          <p:nvPr/>
        </p:nvPicPr>
        <p:blipFill>
          <a:blip r:embed="rId3"/>
          <a:stretch>
            <a:fillRect/>
          </a:stretch>
        </p:blipFill>
        <p:spPr>
          <a:xfrm>
            <a:off x="3352417" y="2637202"/>
            <a:ext cx="5487166" cy="3077004"/>
          </a:xfrm>
          <a:prstGeom prst="rect">
            <a:avLst/>
          </a:prstGeom>
        </p:spPr>
      </p:pic>
      <p:sp>
        <p:nvSpPr>
          <p:cNvPr id="9" name="직사각형 8">
            <a:extLst>
              <a:ext uri="{FF2B5EF4-FFF2-40B4-BE49-F238E27FC236}">
                <a16:creationId xmlns:a16="http://schemas.microsoft.com/office/drawing/2014/main" id="{CEA9668F-38D6-B757-052C-B2B423049AF1}"/>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Tree>
    <p:extLst>
      <p:ext uri="{BB962C8B-B14F-4D97-AF65-F5344CB8AC3E}">
        <p14:creationId xmlns:p14="http://schemas.microsoft.com/office/powerpoint/2010/main" val="102460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5990F9C4-F495-507C-714E-CA408361EE32}"/>
              </a:ext>
            </a:extLst>
          </p:cNvPr>
          <p:cNvSpPr/>
          <p:nvPr/>
        </p:nvSpPr>
        <p:spPr>
          <a:xfrm>
            <a:off x="423094" y="569382"/>
            <a:ext cx="6134180"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Comparison with state of the art</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13</a:t>
            </a:fld>
            <a:endParaRPr lang="ko-KR" altLang="en-US" dirty="0"/>
          </a:p>
        </p:txBody>
      </p:sp>
      <p:sp>
        <p:nvSpPr>
          <p:cNvPr id="3" name="TextBox 2">
            <a:extLst>
              <a:ext uri="{FF2B5EF4-FFF2-40B4-BE49-F238E27FC236}">
                <a16:creationId xmlns:a16="http://schemas.microsoft.com/office/drawing/2014/main" id="{AE118CF7-5BEB-6B85-749F-B2E9A6F453B7}"/>
              </a:ext>
            </a:extLst>
          </p:cNvPr>
          <p:cNvSpPr txBox="1"/>
          <p:nvPr/>
        </p:nvSpPr>
        <p:spPr>
          <a:xfrm>
            <a:off x="643268" y="1236158"/>
            <a:ext cx="10113632" cy="7026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Notably, LAVAD without any training demonstrates superior performance compared to </a:t>
            </a:r>
            <a:br>
              <a:rPr lang="en-US" altLang="ko-KR" sz="1400" dirty="0">
                <a:latin typeface="에스코어 드림 5 Medium" panose="020B0503030302020204" pitchFamily="34" charset="-127"/>
                <a:ea typeface="에스코어 드림 5 Medium" panose="020B0503030302020204" pitchFamily="34" charset="-127"/>
              </a:rPr>
            </a:br>
            <a:r>
              <a:rPr lang="en-US" altLang="ko-KR" sz="1400" dirty="0">
                <a:latin typeface="에스코어 드림 5 Medium" panose="020B0503030302020204" pitchFamily="34" charset="-127"/>
                <a:ea typeface="에스코어 드림 5 Medium" panose="020B0503030302020204" pitchFamily="34" charset="-127"/>
              </a:rPr>
              <a:t>both the one-class and unsupervised baselines </a:t>
            </a:r>
          </a:p>
        </p:txBody>
      </p:sp>
      <p:pic>
        <p:nvPicPr>
          <p:cNvPr id="2" name="그림 1">
            <a:extLst>
              <a:ext uri="{FF2B5EF4-FFF2-40B4-BE49-F238E27FC236}">
                <a16:creationId xmlns:a16="http://schemas.microsoft.com/office/drawing/2014/main" id="{899C65A8-B37B-4D83-6ED7-1192E4535A1D}"/>
              </a:ext>
            </a:extLst>
          </p:cNvPr>
          <p:cNvPicPr>
            <a:picLocks noChangeAspect="1"/>
          </p:cNvPicPr>
          <p:nvPr/>
        </p:nvPicPr>
        <p:blipFill>
          <a:blip r:embed="rId3"/>
          <a:stretch>
            <a:fillRect/>
          </a:stretch>
        </p:blipFill>
        <p:spPr>
          <a:xfrm>
            <a:off x="2834480" y="2054958"/>
            <a:ext cx="2835685" cy="4666517"/>
          </a:xfrm>
          <a:prstGeom prst="rect">
            <a:avLst/>
          </a:prstGeom>
        </p:spPr>
      </p:pic>
      <p:pic>
        <p:nvPicPr>
          <p:cNvPr id="7" name="그림 6">
            <a:extLst>
              <a:ext uri="{FF2B5EF4-FFF2-40B4-BE49-F238E27FC236}">
                <a16:creationId xmlns:a16="http://schemas.microsoft.com/office/drawing/2014/main" id="{A4228B22-2E67-9A0D-7178-5970E49CEAEF}"/>
              </a:ext>
            </a:extLst>
          </p:cNvPr>
          <p:cNvPicPr>
            <a:picLocks noChangeAspect="1"/>
          </p:cNvPicPr>
          <p:nvPr/>
        </p:nvPicPr>
        <p:blipFill>
          <a:blip r:embed="rId4"/>
          <a:stretch>
            <a:fillRect/>
          </a:stretch>
        </p:blipFill>
        <p:spPr>
          <a:xfrm>
            <a:off x="5538999" y="2054959"/>
            <a:ext cx="3155839" cy="3672742"/>
          </a:xfrm>
          <a:prstGeom prst="rect">
            <a:avLst/>
          </a:prstGeom>
        </p:spPr>
      </p:pic>
      <p:sp>
        <p:nvSpPr>
          <p:cNvPr id="6" name="직사각형 5">
            <a:extLst>
              <a:ext uri="{FF2B5EF4-FFF2-40B4-BE49-F238E27FC236}">
                <a16:creationId xmlns:a16="http://schemas.microsoft.com/office/drawing/2014/main" id="{4D21AFC2-29FA-CE8F-EA46-B988376B2EAB}"/>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Tree>
    <p:extLst>
      <p:ext uri="{BB962C8B-B14F-4D97-AF65-F5344CB8AC3E}">
        <p14:creationId xmlns:p14="http://schemas.microsoft.com/office/powerpoint/2010/main" val="20541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5990F9C4-F495-507C-714E-CA408361EE32}"/>
              </a:ext>
            </a:extLst>
          </p:cNvPr>
          <p:cNvSpPr/>
          <p:nvPr/>
        </p:nvSpPr>
        <p:spPr>
          <a:xfrm>
            <a:off x="423094" y="569382"/>
            <a:ext cx="3614323"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Qualitative Results</a:t>
            </a: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14</a:t>
            </a:fld>
            <a:endParaRPr lang="ko-KR" altLang="en-US" dirty="0"/>
          </a:p>
        </p:txBody>
      </p:sp>
      <p:sp>
        <p:nvSpPr>
          <p:cNvPr id="3" name="TextBox 2">
            <a:extLst>
              <a:ext uri="{FF2B5EF4-FFF2-40B4-BE49-F238E27FC236}">
                <a16:creationId xmlns:a16="http://schemas.microsoft.com/office/drawing/2014/main" id="{AE118CF7-5BEB-6B85-749F-B2E9A6F453B7}"/>
              </a:ext>
            </a:extLst>
          </p:cNvPr>
          <p:cNvSpPr txBox="1"/>
          <p:nvPr/>
        </p:nvSpPr>
        <p:spPr>
          <a:xfrm>
            <a:off x="643268" y="1236158"/>
            <a:ext cx="9603013" cy="70269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LAVAD correctly detect the anomaly scene in the three abnormal videos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 the case of </a:t>
            </a:r>
            <a:r>
              <a:rPr lang="en-US" altLang="ko-KR" sz="1400" i="1" dirty="0">
                <a:latin typeface="에스코어 드림 5 Medium" panose="020B0503030302020204" pitchFamily="34" charset="-127"/>
                <a:ea typeface="에스코어 드림 5 Medium" panose="020B0503030302020204" pitchFamily="34" charset="-127"/>
              </a:rPr>
              <a:t>Normal_Videos_722</a:t>
            </a:r>
            <a:r>
              <a:rPr lang="en-US" altLang="ko-KR" sz="1400" dirty="0">
                <a:latin typeface="에스코어 드림 5 Medium" panose="020B0503030302020204" pitchFamily="34" charset="-127"/>
                <a:ea typeface="에스코어 드림 5 Medium" panose="020B0503030302020204" pitchFamily="34" charset="-127"/>
              </a:rPr>
              <a:t>, LAVAD consistently predicts a low anomaly score throughout the video</a:t>
            </a:r>
            <a:endParaRPr lang="en-US" altLang="ko-KR" sz="1400" i="1" dirty="0">
              <a:latin typeface="에스코어 드림 5 Medium" panose="020B0503030302020204" pitchFamily="34" charset="-127"/>
              <a:ea typeface="에스코어 드림 5 Medium" panose="020B0503030302020204" pitchFamily="34" charset="-127"/>
            </a:endParaRPr>
          </a:p>
        </p:txBody>
      </p:sp>
      <p:pic>
        <p:nvPicPr>
          <p:cNvPr id="9" name="그림 8">
            <a:extLst>
              <a:ext uri="{FF2B5EF4-FFF2-40B4-BE49-F238E27FC236}">
                <a16:creationId xmlns:a16="http://schemas.microsoft.com/office/drawing/2014/main" id="{0BA200BE-C479-E6B9-51F1-DC3B1D1C27C7}"/>
              </a:ext>
            </a:extLst>
          </p:cNvPr>
          <p:cNvPicPr>
            <a:picLocks noChangeAspect="1"/>
          </p:cNvPicPr>
          <p:nvPr/>
        </p:nvPicPr>
        <p:blipFill>
          <a:blip r:embed="rId3"/>
          <a:stretch>
            <a:fillRect/>
          </a:stretch>
        </p:blipFill>
        <p:spPr>
          <a:xfrm>
            <a:off x="1449337" y="2082407"/>
            <a:ext cx="8596363" cy="4384760"/>
          </a:xfrm>
          <a:prstGeom prst="rect">
            <a:avLst/>
          </a:prstGeom>
        </p:spPr>
      </p:pic>
      <p:sp>
        <p:nvSpPr>
          <p:cNvPr id="2" name="직사각형 1">
            <a:extLst>
              <a:ext uri="{FF2B5EF4-FFF2-40B4-BE49-F238E27FC236}">
                <a16:creationId xmlns:a16="http://schemas.microsoft.com/office/drawing/2014/main" id="{D4FD856B-1B1E-D45A-0FF2-D448055E3853}"/>
              </a:ext>
            </a:extLst>
          </p:cNvPr>
          <p:cNvSpPr/>
          <p:nvPr/>
        </p:nvSpPr>
        <p:spPr>
          <a:xfrm>
            <a:off x="423094" y="222800"/>
            <a:ext cx="15969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Experiments</a:t>
            </a:r>
          </a:p>
        </p:txBody>
      </p:sp>
    </p:spTree>
    <p:extLst>
      <p:ext uri="{BB962C8B-B14F-4D97-AF65-F5344CB8AC3E}">
        <p14:creationId xmlns:p14="http://schemas.microsoft.com/office/powerpoint/2010/main" val="55657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2AF7CB73-43E1-D472-8C4D-2C5CF23C5C61}"/>
              </a:ext>
            </a:extLst>
          </p:cNvPr>
          <p:cNvSpPr/>
          <p:nvPr/>
        </p:nvSpPr>
        <p:spPr>
          <a:xfrm>
            <a:off x="423094" y="222800"/>
            <a:ext cx="15440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Conclusions</a:t>
            </a:r>
          </a:p>
        </p:txBody>
      </p:sp>
      <p:sp>
        <p:nvSpPr>
          <p:cNvPr id="5" name="직사각형 4">
            <a:extLst>
              <a:ext uri="{FF2B5EF4-FFF2-40B4-BE49-F238E27FC236}">
                <a16:creationId xmlns:a16="http://schemas.microsoft.com/office/drawing/2014/main" id="{5990F9C4-F495-507C-714E-CA408361EE32}"/>
              </a:ext>
            </a:extLst>
          </p:cNvPr>
          <p:cNvSpPr/>
          <p:nvPr/>
        </p:nvSpPr>
        <p:spPr>
          <a:xfrm>
            <a:off x="423094" y="569382"/>
            <a:ext cx="4045595"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Language-based VAD</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15</a:t>
            </a:fld>
            <a:endParaRPr lang="ko-KR" altLang="en-US" dirty="0"/>
          </a:p>
        </p:txBody>
      </p:sp>
      <p:sp>
        <p:nvSpPr>
          <p:cNvPr id="3" name="TextBox 2">
            <a:extLst>
              <a:ext uri="{FF2B5EF4-FFF2-40B4-BE49-F238E27FC236}">
                <a16:creationId xmlns:a16="http://schemas.microsoft.com/office/drawing/2014/main" id="{AE118CF7-5BEB-6B85-749F-B2E9A6F453B7}"/>
              </a:ext>
            </a:extLst>
          </p:cNvPr>
          <p:cNvSpPr txBox="1"/>
          <p:nvPr/>
        </p:nvSpPr>
        <p:spPr>
          <a:xfrm>
            <a:off x="643268" y="1236158"/>
            <a:ext cx="9443419"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Introduce LAVAD, a pioneering method to address training-free VAD</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Demonstrate superior performance compared to training methods in unsupervised and one-class setting</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Expected to significantly contribute to VAD, where data collection is difficult</a:t>
            </a:r>
            <a:endParaRPr lang="en-US" altLang="ko-KR" sz="1400" i="1" dirty="0">
              <a:latin typeface="에스코어 드림 5 Medium" panose="020B0503030302020204" pitchFamily="34" charset="-127"/>
              <a:ea typeface="에스코어 드림 5 Medium" panose="020B0503030302020204" pitchFamily="34" charset="-127"/>
            </a:endParaRPr>
          </a:p>
        </p:txBody>
      </p:sp>
      <p:pic>
        <p:nvPicPr>
          <p:cNvPr id="11" name="그림 10">
            <a:extLst>
              <a:ext uri="{FF2B5EF4-FFF2-40B4-BE49-F238E27FC236}">
                <a16:creationId xmlns:a16="http://schemas.microsoft.com/office/drawing/2014/main" id="{C346BB37-DCB3-8592-CB99-625CADD307C0}"/>
              </a:ext>
            </a:extLst>
          </p:cNvPr>
          <p:cNvPicPr>
            <a:picLocks noChangeAspect="1"/>
          </p:cNvPicPr>
          <p:nvPr/>
        </p:nvPicPr>
        <p:blipFill>
          <a:blip r:embed="rId3"/>
          <a:stretch>
            <a:fillRect/>
          </a:stretch>
        </p:blipFill>
        <p:spPr>
          <a:xfrm>
            <a:off x="3070894" y="2405572"/>
            <a:ext cx="6050212" cy="4108726"/>
          </a:xfrm>
          <a:prstGeom prst="rect">
            <a:avLst/>
          </a:prstGeom>
        </p:spPr>
      </p:pic>
    </p:spTree>
    <p:extLst>
      <p:ext uri="{BB962C8B-B14F-4D97-AF65-F5344CB8AC3E}">
        <p14:creationId xmlns:p14="http://schemas.microsoft.com/office/powerpoint/2010/main" val="43328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5B0F9-AC53-22F3-D444-7C6D08517F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590E53-F0A6-B1F3-8AC6-C1EB9D4A43CB}"/>
              </a:ext>
            </a:extLst>
          </p:cNvPr>
          <p:cNvSpPr txBox="1"/>
          <p:nvPr/>
        </p:nvSpPr>
        <p:spPr>
          <a:xfrm>
            <a:off x="472229" y="2892637"/>
            <a:ext cx="11247541" cy="707886"/>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000" b="0" i="0" u="none" strike="noStrike" kern="1200" cap="none" spc="0" normalizeH="0" baseline="0" noProof="0" dirty="0">
                <a:ln>
                  <a:noFill/>
                </a:ln>
                <a:solidFill>
                  <a:srgbClr val="002060"/>
                </a:solidFill>
                <a:effectLst/>
                <a:uLnTx/>
                <a:uFillTx/>
                <a:latin typeface="에스코어 드림 7 ExtraBold"/>
                <a:ea typeface="에스코어 드림 7 ExtraBold"/>
                <a:cs typeface="+mn-cs"/>
              </a:rPr>
              <a:t>Thank you</a:t>
            </a:r>
          </a:p>
        </p:txBody>
      </p:sp>
      <p:sp>
        <p:nvSpPr>
          <p:cNvPr id="6" name="슬라이드 번호 개체 틀 5">
            <a:extLst>
              <a:ext uri="{FF2B5EF4-FFF2-40B4-BE49-F238E27FC236}">
                <a16:creationId xmlns:a16="http://schemas.microsoft.com/office/drawing/2014/main" id="{915F0B49-C0AB-21AB-5E2F-9C91DFF3309E}"/>
              </a:ext>
            </a:extLst>
          </p:cNvPr>
          <p:cNvSpPr>
            <a:spLocks noGrp="1"/>
          </p:cNvSpPr>
          <p:nvPr>
            <p:ph type="sldNum" sz="quarter" idx="12"/>
          </p:nvPr>
        </p:nvSpPr>
        <p:spPr/>
        <p:txBody>
          <a:bodyPr/>
          <a:lstStyle/>
          <a:p>
            <a:fld id="{BA01AC12-EF42-4B69-A777-F8949E8F434C}" type="slidenum">
              <a:rPr lang="ko-KR" altLang="en-US" smtClean="0"/>
              <a:t>16</a:t>
            </a:fld>
            <a:endParaRPr lang="ko-KR" altLang="en-US" dirty="0"/>
          </a:p>
        </p:txBody>
      </p:sp>
      <p:pic>
        <p:nvPicPr>
          <p:cNvPr id="7" name="그림 6">
            <a:extLst>
              <a:ext uri="{FF2B5EF4-FFF2-40B4-BE49-F238E27FC236}">
                <a16:creationId xmlns:a16="http://schemas.microsoft.com/office/drawing/2014/main" id="{E4F9EC6C-B0F9-15B1-3D34-446FD3D176AE}"/>
              </a:ext>
            </a:extLst>
          </p:cNvPr>
          <p:cNvPicPr>
            <a:picLocks noChangeAspect="1"/>
          </p:cNvPicPr>
          <p:nvPr/>
        </p:nvPicPr>
        <p:blipFill>
          <a:blip r:embed="rId3"/>
          <a:stretch>
            <a:fillRect/>
          </a:stretch>
        </p:blipFill>
        <p:spPr>
          <a:xfrm>
            <a:off x="11101352" y="6270656"/>
            <a:ext cx="504895" cy="533474"/>
          </a:xfrm>
          <a:prstGeom prst="rect">
            <a:avLst/>
          </a:prstGeom>
        </p:spPr>
      </p:pic>
    </p:spTree>
    <p:extLst>
      <p:ext uri="{BB962C8B-B14F-4D97-AF65-F5344CB8AC3E}">
        <p14:creationId xmlns:p14="http://schemas.microsoft.com/office/powerpoint/2010/main" val="220595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4758547"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Video Anomaly Detection</a:t>
            </a: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1</a:t>
            </a:fld>
            <a:endParaRPr lang="ko-KR" altLang="en-US" dirty="0"/>
          </a:p>
        </p:txBody>
      </p:sp>
      <p:pic>
        <p:nvPicPr>
          <p:cNvPr id="2" name="그림 1">
            <a:extLst>
              <a:ext uri="{FF2B5EF4-FFF2-40B4-BE49-F238E27FC236}">
                <a16:creationId xmlns:a16="http://schemas.microsoft.com/office/drawing/2014/main" id="{424682A6-986A-1F9B-F469-1B2811853131}"/>
              </a:ext>
            </a:extLst>
          </p:cNvPr>
          <p:cNvPicPr>
            <a:picLocks noChangeAspect="1"/>
          </p:cNvPicPr>
          <p:nvPr/>
        </p:nvPicPr>
        <p:blipFill>
          <a:blip r:embed="rId3"/>
          <a:stretch>
            <a:fillRect/>
          </a:stretch>
        </p:blipFill>
        <p:spPr>
          <a:xfrm>
            <a:off x="1006007" y="2514489"/>
            <a:ext cx="3416243" cy="3970880"/>
          </a:xfrm>
          <a:prstGeom prst="rect">
            <a:avLst/>
          </a:prstGeom>
        </p:spPr>
      </p:pic>
      <p:sp>
        <p:nvSpPr>
          <p:cNvPr id="3" name="이등변 삼각형 2">
            <a:extLst>
              <a:ext uri="{FF2B5EF4-FFF2-40B4-BE49-F238E27FC236}">
                <a16:creationId xmlns:a16="http://schemas.microsoft.com/office/drawing/2014/main" id="{89436C02-BCD2-515C-31BA-1515703E6279}"/>
              </a:ext>
            </a:extLst>
          </p:cNvPr>
          <p:cNvSpPr/>
          <p:nvPr/>
        </p:nvSpPr>
        <p:spPr>
          <a:xfrm rot="16200000">
            <a:off x="6435528" y="2932798"/>
            <a:ext cx="1505565" cy="1014806"/>
          </a:xfrm>
          <a:prstGeom prst="triangle">
            <a:avLst/>
          </a:prstGeom>
          <a:gradFill flip="none" rotWithShape="1">
            <a:gsLst>
              <a:gs pos="0">
                <a:srgbClr val="7AD29D">
                  <a:tint val="66000"/>
                  <a:satMod val="160000"/>
                </a:srgbClr>
              </a:gs>
              <a:gs pos="50000">
                <a:srgbClr val="7AD29D">
                  <a:tint val="44500"/>
                  <a:satMod val="160000"/>
                </a:srgbClr>
              </a:gs>
              <a:gs pos="100000">
                <a:srgbClr val="7AD29D">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F5FB4DC8-B143-CB65-674B-EB739EE47D60}"/>
              </a:ext>
            </a:extLst>
          </p:cNvPr>
          <p:cNvPicPr>
            <a:picLocks noChangeAspect="1"/>
          </p:cNvPicPr>
          <p:nvPr/>
        </p:nvPicPr>
        <p:blipFill>
          <a:blip r:embed="rId4"/>
          <a:stretch>
            <a:fillRect/>
          </a:stretch>
        </p:blipFill>
        <p:spPr>
          <a:xfrm>
            <a:off x="4884605" y="4416538"/>
            <a:ext cx="4499877" cy="2018270"/>
          </a:xfrm>
          <a:prstGeom prst="rect">
            <a:avLst/>
          </a:prstGeom>
        </p:spPr>
      </p:pic>
      <p:cxnSp>
        <p:nvCxnSpPr>
          <p:cNvPr id="7" name="직선 화살표 연결선 6">
            <a:extLst>
              <a:ext uri="{FF2B5EF4-FFF2-40B4-BE49-F238E27FC236}">
                <a16:creationId xmlns:a16="http://schemas.microsoft.com/office/drawing/2014/main" id="{8D67C132-0637-2361-BA0C-70EB99E9C9F4}"/>
              </a:ext>
            </a:extLst>
          </p:cNvPr>
          <p:cNvCxnSpPr>
            <a:cxnSpLocks/>
          </p:cNvCxnSpPr>
          <p:nvPr/>
        </p:nvCxnSpPr>
        <p:spPr>
          <a:xfrm>
            <a:off x="4422250" y="3448949"/>
            <a:ext cx="21018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8" name="그룹 7">
            <a:extLst>
              <a:ext uri="{FF2B5EF4-FFF2-40B4-BE49-F238E27FC236}">
                <a16:creationId xmlns:a16="http://schemas.microsoft.com/office/drawing/2014/main" id="{E25A49B1-DEB7-B446-C99B-0A46114D88BB}"/>
              </a:ext>
            </a:extLst>
          </p:cNvPr>
          <p:cNvGrpSpPr/>
          <p:nvPr/>
        </p:nvGrpSpPr>
        <p:grpSpPr>
          <a:xfrm>
            <a:off x="5602360" y="3299349"/>
            <a:ext cx="1365657" cy="314440"/>
            <a:chOff x="7479835" y="3389065"/>
            <a:chExt cx="1365657" cy="314440"/>
          </a:xfrm>
        </p:grpSpPr>
        <p:sp>
          <p:nvSpPr>
            <p:cNvPr id="9" name="사각형: 둥근 모서리 8">
              <a:extLst>
                <a:ext uri="{FF2B5EF4-FFF2-40B4-BE49-F238E27FC236}">
                  <a16:creationId xmlns:a16="http://schemas.microsoft.com/office/drawing/2014/main" id="{541A3092-73C1-05CE-387F-A5353E08EE2B}"/>
                </a:ext>
              </a:extLst>
            </p:cNvPr>
            <p:cNvSpPr/>
            <p:nvPr/>
          </p:nvSpPr>
          <p:spPr>
            <a:xfrm>
              <a:off x="7479835" y="3389065"/>
              <a:ext cx="1365657" cy="314440"/>
            </a:xfrm>
            <a:prstGeom prst="roundRect">
              <a:avLst/>
            </a:prstGeom>
            <a:solidFill>
              <a:srgbClr val="7AD29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D4568000-D61A-EF42-5B38-A2516F2D6F61}"/>
                </a:ext>
              </a:extLst>
            </p:cNvPr>
            <p:cNvSpPr txBox="1"/>
            <p:nvPr/>
          </p:nvSpPr>
          <p:spPr>
            <a:xfrm>
              <a:off x="7783159" y="3411405"/>
              <a:ext cx="827441" cy="276999"/>
            </a:xfrm>
            <a:prstGeom prst="rect">
              <a:avLst/>
            </a:prstGeom>
            <a:noFill/>
          </p:spPr>
          <p:txBody>
            <a:bodyPr wrap="square">
              <a:spAutoFit/>
            </a:bodyPr>
            <a:lstStyle/>
            <a:p>
              <a:r>
                <a:rPr lang="en-US" altLang="ko-KR" sz="1200" dirty="0">
                  <a:solidFill>
                    <a:schemeClr val="bg1"/>
                  </a:solidFill>
                  <a:latin typeface="에스코어 드림 5 Medium" panose="020B0503030302020204" pitchFamily="34" charset="-127"/>
                  <a:ea typeface="에스코어 드림 5 Medium" panose="020B0503030302020204" pitchFamily="34" charset="-127"/>
                </a:rPr>
                <a:t>AI Model</a:t>
              </a:r>
              <a:endParaRPr lang="ko-KR" altLang="en-US" sz="1200" dirty="0">
                <a:solidFill>
                  <a:schemeClr val="bg1"/>
                </a:solidFill>
              </a:endParaRPr>
            </a:p>
          </p:txBody>
        </p:sp>
      </p:grpSp>
      <p:cxnSp>
        <p:nvCxnSpPr>
          <p:cNvPr id="11" name="직선 화살표 연결선 10">
            <a:extLst>
              <a:ext uri="{FF2B5EF4-FFF2-40B4-BE49-F238E27FC236}">
                <a16:creationId xmlns:a16="http://schemas.microsoft.com/office/drawing/2014/main" id="{E1AB9FEF-F336-B9F9-CC13-41C4629A9058}"/>
              </a:ext>
            </a:extLst>
          </p:cNvPr>
          <p:cNvCxnSpPr>
            <a:cxnSpLocks/>
            <a:stCxn id="9" idx="2"/>
          </p:cNvCxnSpPr>
          <p:nvPr/>
        </p:nvCxnSpPr>
        <p:spPr>
          <a:xfrm flipH="1">
            <a:off x="6285188" y="3613789"/>
            <a:ext cx="1" cy="8443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사각형: 둥근 모서리 11">
            <a:extLst>
              <a:ext uri="{FF2B5EF4-FFF2-40B4-BE49-F238E27FC236}">
                <a16:creationId xmlns:a16="http://schemas.microsoft.com/office/drawing/2014/main" id="{F4841251-B171-B14D-70DB-DEDE085B439C}"/>
              </a:ext>
            </a:extLst>
          </p:cNvPr>
          <p:cNvSpPr/>
          <p:nvPr/>
        </p:nvSpPr>
        <p:spPr>
          <a:xfrm>
            <a:off x="7698114" y="2692104"/>
            <a:ext cx="3482663" cy="1505566"/>
          </a:xfrm>
          <a:prstGeom prst="roundRect">
            <a:avLst>
              <a:gd name="adj" fmla="val 1305"/>
            </a:avLst>
          </a:prstGeom>
          <a:noFill/>
          <a:ln w="19050">
            <a:solidFill>
              <a:srgbClr val="7AD2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9412705"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Video Anomaly Detection (VAD) aims to identify </a:t>
            </a:r>
            <a:r>
              <a:rPr lang="en-US" altLang="ko-KR" sz="1400" dirty="0">
                <a:solidFill>
                  <a:srgbClr val="FF0000"/>
                </a:solidFill>
                <a:latin typeface="에스코어 드림 5 Medium" panose="020B0503030302020204" pitchFamily="34" charset="-127"/>
                <a:ea typeface="에스코어 드림 5 Medium" panose="020B0503030302020204" pitchFamily="34" charset="-127"/>
              </a:rPr>
              <a:t>abnormal events </a:t>
            </a:r>
            <a:r>
              <a:rPr lang="en-US" altLang="ko-KR" sz="1400" dirty="0">
                <a:latin typeface="에스코어 드림 5 Medium" panose="020B0503030302020204" pitchFamily="34" charset="-127"/>
                <a:ea typeface="에스코어 드림 5 Medium" panose="020B0503030302020204" pitchFamily="34" charset="-127"/>
              </a:rPr>
              <a:t>within video streams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Abnormal events include the </a:t>
            </a:r>
            <a:r>
              <a:rPr lang="en-US" altLang="ko-KR" sz="1400" dirty="0">
                <a:solidFill>
                  <a:srgbClr val="002060"/>
                </a:solidFill>
                <a:latin typeface="에스코어 드림 5 Medium" panose="020B0503030302020204" pitchFamily="34" charset="-127"/>
                <a:ea typeface="에스코어 드림 5 Medium" panose="020B0503030302020204" pitchFamily="34" charset="-127"/>
              </a:rPr>
              <a:t>appearance</a:t>
            </a:r>
            <a:r>
              <a:rPr lang="en-US" altLang="ko-KR" sz="1400" dirty="0">
                <a:latin typeface="에스코어 드림 5 Medium" panose="020B0503030302020204" pitchFamily="34" charset="-127"/>
                <a:ea typeface="에스코어 드림 5 Medium" panose="020B0503030302020204" pitchFamily="34" charset="-127"/>
              </a:rPr>
              <a:t> or </a:t>
            </a:r>
            <a:r>
              <a:rPr lang="en-US" altLang="ko-KR" sz="1400" dirty="0">
                <a:solidFill>
                  <a:srgbClr val="002060"/>
                </a:solidFill>
                <a:latin typeface="에스코어 드림 5 Medium" panose="020B0503030302020204" pitchFamily="34" charset="-127"/>
                <a:ea typeface="에스코어 드림 5 Medium" panose="020B0503030302020204" pitchFamily="34" charset="-127"/>
              </a:rPr>
              <a:t>behavior</a:t>
            </a:r>
            <a:r>
              <a:rPr lang="en-US" altLang="ko-KR" sz="1400" dirty="0">
                <a:latin typeface="에스코어 드림 5 Medium" panose="020B0503030302020204" pitchFamily="34" charset="-127"/>
                <a:ea typeface="에스코어 드림 5 Medium" panose="020B0503030302020204" pitchFamily="34" charset="-127"/>
              </a:rPr>
              <a:t> of objects that are not suitable for the situation</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VAD has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high annotation costs</a:t>
            </a:r>
            <a:r>
              <a:rPr lang="en-US" altLang="ko-KR" sz="1400" dirty="0">
                <a:latin typeface="에스코어 드림 5 Medium" panose="020B0503030302020204" pitchFamily="34" charset="-127"/>
                <a:ea typeface="에스코어 드림 5 Medium" panose="020B0503030302020204" pitchFamily="34" charset="-127"/>
              </a:rPr>
              <a:t>, various effective training methods are used, not just supervised learning</a:t>
            </a:r>
          </a:p>
        </p:txBody>
      </p:sp>
      <p:pic>
        <p:nvPicPr>
          <p:cNvPr id="18" name="그림 17">
            <a:extLst>
              <a:ext uri="{FF2B5EF4-FFF2-40B4-BE49-F238E27FC236}">
                <a16:creationId xmlns:a16="http://schemas.microsoft.com/office/drawing/2014/main" id="{F6D22847-7F61-5CE5-FC97-A5A430432556}"/>
              </a:ext>
            </a:extLst>
          </p:cNvPr>
          <p:cNvPicPr>
            <a:picLocks noChangeAspect="1"/>
          </p:cNvPicPr>
          <p:nvPr/>
        </p:nvPicPr>
        <p:blipFill rotWithShape="1">
          <a:blip r:embed="rId5"/>
          <a:srcRect r="1526" b="18551"/>
          <a:stretch/>
        </p:blipFill>
        <p:spPr>
          <a:xfrm>
            <a:off x="7796117" y="2802693"/>
            <a:ext cx="3284260" cy="1349524"/>
          </a:xfrm>
          <a:prstGeom prst="rect">
            <a:avLst/>
          </a:prstGeom>
        </p:spPr>
      </p:pic>
    </p:spTree>
    <p:extLst>
      <p:ext uri="{BB962C8B-B14F-4D97-AF65-F5344CB8AC3E}">
        <p14:creationId xmlns:p14="http://schemas.microsoft.com/office/powerpoint/2010/main" val="124897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4200509"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Four Training Methods</a:t>
            </a: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2</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7384201" cy="134902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Fully Supervised: </a:t>
            </a:r>
            <a:r>
              <a:rPr lang="en-US" altLang="ko-KR" sz="1400" dirty="0">
                <a:latin typeface="에스코어 드림 5 Medium" panose="020B0503030302020204" pitchFamily="34" charset="-127"/>
                <a:ea typeface="에스코어 드림 5 Medium" panose="020B0503030302020204" pitchFamily="34" charset="-127"/>
              </a:rPr>
              <a:t>frame-level normal/abnormal annotations in the training data </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One-class: </a:t>
            </a:r>
            <a:r>
              <a:rPr lang="en-US" altLang="ko-KR" sz="1400" dirty="0">
                <a:latin typeface="에스코어 드림 5 Medium" panose="020B0503030302020204" pitchFamily="34" charset="-127"/>
                <a:ea typeface="에스코어 드림 5 Medium" panose="020B0503030302020204" pitchFamily="34" charset="-127"/>
              </a:rPr>
              <a:t>only normal training data </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Weakly-supervised: </a:t>
            </a:r>
            <a:r>
              <a:rPr lang="en-US" altLang="ko-KR" sz="1400" dirty="0">
                <a:latin typeface="에스코어 드림 5 Medium" panose="020B0503030302020204" pitchFamily="34" charset="-127"/>
                <a:ea typeface="에스코어 드림 5 Medium" panose="020B0503030302020204" pitchFamily="34" charset="-127"/>
              </a:rPr>
              <a:t>video-level normal/abnormal annotations </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Unsupervised: </a:t>
            </a:r>
            <a:r>
              <a:rPr lang="en-US" altLang="ko-KR" sz="1400" dirty="0">
                <a:latin typeface="에스코어 드림 5 Medium" panose="020B0503030302020204" pitchFamily="34" charset="-127"/>
                <a:ea typeface="에스코어 드림 5 Medium" panose="020B0503030302020204" pitchFamily="34" charset="-127"/>
              </a:rPr>
              <a:t>no training data annotations </a:t>
            </a:r>
          </a:p>
        </p:txBody>
      </p:sp>
      <p:sp>
        <p:nvSpPr>
          <p:cNvPr id="15" name="Google Shape;72;p15">
            <a:extLst>
              <a:ext uri="{FF2B5EF4-FFF2-40B4-BE49-F238E27FC236}">
                <a16:creationId xmlns:a16="http://schemas.microsoft.com/office/drawing/2014/main" id="{717EE73D-B1CF-7982-8BEB-5880D6122E0D}"/>
              </a:ext>
            </a:extLst>
          </p:cNvPr>
          <p:cNvSpPr txBox="1"/>
          <p:nvPr/>
        </p:nvSpPr>
        <p:spPr>
          <a:xfrm>
            <a:off x="1649980" y="5375636"/>
            <a:ext cx="8892040" cy="492412"/>
          </a:xfrm>
          <a:prstGeom prst="rect">
            <a:avLst/>
          </a:prstGeom>
          <a:noFill/>
          <a:ln>
            <a:noFill/>
          </a:ln>
        </p:spPr>
        <p:txBody>
          <a:bodyPr spcFirstLastPara="1" wrap="square" lIns="91425" tIns="91425" rIns="91425" bIns="91425" anchor="t" anchorCtr="0">
            <a:spAutoFit/>
          </a:bodyPr>
          <a:lstStyle/>
          <a:p>
            <a:r>
              <a:rPr lang="en" altLang="ko" sz="1000" dirty="0">
                <a:solidFill>
                  <a:srgbClr val="555555"/>
                </a:solidFill>
                <a:highlight>
                  <a:srgbClr val="FFFFFF"/>
                </a:highlight>
              </a:rPr>
              <a:t>Zaheer, M. Zaigham, et al. "Generative cooperative learning for unsupervised video anomaly detection." Proceedings of the IEEE/CVF conference on computer vision and pattern recognition. 2022.</a:t>
            </a:r>
            <a:endParaRPr dirty="0"/>
          </a:p>
        </p:txBody>
      </p:sp>
      <p:pic>
        <p:nvPicPr>
          <p:cNvPr id="19" name="그림 18">
            <a:extLst>
              <a:ext uri="{FF2B5EF4-FFF2-40B4-BE49-F238E27FC236}">
                <a16:creationId xmlns:a16="http://schemas.microsoft.com/office/drawing/2014/main" id="{35FFCF80-7A6E-270F-5215-B0C104D1E0BE}"/>
              </a:ext>
            </a:extLst>
          </p:cNvPr>
          <p:cNvPicPr>
            <a:picLocks noChangeAspect="1"/>
          </p:cNvPicPr>
          <p:nvPr/>
        </p:nvPicPr>
        <p:blipFill>
          <a:blip r:embed="rId3"/>
          <a:stretch>
            <a:fillRect/>
          </a:stretch>
        </p:blipFill>
        <p:spPr>
          <a:xfrm>
            <a:off x="1030840" y="3203050"/>
            <a:ext cx="10130319" cy="2062973"/>
          </a:xfrm>
          <a:prstGeom prst="rect">
            <a:avLst/>
          </a:prstGeom>
        </p:spPr>
      </p:pic>
    </p:spTree>
    <p:extLst>
      <p:ext uri="{BB962C8B-B14F-4D97-AF65-F5344CB8AC3E}">
        <p14:creationId xmlns:p14="http://schemas.microsoft.com/office/powerpoint/2010/main" val="116275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4045595"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Language-based VAD</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3</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9861482"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Propose </a:t>
            </a:r>
            <a:r>
              <a:rPr lang="en-US" altLang="ko-KR" sz="1400" b="1" dirty="0">
                <a:latin typeface="에스코어 드림 5 Medium" panose="020B0503030302020204" pitchFamily="34" charset="-127"/>
                <a:ea typeface="에스코어 드림 5 Medium" panose="020B0503030302020204" pitchFamily="34" charset="-127"/>
              </a:rPr>
              <a:t>Language-based VAD (LAVAD)</a:t>
            </a:r>
            <a:r>
              <a:rPr lang="ko-KR" altLang="en-US" sz="1400" b="1" dirty="0">
                <a:latin typeface="에스코어 드림 5 Medium" panose="020B0503030302020204" pitchFamily="34" charset="-127"/>
                <a:ea typeface="에스코어 드림 5 Medium" panose="020B0503030302020204" pitchFamily="34" charset="-127"/>
              </a:rPr>
              <a:t> </a:t>
            </a:r>
            <a:r>
              <a:rPr lang="en-US" altLang="ko-KR" sz="1400" dirty="0">
                <a:latin typeface="에스코어 드림 5 Medium" panose="020B0503030302020204" pitchFamily="34" charset="-127"/>
                <a:ea typeface="에스코어 드림 5 Medium" panose="020B0503030302020204" pitchFamily="34" charset="-127"/>
              </a:rPr>
              <a:t>using only </a:t>
            </a:r>
            <a:r>
              <a:rPr lang="en-US" altLang="ko-KR" sz="1400" dirty="0">
                <a:solidFill>
                  <a:srgbClr val="012244"/>
                </a:solidFill>
                <a:latin typeface="에스코어 드림 5 Medium" panose="020B0503030302020204" pitchFamily="34" charset="-127"/>
                <a:ea typeface="에스코어 드림 5 Medium" panose="020B0503030302020204" pitchFamily="34" charset="-127"/>
              </a:rPr>
              <a:t>LLM</a:t>
            </a:r>
            <a:r>
              <a:rPr lang="en-US" altLang="ko-KR" sz="1400" dirty="0">
                <a:latin typeface="에스코어 드림 5 Medium" panose="020B0503030302020204" pitchFamily="34" charset="-127"/>
                <a:ea typeface="에스코어 드림 5 Medium" panose="020B0503030302020204" pitchFamily="34" charset="-127"/>
              </a:rPr>
              <a:t> and </a:t>
            </a:r>
            <a:r>
              <a:rPr lang="en-US" altLang="ko-KR" sz="1400" dirty="0">
                <a:solidFill>
                  <a:srgbClr val="007141"/>
                </a:solidFill>
                <a:latin typeface="에스코어 드림 5 Medium" panose="020B0503030302020204" pitchFamily="34" charset="-127"/>
                <a:ea typeface="에스코어 드림 5 Medium" panose="020B0503030302020204" pitchFamily="34" charset="-127"/>
              </a:rPr>
              <a:t>VLM</a:t>
            </a:r>
            <a:r>
              <a:rPr lang="en-US" altLang="ko-KR" sz="1400" dirty="0">
                <a:latin typeface="에스코어 드림 5 Medium" panose="020B0503030302020204" pitchFamily="34" charset="-127"/>
                <a:ea typeface="에스코어 드림 5 Medium" panose="020B0503030302020204" pitchFamily="34" charset="-127"/>
              </a:rPr>
              <a:t> without training </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Using VLM (BLIP) and LLM (</a:t>
            </a:r>
            <a:r>
              <a:rPr lang="en-US" altLang="ko-KR" sz="1400" dirty="0" err="1">
                <a:latin typeface="에스코어 드림 5 Medium" panose="020B0503030302020204" pitchFamily="34" charset="-127"/>
                <a:ea typeface="에스코어 드림 5 Medium" panose="020B0503030302020204" pitchFamily="34" charset="-127"/>
              </a:rPr>
              <a:t>LLaMA</a:t>
            </a:r>
            <a:r>
              <a:rPr lang="en-US" altLang="ko-KR" sz="1400" dirty="0">
                <a:latin typeface="에스코어 드림 5 Medium" panose="020B0503030302020204" pitchFamily="34" charset="-127"/>
                <a:ea typeface="에스코어 드림 5 Medium" panose="020B0503030302020204" pitchFamily="34" charset="-127"/>
              </a:rPr>
              <a:t>) directly results in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lower performance </a:t>
            </a:r>
            <a:r>
              <a:rPr lang="en-US" altLang="ko-KR" sz="1400" dirty="0">
                <a:latin typeface="에스코어 드림 5 Medium" panose="020B0503030302020204" pitchFamily="34" charset="-127"/>
                <a:ea typeface="에스코어 드림 5 Medium" panose="020B0503030302020204" pitchFamily="34" charset="-127"/>
              </a:rPr>
              <a:t>compared to unsupervised methods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Address the issue of insufficient performance when using VLM and LLM directly</a:t>
            </a:r>
          </a:p>
        </p:txBody>
      </p:sp>
      <p:pic>
        <p:nvPicPr>
          <p:cNvPr id="6" name="그림 5">
            <a:extLst>
              <a:ext uri="{FF2B5EF4-FFF2-40B4-BE49-F238E27FC236}">
                <a16:creationId xmlns:a16="http://schemas.microsoft.com/office/drawing/2014/main" id="{6568D122-CB65-1D66-CCB1-A641B3F2E70E}"/>
              </a:ext>
            </a:extLst>
          </p:cNvPr>
          <p:cNvPicPr>
            <a:picLocks noChangeAspect="1"/>
          </p:cNvPicPr>
          <p:nvPr/>
        </p:nvPicPr>
        <p:blipFill rotWithShape="1">
          <a:blip r:embed="rId3"/>
          <a:srcRect b="35651"/>
          <a:stretch/>
        </p:blipFill>
        <p:spPr>
          <a:xfrm>
            <a:off x="6888413" y="2908276"/>
            <a:ext cx="4355976" cy="3062979"/>
          </a:xfrm>
          <a:prstGeom prst="rect">
            <a:avLst/>
          </a:prstGeom>
        </p:spPr>
      </p:pic>
      <p:pic>
        <p:nvPicPr>
          <p:cNvPr id="7" name="그림 6">
            <a:extLst>
              <a:ext uri="{FF2B5EF4-FFF2-40B4-BE49-F238E27FC236}">
                <a16:creationId xmlns:a16="http://schemas.microsoft.com/office/drawing/2014/main" id="{793D61EA-523C-22BA-CFCA-1F778DDF0508}"/>
              </a:ext>
            </a:extLst>
          </p:cNvPr>
          <p:cNvPicPr>
            <a:picLocks noChangeAspect="1"/>
          </p:cNvPicPr>
          <p:nvPr/>
        </p:nvPicPr>
        <p:blipFill>
          <a:blip r:embed="rId4"/>
          <a:stretch>
            <a:fillRect/>
          </a:stretch>
        </p:blipFill>
        <p:spPr>
          <a:xfrm>
            <a:off x="838200" y="2405572"/>
            <a:ext cx="6050212" cy="4108726"/>
          </a:xfrm>
          <a:prstGeom prst="rect">
            <a:avLst/>
          </a:prstGeom>
        </p:spPr>
      </p:pic>
    </p:spTree>
    <p:extLst>
      <p:ext uri="{BB962C8B-B14F-4D97-AF65-F5344CB8AC3E}">
        <p14:creationId xmlns:p14="http://schemas.microsoft.com/office/powerpoint/2010/main" val="263895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6397200"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Limitations of Frame-level caption</a:t>
            </a: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4</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11125418" cy="70269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Incorrect captions may occur </a:t>
            </a:r>
            <a:r>
              <a:rPr lang="en-US" altLang="ko-KR" sz="1400" i="1" dirty="0">
                <a:latin typeface="에스코어 드림 5 Medium" panose="020B0503030302020204" pitchFamily="34" charset="-127"/>
                <a:ea typeface="에스코어 드림 5 Medium" panose="020B0503030302020204" pitchFamily="34" charset="-127"/>
              </a:rPr>
              <a:t>(captions unrelated to the frame, normal captions extracted via abnormal frames)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Difficult to secure global context </a:t>
            </a:r>
            <a:r>
              <a:rPr lang="en-US" altLang="ko-KR" sz="1400" i="1" dirty="0">
                <a:latin typeface="에스코어 드림 5 Medium" panose="020B0503030302020204" pitchFamily="34" charset="-127"/>
                <a:ea typeface="에스코어 드림 5 Medium" panose="020B0503030302020204" pitchFamily="34" charset="-127"/>
              </a:rPr>
              <a:t>(i.e. running vs chased)</a:t>
            </a:r>
            <a:r>
              <a:rPr lang="en-US" altLang="ko-KR" sz="1400" dirty="0">
                <a:latin typeface="에스코어 드림 5 Medium" panose="020B0503030302020204" pitchFamily="34" charset="-127"/>
                <a:ea typeface="에스코어 드림 5 Medium" panose="020B0503030302020204" pitchFamily="34" charset="-127"/>
              </a:rPr>
              <a:t>, lack of dynamic information in the scene </a:t>
            </a:r>
            <a:r>
              <a:rPr lang="en-US" altLang="ko-KR" sz="1400" i="1" dirty="0">
                <a:latin typeface="에스코어 드림 5 Medium" panose="020B0503030302020204" pitchFamily="34" charset="-127"/>
                <a:ea typeface="에스코어 드림 5 Medium" panose="020B0503030302020204" pitchFamily="34" charset="-127"/>
              </a:rPr>
              <a:t>(i.e. standing vs loitering)</a:t>
            </a:r>
          </a:p>
        </p:txBody>
      </p:sp>
      <p:pic>
        <p:nvPicPr>
          <p:cNvPr id="3" name="그림 2">
            <a:extLst>
              <a:ext uri="{FF2B5EF4-FFF2-40B4-BE49-F238E27FC236}">
                <a16:creationId xmlns:a16="http://schemas.microsoft.com/office/drawing/2014/main" id="{B0465CB9-1A49-7711-C4C7-813D9E1B0D23}"/>
              </a:ext>
            </a:extLst>
          </p:cNvPr>
          <p:cNvPicPr>
            <a:picLocks noChangeAspect="1"/>
          </p:cNvPicPr>
          <p:nvPr/>
        </p:nvPicPr>
        <p:blipFill>
          <a:blip r:embed="rId3"/>
          <a:stretch>
            <a:fillRect/>
          </a:stretch>
        </p:blipFill>
        <p:spPr>
          <a:xfrm>
            <a:off x="3621694" y="2082407"/>
            <a:ext cx="4806949" cy="4414196"/>
          </a:xfrm>
          <a:prstGeom prst="rect">
            <a:avLst/>
          </a:prstGeom>
        </p:spPr>
      </p:pic>
    </p:spTree>
    <p:extLst>
      <p:ext uri="{BB962C8B-B14F-4D97-AF65-F5344CB8AC3E}">
        <p14:creationId xmlns:p14="http://schemas.microsoft.com/office/powerpoint/2010/main" val="323103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4151393"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Language-based VAD</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5</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8206477"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b="1" dirty="0">
                <a:solidFill>
                  <a:prstClr val="black"/>
                </a:solidFill>
                <a:latin typeface="에스코어 드림 5 Medium" panose="020B0503030302020204" pitchFamily="34" charset="-127"/>
                <a:ea typeface="에스코어 드림 5 Medium" panose="020B0503030302020204" pitchFamily="34" charset="-127"/>
              </a:rPr>
              <a:t>Image-Text Caption Cleaning </a:t>
            </a:r>
            <a:r>
              <a:rPr lang="en-US" altLang="ko-KR" sz="1400" dirty="0">
                <a:solidFill>
                  <a:prstClr val="black"/>
                </a:solidFill>
                <a:latin typeface="에스코어 드림 5 Medium" panose="020B0503030302020204" pitchFamily="34" charset="-127"/>
                <a:ea typeface="에스코어 드림 5 Medium" panose="020B0503030302020204" pitchFamily="34" charset="-127"/>
              </a:rPr>
              <a:t>resolves </a:t>
            </a:r>
            <a:r>
              <a:rPr lang="en-US" altLang="ko-KR" sz="1400" dirty="0">
                <a:solidFill>
                  <a:srgbClr val="FF0000"/>
                </a:solidFill>
                <a:latin typeface="에스코어 드림 5 Medium" panose="020B0503030302020204" pitchFamily="34" charset="-127"/>
                <a:ea typeface="에스코어 드림 5 Medium" panose="020B0503030302020204" pitchFamily="34" charset="-127"/>
              </a:rPr>
              <a:t>noisy caption issues</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LLM-based Anomaly Scoring </a:t>
            </a:r>
            <a:r>
              <a:rPr lang="en-US" altLang="ko-KR" sz="1400" dirty="0">
                <a:latin typeface="에스코어 드림 5 Medium" panose="020B0503030302020204" pitchFamily="34" charset="-127"/>
                <a:ea typeface="에스코어 드림 5 Medium" panose="020B0503030302020204" pitchFamily="34" charset="-127"/>
              </a:rPr>
              <a:t>addresses the limitations related to </a:t>
            </a:r>
            <a:r>
              <a:rPr lang="en-US" altLang="ko-KR" sz="1400" dirty="0">
                <a:solidFill>
                  <a:srgbClr val="FF2D2D"/>
                </a:solidFill>
                <a:latin typeface="에스코어 드림 5 Medium" panose="020B0503030302020204" pitchFamily="34" charset="-127"/>
                <a:ea typeface="에스코어 드림 5 Medium" panose="020B0503030302020204" pitchFamily="34" charset="-127"/>
              </a:rPr>
              <a:t>lack of scene dynamics</a:t>
            </a:r>
          </a:p>
          <a:p>
            <a:pPr marL="285750" indent="-285750">
              <a:lnSpc>
                <a:spcPct val="150000"/>
              </a:lnSpc>
              <a:buFont typeface="Arial" panose="020B0604020202020204" pitchFamily="34" charset="0"/>
              <a:buChar char="•"/>
            </a:pPr>
            <a:r>
              <a:rPr lang="en-US" altLang="ko-KR" sz="1400" b="1" dirty="0">
                <a:latin typeface="에스코어 드림 5 Medium" panose="020B0503030302020204" pitchFamily="34" charset="-127"/>
                <a:ea typeface="에스코어 드림 5 Medium" panose="020B0503030302020204" pitchFamily="34" charset="-127"/>
              </a:rPr>
              <a:t>Video-Text Score Refinement </a:t>
            </a:r>
            <a:r>
              <a:rPr lang="en-US" altLang="ko-KR" sz="1400" dirty="0">
                <a:latin typeface="에스코어 드림 5 Medium" panose="020B0503030302020204" pitchFamily="34" charset="-127"/>
                <a:ea typeface="에스코어 드림 5 Medium" panose="020B0503030302020204" pitchFamily="34" charset="-127"/>
              </a:rPr>
              <a:t>improves performance by refining anomaly scores</a:t>
            </a:r>
          </a:p>
        </p:txBody>
      </p:sp>
      <p:pic>
        <p:nvPicPr>
          <p:cNvPr id="2" name="그림 1">
            <a:extLst>
              <a:ext uri="{FF2B5EF4-FFF2-40B4-BE49-F238E27FC236}">
                <a16:creationId xmlns:a16="http://schemas.microsoft.com/office/drawing/2014/main" id="{F88643E9-C8FC-29BF-CDBB-0F0D0DF70FFB}"/>
              </a:ext>
            </a:extLst>
          </p:cNvPr>
          <p:cNvPicPr>
            <a:picLocks noChangeAspect="1"/>
          </p:cNvPicPr>
          <p:nvPr/>
        </p:nvPicPr>
        <p:blipFill rotWithShape="1">
          <a:blip r:embed="rId3"/>
          <a:srcRect b="8701"/>
          <a:stretch/>
        </p:blipFill>
        <p:spPr>
          <a:xfrm>
            <a:off x="1604693" y="2401551"/>
            <a:ext cx="8772205" cy="4137361"/>
          </a:xfrm>
          <a:prstGeom prst="rect">
            <a:avLst/>
          </a:prstGeom>
        </p:spPr>
      </p:pic>
    </p:spTree>
    <p:extLst>
      <p:ext uri="{BB962C8B-B14F-4D97-AF65-F5344CB8AC3E}">
        <p14:creationId xmlns:p14="http://schemas.microsoft.com/office/powerpoint/2010/main" val="206728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pic>
        <p:nvPicPr>
          <p:cNvPr id="19" name="그림 18">
            <a:extLst>
              <a:ext uri="{FF2B5EF4-FFF2-40B4-BE49-F238E27FC236}">
                <a16:creationId xmlns:a16="http://schemas.microsoft.com/office/drawing/2014/main" id="{FB6CD5FF-C223-ABD0-A015-493E9B0295C4}"/>
              </a:ext>
            </a:extLst>
          </p:cNvPr>
          <p:cNvPicPr>
            <a:picLocks noChangeAspect="1"/>
          </p:cNvPicPr>
          <p:nvPr/>
        </p:nvPicPr>
        <p:blipFill>
          <a:blip r:embed="rId3"/>
          <a:stretch>
            <a:fillRect/>
          </a:stretch>
        </p:blipFill>
        <p:spPr>
          <a:xfrm>
            <a:off x="1650558" y="2609891"/>
            <a:ext cx="7924955" cy="3746459"/>
          </a:xfrm>
          <a:prstGeom prst="rect">
            <a:avLst/>
          </a:prstGeom>
        </p:spPr>
      </p:pic>
      <p:sp>
        <p:nvSpPr>
          <p:cNvPr id="4" name="직사각형 3">
            <a:extLst>
              <a:ext uri="{FF2B5EF4-FFF2-40B4-BE49-F238E27FC236}">
                <a16:creationId xmlns:a16="http://schemas.microsoft.com/office/drawing/2014/main" id="{81C6AF54-21E3-F77F-D95C-F9A1C1F6131B}"/>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5498236"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Image-Text Caption Cleaning </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6</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8694303"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Assume the existence of </a:t>
            </a:r>
            <a:r>
              <a:rPr lang="en-US" altLang="ko-KR" sz="1400" dirty="0">
                <a:solidFill>
                  <a:srgbClr val="4C78D6"/>
                </a:solidFill>
                <a:latin typeface="에스코어 드림 5 Medium" panose="020B0503030302020204" pitchFamily="34" charset="-127"/>
                <a:ea typeface="에스코어 드림 5 Medium" panose="020B0503030302020204" pitchFamily="34" charset="-127"/>
              </a:rPr>
              <a:t>captions that better capture visual content</a:t>
            </a:r>
            <a:r>
              <a:rPr lang="en-US" altLang="ko-KR" sz="1400" dirty="0">
                <a:latin typeface="에스코어 드림 5 Medium" panose="020B0503030302020204" pitchFamily="34" charset="-127"/>
                <a:ea typeface="에스코어 드림 5 Medium" panose="020B0503030302020204" pitchFamily="34" charset="-127"/>
              </a:rPr>
              <a:t> among surrounding frames</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Replace the caption with text features that best correspond to the visual features of the frame</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Obtains more accurate frame captions (e.g., being held vs fighting)</a:t>
            </a:r>
          </a:p>
        </p:txBody>
      </p:sp>
      <p:pic>
        <p:nvPicPr>
          <p:cNvPr id="16" name="그림 15">
            <a:extLst>
              <a:ext uri="{FF2B5EF4-FFF2-40B4-BE49-F238E27FC236}">
                <a16:creationId xmlns:a16="http://schemas.microsoft.com/office/drawing/2014/main" id="{EE6A26DA-BC0B-8342-CEAC-4669773E20A6}"/>
              </a:ext>
            </a:extLst>
          </p:cNvPr>
          <p:cNvPicPr>
            <a:picLocks noChangeAspect="1"/>
          </p:cNvPicPr>
          <p:nvPr/>
        </p:nvPicPr>
        <p:blipFill>
          <a:blip r:embed="rId4"/>
          <a:stretch>
            <a:fillRect/>
          </a:stretch>
        </p:blipFill>
        <p:spPr>
          <a:xfrm>
            <a:off x="8215076" y="2609891"/>
            <a:ext cx="3534247" cy="586417"/>
          </a:xfrm>
          <a:prstGeom prst="rect">
            <a:avLst/>
          </a:prstGeom>
        </p:spPr>
      </p:pic>
    </p:spTree>
    <p:extLst>
      <p:ext uri="{BB962C8B-B14F-4D97-AF65-F5344CB8AC3E}">
        <p14:creationId xmlns:p14="http://schemas.microsoft.com/office/powerpoint/2010/main" val="388815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543591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LLM-based Anomaly Scoring </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7</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7781810"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Perform </a:t>
            </a:r>
            <a:r>
              <a:rPr lang="en-US" altLang="ko-KR" sz="1400" b="1" dirty="0">
                <a:latin typeface="에스코어 드림 5 Medium" panose="020B0503030302020204" pitchFamily="34" charset="-127"/>
                <a:ea typeface="에스코어 드림 5 Medium" panose="020B0503030302020204" pitchFamily="34" charset="-127"/>
              </a:rPr>
              <a:t>summarization</a:t>
            </a:r>
            <a:r>
              <a:rPr lang="en-US" altLang="ko-KR" sz="1400" dirty="0">
                <a:latin typeface="에스코어 드림 5 Medium" panose="020B0503030302020204" pitchFamily="34" charset="-127"/>
                <a:ea typeface="에스코어 드림 5 Medium" panose="020B0503030302020204" pitchFamily="34" charset="-127"/>
              </a:rPr>
              <a:t> and </a:t>
            </a:r>
            <a:r>
              <a:rPr lang="en-US" altLang="ko-KR" sz="1400" b="1" dirty="0">
                <a:latin typeface="에스코어 드림 5 Medium" panose="020B0503030302020204" pitchFamily="34" charset="-127"/>
                <a:ea typeface="에스코어 드림 5 Medium" panose="020B0503030302020204" pitchFamily="34" charset="-127"/>
              </a:rPr>
              <a:t>scoring</a:t>
            </a:r>
            <a:r>
              <a:rPr lang="en-US" altLang="ko-KR" sz="1400" dirty="0">
                <a:latin typeface="에스코어 드림 5 Medium" panose="020B0503030302020204" pitchFamily="34" charset="-127"/>
                <a:ea typeface="에스코어 드림 5 Medium" panose="020B0503030302020204" pitchFamily="34" charset="-127"/>
              </a:rPr>
              <a:t> processes using LLM</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Summarize captions of surrounding frames (V</a:t>
            </a:r>
            <a:r>
              <a:rPr lang="en-US" altLang="ko-KR" sz="1400" baseline="-25000" dirty="0">
                <a:latin typeface="에스코어 드림 5 Medium" panose="020B0503030302020204" pitchFamily="34" charset="-127"/>
                <a:ea typeface="에스코어 드림 5 Medium" panose="020B0503030302020204" pitchFamily="34" charset="-127"/>
              </a:rPr>
              <a:t>i</a:t>
            </a:r>
            <a:r>
              <a:rPr lang="en-US" altLang="ko-KR" sz="1400" dirty="0">
                <a:latin typeface="에스코어 드림 5 Medium" panose="020B0503030302020204" pitchFamily="34" charset="-127"/>
                <a:ea typeface="에스코어 드림 5 Medium" panose="020B0503030302020204" pitchFamily="34" charset="-127"/>
              </a:rPr>
              <a:t>) to obtain </a:t>
            </a:r>
            <a:r>
              <a:rPr lang="en-US" altLang="ko-KR" sz="1400" dirty="0">
                <a:solidFill>
                  <a:srgbClr val="4C78D6"/>
                </a:solidFill>
                <a:latin typeface="에스코어 드림 5 Medium" panose="020B0503030302020204" pitchFamily="34" charset="-127"/>
                <a:ea typeface="에스코어 드림 5 Medium" panose="020B0503030302020204" pitchFamily="34" charset="-127"/>
              </a:rPr>
              <a:t>global and dynamic context </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Provide prompts for VAD to output an anomaly score (0-1)</a:t>
            </a:r>
          </a:p>
        </p:txBody>
      </p:sp>
      <p:pic>
        <p:nvPicPr>
          <p:cNvPr id="6" name="그림 5">
            <a:extLst>
              <a:ext uri="{FF2B5EF4-FFF2-40B4-BE49-F238E27FC236}">
                <a16:creationId xmlns:a16="http://schemas.microsoft.com/office/drawing/2014/main" id="{7B290032-F020-E113-DBAE-6BA0763B58E2}"/>
              </a:ext>
            </a:extLst>
          </p:cNvPr>
          <p:cNvPicPr>
            <a:picLocks noChangeAspect="1"/>
          </p:cNvPicPr>
          <p:nvPr/>
        </p:nvPicPr>
        <p:blipFill>
          <a:blip r:embed="rId3"/>
          <a:stretch>
            <a:fillRect/>
          </a:stretch>
        </p:blipFill>
        <p:spPr>
          <a:xfrm>
            <a:off x="1650557" y="2535570"/>
            <a:ext cx="7924955" cy="3895099"/>
          </a:xfrm>
          <a:prstGeom prst="rect">
            <a:avLst/>
          </a:prstGeom>
        </p:spPr>
      </p:pic>
      <p:pic>
        <p:nvPicPr>
          <p:cNvPr id="8" name="그림 7">
            <a:extLst>
              <a:ext uri="{FF2B5EF4-FFF2-40B4-BE49-F238E27FC236}">
                <a16:creationId xmlns:a16="http://schemas.microsoft.com/office/drawing/2014/main" id="{735BD3ED-2090-CF5A-C395-00AC812CCA98}"/>
              </a:ext>
            </a:extLst>
          </p:cNvPr>
          <p:cNvPicPr>
            <a:picLocks noChangeAspect="1"/>
          </p:cNvPicPr>
          <p:nvPr/>
        </p:nvPicPr>
        <p:blipFill>
          <a:blip r:embed="rId4"/>
          <a:stretch>
            <a:fillRect/>
          </a:stretch>
        </p:blipFill>
        <p:spPr>
          <a:xfrm>
            <a:off x="8289122" y="2647674"/>
            <a:ext cx="2572780" cy="471382"/>
          </a:xfrm>
          <a:prstGeom prst="rect">
            <a:avLst/>
          </a:prstGeom>
        </p:spPr>
      </p:pic>
      <p:pic>
        <p:nvPicPr>
          <p:cNvPr id="10" name="그림 9">
            <a:extLst>
              <a:ext uri="{FF2B5EF4-FFF2-40B4-BE49-F238E27FC236}">
                <a16:creationId xmlns:a16="http://schemas.microsoft.com/office/drawing/2014/main" id="{C47092BF-35A3-B893-B943-BB3651F727D5}"/>
              </a:ext>
            </a:extLst>
          </p:cNvPr>
          <p:cNvPicPr>
            <a:picLocks noChangeAspect="1"/>
          </p:cNvPicPr>
          <p:nvPr/>
        </p:nvPicPr>
        <p:blipFill>
          <a:blip r:embed="rId5"/>
          <a:stretch>
            <a:fillRect/>
          </a:stretch>
        </p:blipFill>
        <p:spPr>
          <a:xfrm>
            <a:off x="8289122" y="3194075"/>
            <a:ext cx="3268660" cy="471381"/>
          </a:xfrm>
          <a:prstGeom prst="rect">
            <a:avLst/>
          </a:prstGeom>
        </p:spPr>
      </p:pic>
      <p:sp>
        <p:nvSpPr>
          <p:cNvPr id="11" name="TextBox 10">
            <a:extLst>
              <a:ext uri="{FF2B5EF4-FFF2-40B4-BE49-F238E27FC236}">
                <a16:creationId xmlns:a16="http://schemas.microsoft.com/office/drawing/2014/main" id="{4D2305E1-CF5E-A4D2-BE59-21F7D56B19BB}"/>
              </a:ext>
            </a:extLst>
          </p:cNvPr>
          <p:cNvSpPr txBox="1"/>
          <p:nvPr/>
        </p:nvSpPr>
        <p:spPr>
          <a:xfrm>
            <a:off x="8342556" y="136525"/>
            <a:ext cx="3849444" cy="1785104"/>
          </a:xfrm>
          <a:prstGeom prst="rect">
            <a:avLst/>
          </a:prstGeom>
          <a:noFill/>
        </p:spPr>
        <p:txBody>
          <a:bodyPr wrap="square">
            <a:spAutoFit/>
          </a:bodyPr>
          <a:lstStyle/>
          <a:p>
            <a:r>
              <a:rPr lang="en-US" altLang="ko-KR" sz="1100" b="1" dirty="0"/>
              <a:t>P</a:t>
            </a:r>
            <a:r>
              <a:rPr lang="en-US" altLang="ko-KR" sz="1100" b="1" baseline="-25000" dirty="0"/>
              <a:t>S</a:t>
            </a:r>
            <a:r>
              <a:rPr lang="en-US" altLang="ko-KR" sz="1100" dirty="0"/>
              <a:t> “Please summarize what happened in few sentences, based on the following temporal description of a scene.”</a:t>
            </a:r>
          </a:p>
          <a:p>
            <a:endParaRPr lang="en-US" altLang="ko-KR" sz="1100" dirty="0"/>
          </a:p>
          <a:p>
            <a:r>
              <a:rPr lang="en-US" altLang="ko-KR" sz="1100" b="1" dirty="0"/>
              <a:t>P</a:t>
            </a:r>
            <a:r>
              <a:rPr lang="en-US" altLang="ko-KR" sz="1100" b="1" baseline="-25000" dirty="0"/>
              <a:t>C</a:t>
            </a:r>
            <a:r>
              <a:rPr lang="en-US" altLang="ko-KR" sz="1100" dirty="0"/>
              <a:t> “If you were a law enforcement agency, how would you rate the scene described on a scale from 0 to 1,with 0 representing a standard scene and 1 denoting a scene with suspicious activities?”</a:t>
            </a:r>
          </a:p>
          <a:p>
            <a:endParaRPr lang="en-US" altLang="ko-KR" sz="1100" dirty="0"/>
          </a:p>
          <a:p>
            <a:r>
              <a:rPr lang="en-US" altLang="ko-KR" sz="1100" b="1" dirty="0" err="1"/>
              <a:t>P</a:t>
            </a:r>
            <a:r>
              <a:rPr lang="en-US" altLang="ko-KR" sz="1100" b="1" baseline="-25000" dirty="0" err="1"/>
              <a:t>f</a:t>
            </a:r>
            <a:r>
              <a:rPr lang="en-US" altLang="ko-KR" sz="1100" dirty="0"/>
              <a:t> “Please provide only one number in the provided list below [0, 0.1, 0.2, 0.3, 0.4, 0.5, 0.6, 0.7, 0.8, 0.9, 1.0]. ”</a:t>
            </a:r>
          </a:p>
        </p:txBody>
      </p:sp>
    </p:spTree>
    <p:extLst>
      <p:ext uri="{BB962C8B-B14F-4D97-AF65-F5344CB8AC3E}">
        <p14:creationId xmlns:p14="http://schemas.microsoft.com/office/powerpoint/2010/main" val="3259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569534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Video-Text Score Refinement  </a:t>
            </a:r>
            <a:endParaRPr kumimoji="1" lang="en-US" altLang="ko-KR" sz="2800" b="1" i="1" dirty="0">
              <a:solidFill>
                <a:srgbClr val="002060"/>
              </a:solidFill>
              <a:latin typeface="에스코어 드림 8 Heavy" panose="020B0903030302020204" pitchFamily="34" charset="-127"/>
              <a:ea typeface="에스코어 드림 8 Heavy" panose="020B0903030302020204" pitchFamily="34" charset="-127"/>
            </a:endParaRPr>
          </a:p>
        </p:txBody>
      </p:sp>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8</a:t>
            </a:fld>
            <a:endParaRPr lang="ko-KR" altLang="en-US" dirty="0"/>
          </a:p>
        </p:txBody>
      </p:sp>
      <p:sp>
        <p:nvSpPr>
          <p:cNvPr id="14" name="TextBox 13">
            <a:extLst>
              <a:ext uri="{FF2B5EF4-FFF2-40B4-BE49-F238E27FC236}">
                <a16:creationId xmlns:a16="http://schemas.microsoft.com/office/drawing/2014/main" id="{B6D5C1DD-DA15-FEB2-B193-9166C49772A6}"/>
              </a:ext>
            </a:extLst>
          </p:cNvPr>
          <p:cNvSpPr txBox="1"/>
          <p:nvPr/>
        </p:nvSpPr>
        <p:spPr>
          <a:xfrm>
            <a:off x="643268" y="1236158"/>
            <a:ext cx="11602728" cy="10258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Based on the summary of V</a:t>
            </a:r>
            <a:r>
              <a:rPr lang="en-US" altLang="ko-KR" sz="1400" baseline="-25000" dirty="0">
                <a:latin typeface="에스코어 드림 5 Medium" panose="020B0503030302020204" pitchFamily="34" charset="-127"/>
                <a:ea typeface="에스코어 드림 5 Medium" panose="020B0503030302020204" pitchFamily="34" charset="-127"/>
              </a:rPr>
              <a:t>i</a:t>
            </a:r>
            <a:r>
              <a:rPr lang="en-US" altLang="ko-KR" sz="1400" dirty="0">
                <a:latin typeface="에스코어 드림 5 Medium" panose="020B0503030302020204" pitchFamily="34" charset="-127"/>
                <a:ea typeface="에스코어 드림 5 Medium" panose="020B0503030302020204" pitchFamily="34" charset="-127"/>
              </a:rPr>
              <a:t> (S</a:t>
            </a:r>
            <a:r>
              <a:rPr lang="en-US" altLang="ko-KR" sz="1400" baseline="-25000" dirty="0">
                <a:latin typeface="에스코어 드림 5 Medium" panose="020B0503030302020204" pitchFamily="34" charset="-127"/>
                <a:ea typeface="에스코어 드림 5 Medium" panose="020B0503030302020204" pitchFamily="34" charset="-127"/>
              </a:rPr>
              <a:t>i</a:t>
            </a:r>
            <a:r>
              <a:rPr lang="en-US" altLang="ko-KR" sz="1400" dirty="0">
                <a:latin typeface="에스코어 드림 5 Medium" panose="020B0503030302020204" pitchFamily="34" charset="-127"/>
                <a:ea typeface="에스코어 드림 5 Medium" panose="020B0503030302020204" pitchFamily="34" charset="-127"/>
              </a:rPr>
              <a:t>), the initial Anomaly Score (a</a:t>
            </a:r>
            <a:r>
              <a:rPr lang="en-US" altLang="ko-KR" sz="1400" baseline="-25000" dirty="0">
                <a:latin typeface="에스코어 드림 5 Medium" panose="020B0503030302020204" pitchFamily="34" charset="-127"/>
                <a:ea typeface="에스코어 드림 5 Medium" panose="020B0503030302020204" pitchFamily="34" charset="-127"/>
              </a:rPr>
              <a:t>i</a:t>
            </a:r>
            <a:r>
              <a:rPr lang="en-US" altLang="ko-KR" sz="1400" dirty="0">
                <a:latin typeface="에스코어 드림 5 Medium" panose="020B0503030302020204" pitchFamily="34" charset="-127"/>
                <a:ea typeface="에스코어 드림 5 Medium" panose="020B0503030302020204" pitchFamily="34" charset="-127"/>
              </a:rPr>
              <a:t>) may be inaccurate</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Because summaries are not always accurate, so the </a:t>
            </a:r>
            <a:r>
              <a:rPr lang="en-US" altLang="ko-KR" sz="1400" dirty="0">
                <a:solidFill>
                  <a:srgbClr val="4C78D6"/>
                </a:solidFill>
                <a:latin typeface="에스코어 드림 5 Medium" panose="020B0503030302020204" pitchFamily="34" charset="-127"/>
                <a:ea typeface="에스코어 드림 5 Medium" panose="020B0503030302020204" pitchFamily="34" charset="-127"/>
              </a:rPr>
              <a:t>entire score set must be considered</a:t>
            </a:r>
          </a:p>
          <a:p>
            <a:pPr marL="285750" indent="-285750">
              <a:lnSpc>
                <a:spcPct val="150000"/>
              </a:lnSpc>
              <a:buFont typeface="Arial" panose="020B0604020202020204" pitchFamily="34" charset="0"/>
              <a:buChar char="•"/>
            </a:pPr>
            <a:r>
              <a:rPr lang="en-US" altLang="ko-KR" sz="1400" dirty="0">
                <a:latin typeface="에스코어 드림 5 Medium" panose="020B0503030302020204" pitchFamily="34" charset="-127"/>
                <a:ea typeface="에스코어 드림 5 Medium" panose="020B0503030302020204" pitchFamily="34" charset="-127"/>
              </a:rPr>
              <a:t>Find k summaries semantically closest to V</a:t>
            </a:r>
            <a:r>
              <a:rPr lang="en-US" altLang="ko-KR" sz="1400" baseline="-25000" dirty="0">
                <a:latin typeface="에스코어 드림 5 Medium" panose="020B0503030302020204" pitchFamily="34" charset="-127"/>
                <a:ea typeface="에스코어 드림 5 Medium" panose="020B0503030302020204" pitchFamily="34" charset="-127"/>
              </a:rPr>
              <a:t>i</a:t>
            </a:r>
            <a:r>
              <a:rPr lang="en-US" altLang="ko-KR" sz="1400" dirty="0">
                <a:latin typeface="에스코어 드림 5 Medium" panose="020B0503030302020204" pitchFamily="34" charset="-127"/>
                <a:ea typeface="에스코어 드림 5 Medium" panose="020B0503030302020204" pitchFamily="34" charset="-127"/>
              </a:rPr>
              <a:t> and compute a weighted sum of anomaly scores corresponding to those summaries</a:t>
            </a:r>
          </a:p>
        </p:txBody>
      </p:sp>
      <p:pic>
        <p:nvPicPr>
          <p:cNvPr id="12" name="그림 11">
            <a:extLst>
              <a:ext uri="{FF2B5EF4-FFF2-40B4-BE49-F238E27FC236}">
                <a16:creationId xmlns:a16="http://schemas.microsoft.com/office/drawing/2014/main" id="{6082B162-AE10-7FE3-0E2F-DABB988391BA}"/>
              </a:ext>
            </a:extLst>
          </p:cNvPr>
          <p:cNvPicPr>
            <a:picLocks noChangeAspect="1"/>
          </p:cNvPicPr>
          <p:nvPr/>
        </p:nvPicPr>
        <p:blipFill>
          <a:blip r:embed="rId3"/>
          <a:stretch>
            <a:fillRect/>
          </a:stretch>
        </p:blipFill>
        <p:spPr>
          <a:xfrm>
            <a:off x="1650558" y="2644784"/>
            <a:ext cx="7832490" cy="3822616"/>
          </a:xfrm>
          <a:prstGeom prst="rect">
            <a:avLst/>
          </a:prstGeom>
        </p:spPr>
      </p:pic>
      <p:pic>
        <p:nvPicPr>
          <p:cNvPr id="15" name="그림 14">
            <a:extLst>
              <a:ext uri="{FF2B5EF4-FFF2-40B4-BE49-F238E27FC236}">
                <a16:creationId xmlns:a16="http://schemas.microsoft.com/office/drawing/2014/main" id="{B86E14B5-856C-639A-0BB0-F70864428ED8}"/>
              </a:ext>
            </a:extLst>
          </p:cNvPr>
          <p:cNvPicPr>
            <a:picLocks noChangeAspect="1"/>
          </p:cNvPicPr>
          <p:nvPr/>
        </p:nvPicPr>
        <p:blipFill>
          <a:blip r:embed="rId4"/>
          <a:stretch>
            <a:fillRect/>
          </a:stretch>
        </p:blipFill>
        <p:spPr>
          <a:xfrm>
            <a:off x="8342885" y="2493630"/>
            <a:ext cx="3581400" cy="816015"/>
          </a:xfrm>
          <a:prstGeom prst="rect">
            <a:avLst/>
          </a:prstGeom>
        </p:spPr>
      </p:pic>
    </p:spTree>
    <p:extLst>
      <p:ext uri="{BB962C8B-B14F-4D97-AF65-F5344CB8AC3E}">
        <p14:creationId xmlns:p14="http://schemas.microsoft.com/office/powerpoint/2010/main" val="128932038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2151</Words>
  <Application>Microsoft Office PowerPoint</Application>
  <PresentationFormat>와이드스크린</PresentationFormat>
  <Paragraphs>173</Paragraphs>
  <Slides>17</Slides>
  <Notes>17</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17</vt:i4>
      </vt:variant>
    </vt:vector>
  </HeadingPairs>
  <TitlesOfParts>
    <vt:vector size="23" baseType="lpstr">
      <vt:lpstr>맑은 고딕</vt:lpstr>
      <vt:lpstr>에스코어 드림 7 ExtraBold</vt:lpstr>
      <vt:lpstr>Arial</vt:lpstr>
      <vt:lpstr>에스코어 드림 5 Medium</vt:lpstr>
      <vt:lpstr>에스코어 드림 8 Heavy</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AhnSungHyun</dc:creator>
  <cp:lastModifiedBy>SungHyun Ahn</cp:lastModifiedBy>
  <cp:revision>187</cp:revision>
  <dcterms:created xsi:type="dcterms:W3CDTF">2024-02-15T09:45:29Z</dcterms:created>
  <dcterms:modified xsi:type="dcterms:W3CDTF">2024-07-12T04:13:42Z</dcterms:modified>
</cp:coreProperties>
</file>