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4447" r:id="rId1"/>
  </p:sldMasterIdLst>
  <p:notesMasterIdLst>
    <p:notesMasterId r:id="rId16"/>
  </p:notesMasterIdLst>
  <p:handoutMasterIdLst>
    <p:handoutMasterId r:id="rId17"/>
  </p:handoutMasterIdLst>
  <p:sldIdLst>
    <p:sldId id="759" r:id="rId2"/>
    <p:sldId id="992" r:id="rId3"/>
    <p:sldId id="993" r:id="rId4"/>
    <p:sldId id="994" r:id="rId5"/>
    <p:sldId id="995" r:id="rId6"/>
    <p:sldId id="996" r:id="rId7"/>
    <p:sldId id="997" r:id="rId8"/>
    <p:sldId id="999" r:id="rId9"/>
    <p:sldId id="1001" r:id="rId10"/>
    <p:sldId id="1002" r:id="rId11"/>
    <p:sldId id="1003" r:id="rId12"/>
    <p:sldId id="1000" r:id="rId13"/>
    <p:sldId id="1004" r:id="rId14"/>
    <p:sldId id="1005" r:id="rId15"/>
  </p:sldIdLst>
  <p:sldSz cx="9144000" cy="5143500" type="screen16x9"/>
  <p:notesSz cx="6797675" cy="9926638"/>
  <p:embeddedFontLst>
    <p:embeddedFont>
      <p:font typeface="맑은 고딕" panose="020B0503020000020004" pitchFamily="50" charset="-127"/>
      <p:regular r:id="rId18"/>
      <p:bold r:id="rId19"/>
    </p:embeddedFont>
    <p:embeddedFont>
      <p:font typeface="에스코어 드림 2 ExtraLight" panose="020B0203030302020204" pitchFamily="34" charset="-127"/>
      <p:regular r:id="rId20"/>
    </p:embeddedFont>
    <p:embeddedFont>
      <p:font typeface="에스코어 드림 4 Regular" panose="020B0503030302020204" pitchFamily="34" charset="-127"/>
      <p:regular r:id="rId21"/>
    </p:embeddedFont>
    <p:embeddedFont>
      <p:font typeface="에스코어 드림 5 Medium" panose="020B0503030302020204" pitchFamily="34" charset="-127"/>
      <p:regular r:id="rId22"/>
    </p:embeddedFont>
    <p:embeddedFont>
      <p:font typeface="에스코어 드림 7 ExtraBold" panose="020B0803030302020204" pitchFamily="34" charset="-127"/>
      <p:bold r:id="rId23"/>
    </p:embeddedFont>
  </p:embeddedFontLst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6" userDrawn="1">
          <p15:clr>
            <a:srgbClr val="A4A3A4"/>
          </p15:clr>
        </p15:guide>
        <p15:guide id="2" orient="horz" pos="35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7" pos="554" userDrawn="1">
          <p15:clr>
            <a:srgbClr val="A4A3A4"/>
          </p15:clr>
        </p15:guide>
        <p15:guide id="8" pos="5148">
          <p15:clr>
            <a:srgbClr val="A4A3A4"/>
          </p15:clr>
        </p15:guide>
        <p15:guide id="9" pos="3787" userDrawn="1">
          <p15:clr>
            <a:srgbClr val="A4A3A4"/>
          </p15:clr>
        </p15:guide>
        <p15:guide id="10" orient="horz" pos="2981" userDrawn="1">
          <p15:clr>
            <a:srgbClr val="A4A3A4"/>
          </p15:clr>
        </p15:guide>
        <p15:guide id="11" pos="431" userDrawn="1">
          <p15:clr>
            <a:srgbClr val="A4A3A4"/>
          </p15:clr>
        </p15:guide>
        <p15:guide id="12" orient="horz" pos="293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정원중" initials="정" lastIdx="1" clrIdx="0">
    <p:extLst>
      <p:ext uri="{19B8F6BF-5375-455C-9EA6-DF929625EA0E}">
        <p15:presenceInfo xmlns:p15="http://schemas.microsoft.com/office/powerpoint/2012/main" userId="정원중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322D"/>
    <a:srgbClr val="8CA8EF"/>
    <a:srgbClr val="FFFFFF"/>
    <a:srgbClr val="224AA2"/>
    <a:srgbClr val="3E6DD6"/>
    <a:srgbClr val="FF0000"/>
    <a:srgbClr val="F3DCDC"/>
    <a:srgbClr val="F2F2F2"/>
    <a:srgbClr val="7396E1"/>
    <a:srgbClr val="782B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테마 스타일 2 - 강조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03447BB-5D67-496B-8E87-E561075AD55C}" styleName="어두운 스타일 1 - 강조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344D84-9AFB-497E-A393-DC336BA19D2E}" styleName="보통 스타일 3 - 강조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CAF9ED-07DC-4A11-8D7F-57B35C25682E}" styleName="보통 스타일 1 - 강조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8034E78-7F5D-4C2E-B375-FC64B27BC917}" styleName="어두운 스타일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어두운 스타일 1 - 강조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밝은 스타일 3 - 강조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2" autoAdjust="0"/>
    <p:restoredTop sz="86909" autoAdjust="0"/>
  </p:normalViewPr>
  <p:slideViewPr>
    <p:cSldViewPr>
      <p:cViewPr varScale="1">
        <p:scale>
          <a:sx n="127" d="100"/>
          <a:sy n="127" d="100"/>
        </p:scale>
        <p:origin x="1086" y="108"/>
      </p:cViewPr>
      <p:guideLst>
        <p:guide orient="horz" pos="486"/>
        <p:guide orient="horz" pos="350"/>
        <p:guide pos="340"/>
        <p:guide pos="554"/>
        <p:guide pos="5148"/>
        <p:guide pos="3787"/>
        <p:guide orient="horz" pos="2981"/>
        <p:guide pos="431"/>
        <p:guide orient="horz" pos="29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3186" y="54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1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6331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pPr>
              <a:defRPr/>
            </a:pPr>
            <a:fld id="{CAD02547-0FFB-4BB5-A676-5FACC954CE05}" type="datetimeFigureOut">
              <a:rPr lang="ko-KR" altLang="en-US"/>
              <a:pPr>
                <a:defRPr/>
              </a:pPr>
              <a:t>2024-08-09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1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1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pPr>
              <a:defRPr/>
            </a:pPr>
            <a:fld id="{95A782AE-857F-43E9-8FDF-6917F8DC148A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77074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1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331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A4E2C5D4-1845-4406-92C7-2A87AEC99978}" type="datetimeFigureOut">
              <a:rPr lang="ko-KR" altLang="en-US"/>
              <a:pPr>
                <a:defRPr/>
              </a:pPr>
              <a:t>2024-08-09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08" tIns="46054" rIns="92108" bIns="46054" rtlCol="0" anchor="ctr"/>
          <a:lstStyle/>
          <a:p>
            <a:pPr lvl="0"/>
            <a:endParaRPr lang="ko-KR" altLang="en-US" noProof="0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6"/>
          </a:xfrm>
          <a:prstGeom prst="rect">
            <a:avLst/>
          </a:prstGeom>
        </p:spPr>
        <p:txBody>
          <a:bodyPr vert="horz" lIns="92108" tIns="46054" rIns="92108" bIns="46054" rtlCol="0">
            <a:normAutofit/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1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1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5561F92B-B5F3-471B-BFC3-6CF359D0AAB1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4867151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61F92B-B5F3-471B-BFC3-6CF359D0AAB1}" type="slidenum">
              <a:rPr lang="ko-KR" altLang="en-US" smtClean="0"/>
              <a:pPr>
                <a:defRPr/>
              </a:pPr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026145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075">
              <a:defRPr/>
            </a:pPr>
            <a:endParaRPr lang="ko-KR" altLang="en-US" dirty="0">
              <a:solidFill>
                <a:srgbClr val="FF0000"/>
              </a:solidFill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61F92B-B5F3-471B-BFC3-6CF359D0AAB1}" type="slidenum">
              <a:rPr lang="ko-KR" altLang="en-US" smtClean="0"/>
              <a:pPr>
                <a:defRPr/>
              </a:pPr>
              <a:t>10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330255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075">
              <a:defRPr/>
            </a:pPr>
            <a:endParaRPr lang="ko-KR" altLang="en-US" dirty="0">
              <a:solidFill>
                <a:srgbClr val="FF0000"/>
              </a:solidFill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61F92B-B5F3-471B-BFC3-6CF359D0AAB1}" type="slidenum">
              <a:rPr lang="ko-KR" altLang="en-US" smtClean="0"/>
              <a:pPr>
                <a:defRPr/>
              </a:pPr>
              <a:t>11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620688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075">
              <a:defRPr/>
            </a:pPr>
            <a:endParaRPr lang="ko-KR" altLang="en-US" dirty="0">
              <a:solidFill>
                <a:srgbClr val="FF0000"/>
              </a:solidFill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61F92B-B5F3-471B-BFC3-6CF359D0AAB1}" type="slidenum">
              <a:rPr lang="ko-KR" altLang="en-US" smtClean="0"/>
              <a:pPr>
                <a:defRPr/>
              </a:pPr>
              <a:t>12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182832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075">
              <a:defRPr/>
            </a:pPr>
            <a:endParaRPr lang="ko-KR" altLang="en-US" dirty="0">
              <a:solidFill>
                <a:srgbClr val="FF0000"/>
              </a:solidFill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61F92B-B5F3-471B-BFC3-6CF359D0AAB1}" type="slidenum">
              <a:rPr lang="ko-KR" altLang="en-US" smtClean="0"/>
              <a:pPr>
                <a:defRPr/>
              </a:pPr>
              <a:t>13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105183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075">
              <a:defRPr/>
            </a:pPr>
            <a:endParaRPr lang="ko-KR" altLang="en-US" dirty="0">
              <a:solidFill>
                <a:srgbClr val="FF0000"/>
              </a:solidFill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61F92B-B5F3-471B-BFC3-6CF359D0AAB1}" type="slidenum">
              <a:rPr lang="ko-KR" altLang="en-US" smtClean="0"/>
              <a:pPr>
                <a:defRPr/>
              </a:pPr>
              <a:t>14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73322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075">
              <a:defRPr/>
            </a:pPr>
            <a:endParaRPr lang="ko-KR" altLang="en-US" dirty="0">
              <a:solidFill>
                <a:srgbClr val="FF0000"/>
              </a:solidFill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61F92B-B5F3-471B-BFC3-6CF359D0AAB1}" type="slidenum">
              <a:rPr lang="ko-KR" altLang="en-US" smtClean="0"/>
              <a:pPr>
                <a:defRPr/>
              </a:pPr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2547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075">
              <a:defRPr/>
            </a:pPr>
            <a:endParaRPr lang="ko-KR" altLang="en-US" dirty="0">
              <a:solidFill>
                <a:srgbClr val="FF0000"/>
              </a:solidFill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61F92B-B5F3-471B-BFC3-6CF359D0AAB1}" type="slidenum">
              <a:rPr lang="ko-KR" altLang="en-US" smtClean="0"/>
              <a:pPr>
                <a:defRPr/>
              </a:pPr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62160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075">
              <a:defRPr/>
            </a:pPr>
            <a:endParaRPr lang="ko-KR" altLang="en-US" dirty="0">
              <a:solidFill>
                <a:srgbClr val="FF0000"/>
              </a:solidFill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61F92B-B5F3-471B-BFC3-6CF359D0AAB1}" type="slidenum">
              <a:rPr lang="ko-KR" altLang="en-US" smtClean="0"/>
              <a:pPr>
                <a:defRPr/>
              </a:pPr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99349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075">
              <a:defRPr/>
            </a:pPr>
            <a:endParaRPr lang="ko-KR" altLang="en-US" dirty="0">
              <a:solidFill>
                <a:srgbClr val="FF0000"/>
              </a:solidFill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61F92B-B5F3-471B-BFC3-6CF359D0AAB1}" type="slidenum">
              <a:rPr lang="ko-KR" altLang="en-US" smtClean="0"/>
              <a:pPr>
                <a:defRPr/>
              </a:pPr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552054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075">
              <a:defRPr/>
            </a:pPr>
            <a:endParaRPr lang="ko-KR" altLang="en-US" dirty="0">
              <a:solidFill>
                <a:srgbClr val="FF0000"/>
              </a:solidFill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61F92B-B5F3-471B-BFC3-6CF359D0AAB1}" type="slidenum">
              <a:rPr lang="ko-KR" altLang="en-US" smtClean="0"/>
              <a:pPr>
                <a:defRPr/>
              </a:pPr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63293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075">
              <a:defRPr/>
            </a:pPr>
            <a:endParaRPr lang="ko-KR" altLang="en-US" dirty="0">
              <a:solidFill>
                <a:srgbClr val="FF0000"/>
              </a:solidFill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61F92B-B5F3-471B-BFC3-6CF359D0AAB1}" type="slidenum">
              <a:rPr lang="ko-KR" altLang="en-US" smtClean="0"/>
              <a:pPr>
                <a:defRPr/>
              </a:pPr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48065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075">
              <a:defRPr/>
            </a:pPr>
            <a:endParaRPr lang="ko-KR" altLang="en-US" dirty="0">
              <a:solidFill>
                <a:srgbClr val="FF0000"/>
              </a:solidFill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61F92B-B5F3-471B-BFC3-6CF359D0AAB1}" type="slidenum">
              <a:rPr lang="ko-KR" altLang="en-US" smtClean="0"/>
              <a:pPr>
                <a:defRPr/>
              </a:pPr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892793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075">
              <a:defRPr/>
            </a:pPr>
            <a:endParaRPr lang="ko-KR" altLang="en-US" dirty="0">
              <a:solidFill>
                <a:srgbClr val="FF0000"/>
              </a:solidFill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61F92B-B5F3-471B-BFC3-6CF359D0AAB1}" type="slidenum">
              <a:rPr lang="ko-KR" altLang="en-US" smtClean="0"/>
              <a:pPr>
                <a:defRPr/>
              </a:pPr>
              <a:t>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35072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5FD11AA4-1899-4EB3-B4D8-8D98F0B045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67B4D241-A575-46B8-8309-40ABE7A6E11E}"/>
              </a:ext>
            </a:extLst>
          </p:cNvPr>
          <p:cNvSpPr/>
          <p:nvPr userDrawn="1"/>
        </p:nvSpPr>
        <p:spPr>
          <a:xfrm>
            <a:off x="3491880" y="4515966"/>
            <a:ext cx="792088" cy="6275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0112F-72C1-4614-B9D9-CF99297D98D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0284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67B4D241-A575-46B8-8309-40ABE7A6E11E}"/>
              </a:ext>
            </a:extLst>
          </p:cNvPr>
          <p:cNvSpPr/>
          <p:nvPr userDrawn="1"/>
        </p:nvSpPr>
        <p:spPr>
          <a:xfrm>
            <a:off x="3491880" y="4515966"/>
            <a:ext cx="792088" cy="6275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래픽 4">
            <a:extLst>
              <a:ext uri="{FF2B5EF4-FFF2-40B4-BE49-F238E27FC236}">
                <a16:creationId xmlns:a16="http://schemas.microsoft.com/office/drawing/2014/main" id="{95CDA708-604C-4AA5-A3FE-8C9C0B4AD6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70485" y="3561397"/>
            <a:ext cx="1924050" cy="1647825"/>
          </a:xfrm>
          <a:prstGeom prst="rect">
            <a:avLst/>
          </a:prstGeom>
        </p:spPr>
      </p:pic>
      <p:pic>
        <p:nvPicPr>
          <p:cNvPr id="6" name="그래픽 5">
            <a:extLst>
              <a:ext uri="{FF2B5EF4-FFF2-40B4-BE49-F238E27FC236}">
                <a16:creationId xmlns:a16="http://schemas.microsoft.com/office/drawing/2014/main" id="{8EF0E0CD-FD43-4334-8656-41CBA16588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7313295" y="-35243"/>
            <a:ext cx="1924050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538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5FD11AA4-1899-4EB3-B4D8-8D98F0B045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383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세로 제목 및 텍스트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6809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412CC628-EA37-452D-9574-AA3DD623C150}"/>
              </a:ext>
            </a:extLst>
          </p:cNvPr>
          <p:cNvSpPr/>
          <p:nvPr userDrawn="1"/>
        </p:nvSpPr>
        <p:spPr>
          <a:xfrm>
            <a:off x="-1" y="0"/>
            <a:ext cx="9141285" cy="5141972"/>
          </a:xfrm>
          <a:prstGeom prst="rect">
            <a:avLst/>
          </a:prstGeom>
          <a:solidFill>
            <a:srgbClr val="F2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E2C807A8-9BD5-4908-98C7-8536306AAE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43662">
            <a:off x="7810079" y="625253"/>
            <a:ext cx="727784" cy="727784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E1B4C4C0-5EB3-4AE5-81E5-CF26DF80E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4175">
            <a:off x="8498332" y="1104495"/>
            <a:ext cx="727784" cy="72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542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0112F-72C1-4614-B9D9-CF99297D98D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0410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1" r:id="rId1"/>
    <p:sldLayoutId id="2147484477" r:id="rId2"/>
    <p:sldLayoutId id="2147484467" r:id="rId3"/>
    <p:sldLayoutId id="2147484465" r:id="rId4"/>
    <p:sldLayoutId id="2147484476" r:id="rId5"/>
  </p:sldLayoutIdLst>
  <p:hf hdr="0" ftr="0" dt="0"/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kd@yonsei.ac.k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8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svg"/><Relationship Id="rId11" Type="http://schemas.openxmlformats.org/officeDocument/2006/relationships/image" Target="../media/image34.png"/><Relationship Id="rId5" Type="http://schemas.openxmlformats.org/officeDocument/2006/relationships/image" Target="../media/image10.png"/><Relationship Id="rId10" Type="http://schemas.openxmlformats.org/officeDocument/2006/relationships/image" Target="../media/image33.png"/><Relationship Id="rId4" Type="http://schemas.openxmlformats.org/officeDocument/2006/relationships/image" Target="../media/image9.svg"/><Relationship Id="rId9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8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Relationship Id="rId9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8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Relationship Id="rId9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skd@yonsei.ac.kr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Relationship Id="rId9" Type="http://schemas.openxmlformats.org/officeDocument/2006/relationships/hyperlink" Target="https://github.com/DataDog/llm-observability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8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svg"/><Relationship Id="rId11" Type="http://schemas.openxmlformats.org/officeDocument/2006/relationships/image" Target="../media/image25.png"/><Relationship Id="rId5" Type="http://schemas.openxmlformats.org/officeDocument/2006/relationships/image" Target="../media/image10.png"/><Relationship Id="rId10" Type="http://schemas.openxmlformats.org/officeDocument/2006/relationships/image" Target="../media/image24.png"/><Relationship Id="rId4" Type="http://schemas.openxmlformats.org/officeDocument/2006/relationships/image" Target="../media/image9.sv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8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8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Box 140"/>
          <p:cNvSpPr txBox="1"/>
          <p:nvPr/>
        </p:nvSpPr>
        <p:spPr>
          <a:xfrm>
            <a:off x="4013114" y="4628302"/>
            <a:ext cx="1050289" cy="24622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altLang="ko-KR" sz="1000" dirty="0">
                <a:solidFill>
                  <a:schemeClr val="bg2">
                    <a:lumMod val="50000"/>
                  </a:schemeClr>
                </a:solidFill>
                <a:latin typeface="에스코어 드림 2 ExtraLight" panose="020B0203030302020204" pitchFamily="34" charset="-127"/>
                <a:ea typeface="에스코어 드림 2 ExtraLight" panose="020B0203030302020204" pitchFamily="34" charset="-127"/>
                <a:cs typeface="조선일보명조" panose="02030304000000000000" pitchFamily="18" charset="-127"/>
              </a:rPr>
              <a:t>&lt;2024/07/24&gt;</a:t>
            </a:r>
            <a:endParaRPr lang="ko-KR" altLang="en-US" sz="1000" dirty="0">
              <a:solidFill>
                <a:schemeClr val="bg2">
                  <a:lumMod val="50000"/>
                </a:schemeClr>
              </a:solidFill>
              <a:latin typeface="에스코어 드림 2 ExtraLight" panose="020B0203030302020204" pitchFamily="34" charset="-127"/>
              <a:ea typeface="에스코어 드림 2 ExtraLight" panose="020B0203030302020204" pitchFamily="34" charset="-127"/>
              <a:cs typeface="조선일보명조" panose="02030304000000000000" pitchFamily="18" charset="-127"/>
            </a:endParaRPr>
          </a:p>
        </p:txBody>
      </p:sp>
      <p:sp>
        <p:nvSpPr>
          <p:cNvPr id="151" name="직사각형 150">
            <a:extLst>
              <a:ext uri="{FF2B5EF4-FFF2-40B4-BE49-F238E27FC236}">
                <a16:creationId xmlns:a16="http://schemas.microsoft.com/office/drawing/2014/main" id="{08D9AA5C-0304-4BEB-AA54-E0DDB837067F}"/>
              </a:ext>
            </a:extLst>
          </p:cNvPr>
          <p:cNvSpPr/>
          <p:nvPr/>
        </p:nvSpPr>
        <p:spPr>
          <a:xfrm>
            <a:off x="1888892" y="1004793"/>
            <a:ext cx="536621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4000" dirty="0">
                <a:solidFill>
                  <a:srgbClr val="002060"/>
                </a:solidFill>
                <a:latin typeface="+mj-ea"/>
                <a:ea typeface="+mj-ea"/>
              </a:rPr>
              <a:t>DATADOG</a:t>
            </a:r>
          </a:p>
          <a:p>
            <a:pPr algn="ctr"/>
            <a:r>
              <a:rPr lang="en-US" altLang="ko-KR" sz="4000" dirty="0">
                <a:solidFill>
                  <a:srgbClr val="002060"/>
                </a:solidFill>
                <a:effectLst/>
                <a:latin typeface="+mj-ea"/>
                <a:ea typeface="+mj-ea"/>
              </a:rPr>
              <a:t>LLM OBSERVABILITY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2878683" y="2579803"/>
            <a:ext cx="33866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600" dirty="0">
                <a:solidFill>
                  <a:schemeClr val="bg2">
                    <a:lumMod val="50000"/>
                  </a:schemeClr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Data Engineering Lab</a:t>
            </a:r>
          </a:p>
          <a:p>
            <a:pPr algn="ctr"/>
            <a:r>
              <a:rPr lang="en-US" altLang="ko-KR" sz="1600" dirty="0">
                <a:solidFill>
                  <a:schemeClr val="bg2">
                    <a:lumMod val="50000"/>
                  </a:schemeClr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Multi Modal Deep Learning Team</a:t>
            </a:r>
            <a:endParaRPr lang="ko-KR" altLang="en-US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3861259" y="3651870"/>
            <a:ext cx="14214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 err="1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Sunghyun</a:t>
            </a:r>
            <a:r>
              <a:rPr lang="en-US" altLang="ko-KR" sz="14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Ahn</a:t>
            </a:r>
            <a:endParaRPr lang="ko-KR" altLang="en-US" sz="1400" dirty="0"/>
          </a:p>
        </p:txBody>
      </p:sp>
      <p:sp>
        <p:nvSpPr>
          <p:cNvPr id="152" name="직사각형 151"/>
          <p:cNvSpPr/>
          <p:nvPr/>
        </p:nvSpPr>
        <p:spPr>
          <a:xfrm>
            <a:off x="3848530" y="3924052"/>
            <a:ext cx="14469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  <a:hlinkClick r:id="rId3"/>
              </a:rPr>
              <a:t>skd@yonsei.ac.kr</a:t>
            </a:r>
            <a:endParaRPr lang="ko-KR" altLang="en-US" sz="1200" dirty="0"/>
          </a:p>
        </p:txBody>
      </p:sp>
      <p:pic>
        <p:nvPicPr>
          <p:cNvPr id="5" name="그림 4" descr="텍스트, 폰트, 로고, 상징이(가) 표시된 사진&#10;&#10;자동 생성된 설명">
            <a:extLst>
              <a:ext uri="{FF2B5EF4-FFF2-40B4-BE49-F238E27FC236}">
                <a16:creationId xmlns:a16="http://schemas.microsoft.com/office/drawing/2014/main" id="{EEF669FF-D15D-D690-723F-DB8962ACCC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23478"/>
            <a:ext cx="1481468" cy="45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681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슬라이드 번호 개체 틀 64">
            <a:extLst>
              <a:ext uri="{FF2B5EF4-FFF2-40B4-BE49-F238E27FC236}">
                <a16:creationId xmlns:a16="http://schemas.microsoft.com/office/drawing/2014/main" id="{07C0A81A-4EA5-A316-B8C6-578F37337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0112F-72C1-4614-B9D9-CF99297D98DC}" type="slidenum">
              <a:rPr lang="ko-KR" altLang="en-US" smtClean="0"/>
              <a:t>10</a:t>
            </a:fld>
            <a:endParaRPr lang="ko-KR" altLang="en-US"/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C73E3722-8A29-08FB-2664-8728F9B4B4E3}"/>
              </a:ext>
            </a:extLst>
          </p:cNvPr>
          <p:cNvGrpSpPr/>
          <p:nvPr/>
        </p:nvGrpSpPr>
        <p:grpSpPr>
          <a:xfrm>
            <a:off x="664555" y="736418"/>
            <a:ext cx="8299933" cy="261610"/>
            <a:chOff x="598273" y="619057"/>
            <a:chExt cx="7040514" cy="261610"/>
          </a:xfrm>
        </p:grpSpPr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4B36099A-BF19-BB5B-106F-4A9C07C7D307}"/>
                </a:ext>
              </a:extLst>
            </p:cNvPr>
            <p:cNvSpPr/>
            <p:nvPr/>
          </p:nvSpPr>
          <p:spPr>
            <a:xfrm>
              <a:off x="770271" y="619057"/>
              <a:ext cx="6868516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100" dirty="0">
                  <a:latin typeface="+mn-lt"/>
                  <a:ea typeface="에스코어 드림 5 Medium" panose="020B0503030302020204" pitchFamily="34" charset="-127"/>
                </a:rPr>
                <a:t>Explore LLM Observability  </a:t>
              </a:r>
              <a:endParaRPr lang="ko-KR" altLang="en-US" sz="1100" dirty="0">
                <a:latin typeface="+mn-lt"/>
                <a:ea typeface="에스코어 드림 5 Medium" panose="020B0503030302020204" pitchFamily="34" charset="-127"/>
              </a:endParaRPr>
            </a:p>
          </p:txBody>
        </p:sp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32CEC314-581B-C52E-CE26-775149943B3E}"/>
                </a:ext>
              </a:extLst>
            </p:cNvPr>
            <p:cNvGrpSpPr/>
            <p:nvPr/>
          </p:nvGrpSpPr>
          <p:grpSpPr>
            <a:xfrm>
              <a:off x="598273" y="656141"/>
              <a:ext cx="175849" cy="175851"/>
              <a:chOff x="607799" y="646615"/>
              <a:chExt cx="175849" cy="175851"/>
            </a:xfrm>
          </p:grpSpPr>
          <p:sp>
            <p:nvSpPr>
              <p:cNvPr id="23" name="타원 22">
                <a:extLst>
                  <a:ext uri="{FF2B5EF4-FFF2-40B4-BE49-F238E27FC236}">
                    <a16:creationId xmlns:a16="http://schemas.microsoft.com/office/drawing/2014/main" id="{4B9C40A1-91D9-3E71-01CA-24F519611F37}"/>
                  </a:ext>
                </a:extLst>
              </p:cNvPr>
              <p:cNvSpPr/>
              <p:nvPr/>
            </p:nvSpPr>
            <p:spPr>
              <a:xfrm>
                <a:off x="607799" y="646615"/>
                <a:ext cx="175849" cy="175851"/>
              </a:xfrm>
              <a:prstGeom prst="ellipse">
                <a:avLst/>
              </a:prstGeom>
              <a:solidFill>
                <a:srgbClr val="8CA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pic>
            <p:nvPicPr>
              <p:cNvPr id="24" name="그래픽 14">
                <a:extLst>
                  <a:ext uri="{FF2B5EF4-FFF2-40B4-BE49-F238E27FC236}">
                    <a16:creationId xmlns:a16="http://schemas.microsoft.com/office/drawing/2014/main" id="{2ECD4528-678A-34B9-2B12-CEC2C36F3D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14198" y="678466"/>
                <a:ext cx="165600" cy="99759"/>
              </a:xfrm>
              <a:prstGeom prst="rect">
                <a:avLst/>
              </a:prstGeom>
            </p:spPr>
          </p:pic>
        </p:grpSp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72A8C079-A7F4-E498-2EAE-4EF712B785BE}"/>
              </a:ext>
            </a:extLst>
          </p:cNvPr>
          <p:cNvGrpSpPr/>
          <p:nvPr/>
        </p:nvGrpSpPr>
        <p:grpSpPr>
          <a:xfrm>
            <a:off x="839897" y="1080639"/>
            <a:ext cx="8223877" cy="230832"/>
            <a:chOff x="1095328" y="1095832"/>
            <a:chExt cx="8816130" cy="230832"/>
          </a:xfrm>
        </p:grpSpPr>
        <p:pic>
          <p:nvPicPr>
            <p:cNvPr id="26" name="그래픽 25">
              <a:extLst>
                <a:ext uri="{FF2B5EF4-FFF2-40B4-BE49-F238E27FC236}">
                  <a16:creationId xmlns:a16="http://schemas.microsoft.com/office/drawing/2014/main" id="{39A75B09-0ECF-CC9A-99CE-2E9EA72F04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7CFF8FD5-A822-CE2E-9705-F34AAF736FE3}"/>
                </a:ext>
              </a:extLst>
            </p:cNvPr>
            <p:cNvSpPr/>
            <p:nvPr/>
          </p:nvSpPr>
          <p:spPr>
            <a:xfrm>
              <a:off x="1231162" y="1095832"/>
              <a:ext cx="868029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(2) LLM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과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Requests 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모듈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(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웹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사이트 요청 기능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)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을 활용한 이미지 검색 어플리케이션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  <a:endParaRPr lang="en-US" altLang="ko-KR" sz="900" i="1" dirty="0">
                <a:solidFill>
                  <a:schemeClr val="accent2">
                    <a:lumMod val="75000"/>
                  </a:schemeClr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F67F056C-CE51-7582-05E5-805C9114C036}"/>
              </a:ext>
            </a:extLst>
          </p:cNvPr>
          <p:cNvGrpSpPr/>
          <p:nvPr/>
        </p:nvGrpSpPr>
        <p:grpSpPr>
          <a:xfrm>
            <a:off x="137017" y="114531"/>
            <a:ext cx="427340" cy="428156"/>
            <a:chOff x="138227" y="61344"/>
            <a:chExt cx="359313" cy="360000"/>
          </a:xfrm>
        </p:grpSpPr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FA430DBA-1DE8-EC08-6652-71B6D2B80F8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3083" y="86544"/>
              <a:ext cx="309601" cy="309600"/>
            </a:xfrm>
            <a:prstGeom prst="ellipse">
              <a:avLst/>
            </a:prstGeom>
            <a:solidFill>
              <a:srgbClr val="0A35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j-ea"/>
                <a:ea typeface="+mj-ea"/>
              </a:endParaRPr>
            </a:p>
          </p:txBody>
        </p:sp>
        <p:grpSp>
          <p:nvGrpSpPr>
            <p:cNvPr id="17" name="그룹 16">
              <a:extLst>
                <a:ext uri="{FF2B5EF4-FFF2-40B4-BE49-F238E27FC236}">
                  <a16:creationId xmlns:a16="http://schemas.microsoft.com/office/drawing/2014/main" id="{77A4BB4C-0764-DF02-1C79-CFACC772E78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8227" y="61344"/>
              <a:ext cx="359313" cy="360000"/>
              <a:chOff x="138226" y="61344"/>
              <a:chExt cx="395244" cy="390066"/>
            </a:xfrm>
          </p:grpSpPr>
          <p:sp>
            <p:nvSpPr>
              <p:cNvPr id="19" name="막힌 원호 18">
                <a:extLst>
                  <a:ext uri="{FF2B5EF4-FFF2-40B4-BE49-F238E27FC236}">
                    <a16:creationId xmlns:a16="http://schemas.microsoft.com/office/drawing/2014/main" id="{B19CC6A8-3473-1B20-2A37-DFF65ABCA648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406223"/>
                  <a:gd name="adj2" fmla="val 57348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21" name="막힌 원호 20">
                <a:extLst>
                  <a:ext uri="{FF2B5EF4-FFF2-40B4-BE49-F238E27FC236}">
                    <a16:creationId xmlns:a16="http://schemas.microsoft.com/office/drawing/2014/main" id="{AA1F696A-5E91-8B28-69A7-27F38A60A7F8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05108"/>
                  <a:gd name="adj2" fmla="val 1174371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31" name="타원 30">
                <a:extLst>
                  <a:ext uri="{FF2B5EF4-FFF2-40B4-BE49-F238E27FC236}">
                    <a16:creationId xmlns:a16="http://schemas.microsoft.com/office/drawing/2014/main" id="{CE8CFC10-0E14-4B9B-FC64-C4540C57C0A3}"/>
                  </a:ext>
                </a:extLst>
              </p:cNvPr>
              <p:cNvSpPr/>
              <p:nvPr/>
            </p:nvSpPr>
            <p:spPr>
              <a:xfrm>
                <a:off x="142232" y="148430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32" name="타원 31">
                <a:extLst>
                  <a:ext uri="{FF2B5EF4-FFF2-40B4-BE49-F238E27FC236}">
                    <a16:creationId xmlns:a16="http://schemas.microsoft.com/office/drawing/2014/main" id="{5E4E6E35-5695-6615-EB2C-E9A2994FBF26}"/>
                  </a:ext>
                </a:extLst>
              </p:cNvPr>
              <p:cNvSpPr/>
              <p:nvPr/>
            </p:nvSpPr>
            <p:spPr>
              <a:xfrm>
                <a:off x="497622" y="310508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</p:grpSp>
      </p:grp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BEEDE634-C7DF-E6B2-E9E1-90E07401E58D}"/>
              </a:ext>
            </a:extLst>
          </p:cNvPr>
          <p:cNvSpPr/>
          <p:nvPr/>
        </p:nvSpPr>
        <p:spPr>
          <a:xfrm>
            <a:off x="575494" y="127550"/>
            <a:ext cx="152317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dirty="0">
                <a:solidFill>
                  <a:srgbClr val="002060"/>
                </a:solidFill>
                <a:latin typeface="+mj-ea"/>
                <a:ea typeface="+mj-ea"/>
              </a:rPr>
              <a:t>DATADOG</a:t>
            </a:r>
            <a:endParaRPr lang="en-US" altLang="ko-KR" sz="2200" dirty="0">
              <a:solidFill>
                <a:srgbClr val="002060"/>
              </a:solidFill>
              <a:effectLst/>
              <a:latin typeface="+mj-ea"/>
              <a:ea typeface="+mj-ea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896C08A-E05A-050B-68E9-A90F915296BE}"/>
              </a:ext>
            </a:extLst>
          </p:cNvPr>
          <p:cNvSpPr txBox="1"/>
          <p:nvPr/>
        </p:nvSpPr>
        <p:spPr>
          <a:xfrm>
            <a:off x="164347" y="119905"/>
            <a:ext cx="362600" cy="43088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r"/>
            <a:r>
              <a:rPr lang="en-US" altLang="ja-JP" sz="2200" dirty="0">
                <a:solidFill>
                  <a:schemeClr val="bg1"/>
                </a:solidFill>
                <a:latin typeface="+mj-ea"/>
                <a:ea typeface="+mj-ea"/>
              </a:rPr>
              <a:t>1</a:t>
            </a:r>
            <a:endParaRPr lang="ja-JP" altLang="en-US" sz="2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D33FD03-BDE8-8BB2-818D-0A9E9BDC9F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4253" y="2029323"/>
            <a:ext cx="3716671" cy="2106517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873610EC-FDEB-EAEA-72DF-E90527F5E1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4253" y="4243772"/>
            <a:ext cx="3772949" cy="198175"/>
          </a:xfrm>
          <a:prstGeom prst="rect">
            <a:avLst/>
          </a:prstGeom>
        </p:spPr>
      </p:pic>
      <p:cxnSp>
        <p:nvCxnSpPr>
          <p:cNvPr id="8" name="연결선: 꺾임 7">
            <a:extLst>
              <a:ext uri="{FF2B5EF4-FFF2-40B4-BE49-F238E27FC236}">
                <a16:creationId xmlns:a16="http://schemas.microsoft.com/office/drawing/2014/main" id="{ACC34F3C-BF10-E315-8612-6DCA9C40F059}"/>
              </a:ext>
            </a:extLst>
          </p:cNvPr>
          <p:cNvCxnSpPr>
            <a:cxnSpLocks/>
            <a:endCxn id="6" idx="1"/>
          </p:cNvCxnSpPr>
          <p:nvPr/>
        </p:nvCxnSpPr>
        <p:spPr>
          <a:xfrm rot="5400000">
            <a:off x="564757" y="3616096"/>
            <a:ext cx="1116260" cy="337268"/>
          </a:xfrm>
          <a:prstGeom prst="bentConnector4">
            <a:avLst>
              <a:gd name="adj1" fmla="val 124"/>
              <a:gd name="adj2" fmla="val 167780"/>
            </a:avLst>
          </a:prstGeom>
          <a:ln w="12700">
            <a:solidFill>
              <a:srgbClr val="8CA8E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그림 28">
            <a:extLst>
              <a:ext uri="{FF2B5EF4-FFF2-40B4-BE49-F238E27FC236}">
                <a16:creationId xmlns:a16="http://schemas.microsoft.com/office/drawing/2014/main" id="{FF8987FB-1889-FD0B-75B1-262CD8AD3F9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35537" y="1665191"/>
            <a:ext cx="3235387" cy="290007"/>
          </a:xfrm>
          <a:prstGeom prst="rect">
            <a:avLst/>
          </a:prstGeom>
        </p:spPr>
      </p:pic>
      <p:pic>
        <p:nvPicPr>
          <p:cNvPr id="35" name="그림 34">
            <a:extLst>
              <a:ext uri="{FF2B5EF4-FFF2-40B4-BE49-F238E27FC236}">
                <a16:creationId xmlns:a16="http://schemas.microsoft.com/office/drawing/2014/main" id="{09AA0EC3-A6D3-D2F0-E8D8-A2A14E07744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28054" y="1665191"/>
            <a:ext cx="3392073" cy="3020607"/>
          </a:xfrm>
          <a:prstGeom prst="rect">
            <a:avLst/>
          </a:prstGeom>
        </p:spPr>
      </p:pic>
      <p:cxnSp>
        <p:nvCxnSpPr>
          <p:cNvPr id="36" name="연결선: 꺾임 35">
            <a:extLst>
              <a:ext uri="{FF2B5EF4-FFF2-40B4-BE49-F238E27FC236}">
                <a16:creationId xmlns:a16="http://schemas.microsoft.com/office/drawing/2014/main" id="{8AA0FF7F-DF28-8B45-8F99-92444F588687}"/>
              </a:ext>
            </a:extLst>
          </p:cNvPr>
          <p:cNvCxnSpPr>
            <a:cxnSpLocks/>
          </p:cNvCxnSpPr>
          <p:nvPr/>
        </p:nvCxnSpPr>
        <p:spPr>
          <a:xfrm flipV="1">
            <a:off x="2687439" y="2892819"/>
            <a:ext cx="2387406" cy="432046"/>
          </a:xfrm>
          <a:prstGeom prst="bentConnector3">
            <a:avLst>
              <a:gd name="adj1" fmla="val 50000"/>
            </a:avLst>
          </a:prstGeom>
          <a:ln w="12700">
            <a:solidFill>
              <a:srgbClr val="8CA8E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그림 39">
            <a:extLst>
              <a:ext uri="{FF2B5EF4-FFF2-40B4-BE49-F238E27FC236}">
                <a16:creationId xmlns:a16="http://schemas.microsoft.com/office/drawing/2014/main" id="{6379CE2D-7C35-8526-FB00-3E57B093B71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09110" y="982406"/>
            <a:ext cx="2711017" cy="605715"/>
          </a:xfrm>
          <a:prstGeom prst="rect">
            <a:avLst/>
          </a:prstGeom>
        </p:spPr>
      </p:pic>
      <p:cxnSp>
        <p:nvCxnSpPr>
          <p:cNvPr id="41" name="연결선: 꺾임 40">
            <a:extLst>
              <a:ext uri="{FF2B5EF4-FFF2-40B4-BE49-F238E27FC236}">
                <a16:creationId xmlns:a16="http://schemas.microsoft.com/office/drawing/2014/main" id="{02632692-14B7-D54B-20F9-7FD227EEB194}"/>
              </a:ext>
            </a:extLst>
          </p:cNvPr>
          <p:cNvCxnSpPr>
            <a:cxnSpLocks/>
            <a:endCxn id="40" idx="3"/>
          </p:cNvCxnSpPr>
          <p:nvPr/>
        </p:nvCxnSpPr>
        <p:spPr>
          <a:xfrm rot="5400000" flipH="1" flipV="1">
            <a:off x="5404603" y="1592436"/>
            <a:ext cx="3222696" cy="2608352"/>
          </a:xfrm>
          <a:prstGeom prst="bentConnector4">
            <a:avLst>
              <a:gd name="adj1" fmla="val 139"/>
              <a:gd name="adj2" fmla="val 108764"/>
            </a:avLst>
          </a:prstGeom>
          <a:ln w="12700">
            <a:solidFill>
              <a:srgbClr val="8CA8E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연결선: 꺾임 44">
            <a:extLst>
              <a:ext uri="{FF2B5EF4-FFF2-40B4-BE49-F238E27FC236}">
                <a16:creationId xmlns:a16="http://schemas.microsoft.com/office/drawing/2014/main" id="{DBB2CD63-F287-145C-50AF-436E5F1D757F}"/>
              </a:ext>
            </a:extLst>
          </p:cNvPr>
          <p:cNvCxnSpPr>
            <a:cxnSpLocks/>
          </p:cNvCxnSpPr>
          <p:nvPr/>
        </p:nvCxnSpPr>
        <p:spPr>
          <a:xfrm rot="10800000" flipV="1">
            <a:off x="2517985" y="1899543"/>
            <a:ext cx="1217537" cy="636270"/>
          </a:xfrm>
          <a:prstGeom prst="bentConnector3">
            <a:avLst>
              <a:gd name="adj1" fmla="val 323"/>
            </a:avLst>
          </a:prstGeom>
          <a:ln w="12700">
            <a:solidFill>
              <a:srgbClr val="8CA8E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1809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슬라이드 번호 개체 틀 64">
            <a:extLst>
              <a:ext uri="{FF2B5EF4-FFF2-40B4-BE49-F238E27FC236}">
                <a16:creationId xmlns:a16="http://schemas.microsoft.com/office/drawing/2014/main" id="{07C0A81A-4EA5-A316-B8C6-578F37337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0112F-72C1-4614-B9D9-CF99297D98DC}" type="slidenum">
              <a:rPr lang="ko-KR" altLang="en-US" smtClean="0"/>
              <a:t>11</a:t>
            </a:fld>
            <a:endParaRPr lang="ko-KR" altLang="en-US"/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C73E3722-8A29-08FB-2664-8728F9B4B4E3}"/>
              </a:ext>
            </a:extLst>
          </p:cNvPr>
          <p:cNvGrpSpPr/>
          <p:nvPr/>
        </p:nvGrpSpPr>
        <p:grpSpPr>
          <a:xfrm>
            <a:off x="664555" y="736418"/>
            <a:ext cx="8299933" cy="261610"/>
            <a:chOff x="598273" y="619057"/>
            <a:chExt cx="7040514" cy="261610"/>
          </a:xfrm>
        </p:grpSpPr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4B36099A-BF19-BB5B-106F-4A9C07C7D307}"/>
                </a:ext>
              </a:extLst>
            </p:cNvPr>
            <p:cNvSpPr/>
            <p:nvPr/>
          </p:nvSpPr>
          <p:spPr>
            <a:xfrm>
              <a:off x="770271" y="619057"/>
              <a:ext cx="6868516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100" dirty="0">
                  <a:latin typeface="+mn-lt"/>
                  <a:ea typeface="에스코어 드림 5 Medium" panose="020B0503030302020204" pitchFamily="34" charset="-127"/>
                </a:rPr>
                <a:t>Explore LLM Observability  </a:t>
              </a:r>
              <a:endParaRPr lang="ko-KR" altLang="en-US" sz="1100" dirty="0">
                <a:latin typeface="+mn-lt"/>
                <a:ea typeface="에스코어 드림 5 Medium" panose="020B0503030302020204" pitchFamily="34" charset="-127"/>
              </a:endParaRPr>
            </a:p>
          </p:txBody>
        </p:sp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32CEC314-581B-C52E-CE26-775149943B3E}"/>
                </a:ext>
              </a:extLst>
            </p:cNvPr>
            <p:cNvGrpSpPr/>
            <p:nvPr/>
          </p:nvGrpSpPr>
          <p:grpSpPr>
            <a:xfrm>
              <a:off x="598273" y="656141"/>
              <a:ext cx="175849" cy="175851"/>
              <a:chOff x="607799" y="646615"/>
              <a:chExt cx="175849" cy="175851"/>
            </a:xfrm>
          </p:grpSpPr>
          <p:sp>
            <p:nvSpPr>
              <p:cNvPr id="23" name="타원 22">
                <a:extLst>
                  <a:ext uri="{FF2B5EF4-FFF2-40B4-BE49-F238E27FC236}">
                    <a16:creationId xmlns:a16="http://schemas.microsoft.com/office/drawing/2014/main" id="{4B9C40A1-91D9-3E71-01CA-24F519611F37}"/>
                  </a:ext>
                </a:extLst>
              </p:cNvPr>
              <p:cNvSpPr/>
              <p:nvPr/>
            </p:nvSpPr>
            <p:spPr>
              <a:xfrm>
                <a:off x="607799" y="646615"/>
                <a:ext cx="175849" cy="175851"/>
              </a:xfrm>
              <a:prstGeom prst="ellipse">
                <a:avLst/>
              </a:prstGeom>
              <a:solidFill>
                <a:srgbClr val="8CA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pic>
            <p:nvPicPr>
              <p:cNvPr id="24" name="그래픽 14">
                <a:extLst>
                  <a:ext uri="{FF2B5EF4-FFF2-40B4-BE49-F238E27FC236}">
                    <a16:creationId xmlns:a16="http://schemas.microsoft.com/office/drawing/2014/main" id="{2ECD4528-678A-34B9-2B12-CEC2C36F3D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14198" y="678466"/>
                <a:ext cx="165600" cy="99759"/>
              </a:xfrm>
              <a:prstGeom prst="rect">
                <a:avLst/>
              </a:prstGeom>
            </p:spPr>
          </p:pic>
        </p:grpSp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72A8C079-A7F4-E498-2EAE-4EF712B785BE}"/>
              </a:ext>
            </a:extLst>
          </p:cNvPr>
          <p:cNvGrpSpPr/>
          <p:nvPr/>
        </p:nvGrpSpPr>
        <p:grpSpPr>
          <a:xfrm>
            <a:off x="839897" y="1080639"/>
            <a:ext cx="8223877" cy="230832"/>
            <a:chOff x="1095328" y="1095832"/>
            <a:chExt cx="8816130" cy="230832"/>
          </a:xfrm>
        </p:grpSpPr>
        <p:pic>
          <p:nvPicPr>
            <p:cNvPr id="26" name="그래픽 25">
              <a:extLst>
                <a:ext uri="{FF2B5EF4-FFF2-40B4-BE49-F238E27FC236}">
                  <a16:creationId xmlns:a16="http://schemas.microsoft.com/office/drawing/2014/main" id="{39A75B09-0ECF-CC9A-99CE-2E9EA72F04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7CFF8FD5-A822-CE2E-9705-F34AAF736FE3}"/>
                </a:ext>
              </a:extLst>
            </p:cNvPr>
            <p:cNvSpPr/>
            <p:nvPr/>
          </p:nvSpPr>
          <p:spPr>
            <a:xfrm>
              <a:off x="1231162" y="1095832"/>
              <a:ext cx="868029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(2) LLM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과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Requests 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모듈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(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웹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사이트 요청 기능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)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을 활용한 이미지 검색 어플리케이션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  <a:endParaRPr lang="en-US" altLang="ko-KR" sz="900" i="1" dirty="0">
                <a:solidFill>
                  <a:schemeClr val="accent2">
                    <a:lumMod val="75000"/>
                  </a:schemeClr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F67F056C-CE51-7582-05E5-805C9114C036}"/>
              </a:ext>
            </a:extLst>
          </p:cNvPr>
          <p:cNvGrpSpPr/>
          <p:nvPr/>
        </p:nvGrpSpPr>
        <p:grpSpPr>
          <a:xfrm>
            <a:off x="137017" y="114531"/>
            <a:ext cx="427340" cy="428156"/>
            <a:chOff x="138227" y="61344"/>
            <a:chExt cx="359313" cy="360000"/>
          </a:xfrm>
        </p:grpSpPr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FA430DBA-1DE8-EC08-6652-71B6D2B80F8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3083" y="86544"/>
              <a:ext cx="309601" cy="309600"/>
            </a:xfrm>
            <a:prstGeom prst="ellipse">
              <a:avLst/>
            </a:prstGeom>
            <a:solidFill>
              <a:srgbClr val="0A35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j-ea"/>
                <a:ea typeface="+mj-ea"/>
              </a:endParaRPr>
            </a:p>
          </p:txBody>
        </p:sp>
        <p:grpSp>
          <p:nvGrpSpPr>
            <p:cNvPr id="17" name="그룹 16">
              <a:extLst>
                <a:ext uri="{FF2B5EF4-FFF2-40B4-BE49-F238E27FC236}">
                  <a16:creationId xmlns:a16="http://schemas.microsoft.com/office/drawing/2014/main" id="{77A4BB4C-0764-DF02-1C79-CFACC772E78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8227" y="61344"/>
              <a:ext cx="359313" cy="360000"/>
              <a:chOff x="138226" y="61344"/>
              <a:chExt cx="395244" cy="390066"/>
            </a:xfrm>
          </p:grpSpPr>
          <p:sp>
            <p:nvSpPr>
              <p:cNvPr id="19" name="막힌 원호 18">
                <a:extLst>
                  <a:ext uri="{FF2B5EF4-FFF2-40B4-BE49-F238E27FC236}">
                    <a16:creationId xmlns:a16="http://schemas.microsoft.com/office/drawing/2014/main" id="{B19CC6A8-3473-1B20-2A37-DFF65ABCA648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406223"/>
                  <a:gd name="adj2" fmla="val 57348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21" name="막힌 원호 20">
                <a:extLst>
                  <a:ext uri="{FF2B5EF4-FFF2-40B4-BE49-F238E27FC236}">
                    <a16:creationId xmlns:a16="http://schemas.microsoft.com/office/drawing/2014/main" id="{AA1F696A-5E91-8B28-69A7-27F38A60A7F8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05108"/>
                  <a:gd name="adj2" fmla="val 1174371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31" name="타원 30">
                <a:extLst>
                  <a:ext uri="{FF2B5EF4-FFF2-40B4-BE49-F238E27FC236}">
                    <a16:creationId xmlns:a16="http://schemas.microsoft.com/office/drawing/2014/main" id="{CE8CFC10-0E14-4B9B-FC64-C4540C57C0A3}"/>
                  </a:ext>
                </a:extLst>
              </p:cNvPr>
              <p:cNvSpPr/>
              <p:nvPr/>
            </p:nvSpPr>
            <p:spPr>
              <a:xfrm>
                <a:off x="142232" y="148430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32" name="타원 31">
                <a:extLst>
                  <a:ext uri="{FF2B5EF4-FFF2-40B4-BE49-F238E27FC236}">
                    <a16:creationId xmlns:a16="http://schemas.microsoft.com/office/drawing/2014/main" id="{5E4E6E35-5695-6615-EB2C-E9A2994FBF26}"/>
                  </a:ext>
                </a:extLst>
              </p:cNvPr>
              <p:cNvSpPr/>
              <p:nvPr/>
            </p:nvSpPr>
            <p:spPr>
              <a:xfrm>
                <a:off x="497622" y="310508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</p:grpSp>
      </p:grp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BEEDE634-C7DF-E6B2-E9E1-90E07401E58D}"/>
              </a:ext>
            </a:extLst>
          </p:cNvPr>
          <p:cNvSpPr/>
          <p:nvPr/>
        </p:nvSpPr>
        <p:spPr>
          <a:xfrm>
            <a:off x="575494" y="127550"/>
            <a:ext cx="152317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dirty="0">
                <a:solidFill>
                  <a:srgbClr val="002060"/>
                </a:solidFill>
                <a:latin typeface="+mj-ea"/>
                <a:ea typeface="+mj-ea"/>
              </a:rPr>
              <a:t>DATADOG</a:t>
            </a:r>
            <a:endParaRPr lang="en-US" altLang="ko-KR" sz="2200" dirty="0">
              <a:solidFill>
                <a:srgbClr val="002060"/>
              </a:solidFill>
              <a:effectLst/>
              <a:latin typeface="+mj-ea"/>
              <a:ea typeface="+mj-ea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896C08A-E05A-050B-68E9-A90F915296BE}"/>
              </a:ext>
            </a:extLst>
          </p:cNvPr>
          <p:cNvSpPr txBox="1"/>
          <p:nvPr/>
        </p:nvSpPr>
        <p:spPr>
          <a:xfrm>
            <a:off x="164347" y="119905"/>
            <a:ext cx="362600" cy="43088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r"/>
            <a:r>
              <a:rPr lang="en-US" altLang="ja-JP" sz="2200" dirty="0">
                <a:solidFill>
                  <a:schemeClr val="bg1"/>
                </a:solidFill>
                <a:latin typeface="+mj-ea"/>
                <a:ea typeface="+mj-ea"/>
              </a:rPr>
              <a:t>1</a:t>
            </a:r>
            <a:endParaRPr lang="ja-JP" altLang="en-US" sz="2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1DC7F5E3-F00E-D2B3-8541-4D89335D7C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7134" y="1534902"/>
            <a:ext cx="3520554" cy="2864720"/>
          </a:xfrm>
          <a:prstGeom prst="rect">
            <a:avLst/>
          </a:prstGeom>
          <a:ln w="12700">
            <a:solidFill>
              <a:schemeClr val="accent4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4FA8707-5A74-B550-073D-A9B7577EF0D0}"/>
              </a:ext>
            </a:extLst>
          </p:cNvPr>
          <p:cNvSpPr txBox="1"/>
          <p:nvPr/>
        </p:nvSpPr>
        <p:spPr>
          <a:xfrm>
            <a:off x="1915606" y="4521042"/>
            <a:ext cx="15762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rgbClr val="3E6DD6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LLM </a:t>
            </a:r>
            <a:r>
              <a:rPr lang="ko-KR" altLang="en-US" sz="1200" dirty="0">
                <a:solidFill>
                  <a:srgbClr val="3E6DD6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로그 데이터</a:t>
            </a:r>
            <a:endParaRPr lang="ko-KR" altLang="en-US" sz="1200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34FA8E2B-5927-CAEA-7028-F58C523CD87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51342"/>
          <a:stretch/>
        </p:blipFill>
        <p:spPr>
          <a:xfrm>
            <a:off x="4629969" y="1534902"/>
            <a:ext cx="3582546" cy="2803108"/>
          </a:xfrm>
          <a:prstGeom prst="rect">
            <a:avLst/>
          </a:prstGeom>
          <a:ln w="12700">
            <a:solidFill>
              <a:schemeClr val="accent4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94B141A-D512-615B-C2C0-0981F0884FDF}"/>
              </a:ext>
            </a:extLst>
          </p:cNvPr>
          <p:cNvSpPr txBox="1"/>
          <p:nvPr/>
        </p:nvSpPr>
        <p:spPr>
          <a:xfrm>
            <a:off x="5669813" y="4521042"/>
            <a:ext cx="15762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200">
                <a:solidFill>
                  <a:srgbClr val="3E6DD6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Tool </a:t>
            </a:r>
            <a:r>
              <a:rPr lang="ko-KR" altLang="en-US" sz="1200" dirty="0">
                <a:solidFill>
                  <a:srgbClr val="3E6DD6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로그 데이터</a:t>
            </a:r>
            <a:endParaRPr lang="ko-KR" altLang="en-US" sz="1200" dirty="0"/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705725CA-F7A1-B786-3331-5A4120C9C7C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51366" y="94506"/>
            <a:ext cx="5863932" cy="83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021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슬라이드 번호 개체 틀 64">
            <a:extLst>
              <a:ext uri="{FF2B5EF4-FFF2-40B4-BE49-F238E27FC236}">
                <a16:creationId xmlns:a16="http://schemas.microsoft.com/office/drawing/2014/main" id="{07C0A81A-4EA5-A316-B8C6-578F37337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0112F-72C1-4614-B9D9-CF99297D98DC}" type="slidenum">
              <a:rPr lang="ko-KR" altLang="en-US" smtClean="0"/>
              <a:t>12</a:t>
            </a:fld>
            <a:endParaRPr lang="ko-KR" altLang="en-US"/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C73E3722-8A29-08FB-2664-8728F9B4B4E3}"/>
              </a:ext>
            </a:extLst>
          </p:cNvPr>
          <p:cNvGrpSpPr/>
          <p:nvPr/>
        </p:nvGrpSpPr>
        <p:grpSpPr>
          <a:xfrm>
            <a:off x="664555" y="736418"/>
            <a:ext cx="8299933" cy="261610"/>
            <a:chOff x="598273" y="619057"/>
            <a:chExt cx="7040514" cy="261610"/>
          </a:xfrm>
        </p:grpSpPr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4B36099A-BF19-BB5B-106F-4A9C07C7D307}"/>
                </a:ext>
              </a:extLst>
            </p:cNvPr>
            <p:cNvSpPr/>
            <p:nvPr/>
          </p:nvSpPr>
          <p:spPr>
            <a:xfrm>
              <a:off x="770271" y="619057"/>
              <a:ext cx="6868516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100" dirty="0">
                  <a:latin typeface="+mn-lt"/>
                  <a:ea typeface="에스코어 드림 5 Medium" panose="020B0503030302020204" pitchFamily="34" charset="-127"/>
                </a:rPr>
                <a:t>Explore LLM Observability  </a:t>
              </a:r>
              <a:endParaRPr lang="ko-KR" altLang="en-US" sz="1100" dirty="0">
                <a:latin typeface="+mn-lt"/>
                <a:ea typeface="에스코어 드림 5 Medium" panose="020B0503030302020204" pitchFamily="34" charset="-127"/>
              </a:endParaRPr>
            </a:p>
          </p:txBody>
        </p:sp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32CEC314-581B-C52E-CE26-775149943B3E}"/>
                </a:ext>
              </a:extLst>
            </p:cNvPr>
            <p:cNvGrpSpPr/>
            <p:nvPr/>
          </p:nvGrpSpPr>
          <p:grpSpPr>
            <a:xfrm>
              <a:off x="598273" y="656141"/>
              <a:ext cx="175849" cy="175851"/>
              <a:chOff x="607799" y="646615"/>
              <a:chExt cx="175849" cy="175851"/>
            </a:xfrm>
          </p:grpSpPr>
          <p:sp>
            <p:nvSpPr>
              <p:cNvPr id="23" name="타원 22">
                <a:extLst>
                  <a:ext uri="{FF2B5EF4-FFF2-40B4-BE49-F238E27FC236}">
                    <a16:creationId xmlns:a16="http://schemas.microsoft.com/office/drawing/2014/main" id="{4B9C40A1-91D9-3E71-01CA-24F519611F37}"/>
                  </a:ext>
                </a:extLst>
              </p:cNvPr>
              <p:cNvSpPr/>
              <p:nvPr/>
            </p:nvSpPr>
            <p:spPr>
              <a:xfrm>
                <a:off x="607799" y="646615"/>
                <a:ext cx="175849" cy="175851"/>
              </a:xfrm>
              <a:prstGeom prst="ellipse">
                <a:avLst/>
              </a:prstGeom>
              <a:solidFill>
                <a:srgbClr val="8CA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pic>
            <p:nvPicPr>
              <p:cNvPr id="24" name="그래픽 14">
                <a:extLst>
                  <a:ext uri="{FF2B5EF4-FFF2-40B4-BE49-F238E27FC236}">
                    <a16:creationId xmlns:a16="http://schemas.microsoft.com/office/drawing/2014/main" id="{2ECD4528-678A-34B9-2B12-CEC2C36F3D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14198" y="678466"/>
                <a:ext cx="165600" cy="99759"/>
              </a:xfrm>
              <a:prstGeom prst="rect">
                <a:avLst/>
              </a:prstGeom>
            </p:spPr>
          </p:pic>
        </p:grpSp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72A8C079-A7F4-E498-2EAE-4EF712B785BE}"/>
              </a:ext>
            </a:extLst>
          </p:cNvPr>
          <p:cNvGrpSpPr/>
          <p:nvPr/>
        </p:nvGrpSpPr>
        <p:grpSpPr>
          <a:xfrm>
            <a:off x="839897" y="1080639"/>
            <a:ext cx="8223877" cy="230832"/>
            <a:chOff x="1095328" y="1095832"/>
            <a:chExt cx="8816130" cy="230832"/>
          </a:xfrm>
        </p:grpSpPr>
        <p:pic>
          <p:nvPicPr>
            <p:cNvPr id="26" name="그래픽 25">
              <a:extLst>
                <a:ext uri="{FF2B5EF4-FFF2-40B4-BE49-F238E27FC236}">
                  <a16:creationId xmlns:a16="http://schemas.microsoft.com/office/drawing/2014/main" id="{39A75B09-0ECF-CC9A-99CE-2E9EA72F04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7CFF8FD5-A822-CE2E-9705-F34AAF736FE3}"/>
                </a:ext>
              </a:extLst>
            </p:cNvPr>
            <p:cNvSpPr/>
            <p:nvPr/>
          </p:nvSpPr>
          <p:spPr>
            <a:xfrm>
              <a:off x="1231162" y="1095832"/>
              <a:ext cx="868029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(3) 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오류 발생 예제</a:t>
              </a:r>
              <a:endParaRPr lang="en-US" altLang="ko-KR" sz="900" i="1" dirty="0">
                <a:solidFill>
                  <a:schemeClr val="accent2">
                    <a:lumMod val="75000"/>
                  </a:schemeClr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F67F056C-CE51-7582-05E5-805C9114C036}"/>
              </a:ext>
            </a:extLst>
          </p:cNvPr>
          <p:cNvGrpSpPr/>
          <p:nvPr/>
        </p:nvGrpSpPr>
        <p:grpSpPr>
          <a:xfrm>
            <a:off x="137017" y="114531"/>
            <a:ext cx="427340" cy="428156"/>
            <a:chOff x="138227" y="61344"/>
            <a:chExt cx="359313" cy="360000"/>
          </a:xfrm>
        </p:grpSpPr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FA430DBA-1DE8-EC08-6652-71B6D2B80F8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3083" y="86544"/>
              <a:ext cx="309601" cy="309600"/>
            </a:xfrm>
            <a:prstGeom prst="ellipse">
              <a:avLst/>
            </a:prstGeom>
            <a:solidFill>
              <a:srgbClr val="0A35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j-ea"/>
                <a:ea typeface="+mj-ea"/>
              </a:endParaRPr>
            </a:p>
          </p:txBody>
        </p:sp>
        <p:grpSp>
          <p:nvGrpSpPr>
            <p:cNvPr id="17" name="그룹 16">
              <a:extLst>
                <a:ext uri="{FF2B5EF4-FFF2-40B4-BE49-F238E27FC236}">
                  <a16:creationId xmlns:a16="http://schemas.microsoft.com/office/drawing/2014/main" id="{77A4BB4C-0764-DF02-1C79-CFACC772E78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8227" y="61344"/>
              <a:ext cx="359313" cy="360000"/>
              <a:chOff x="138226" y="61344"/>
              <a:chExt cx="395244" cy="390066"/>
            </a:xfrm>
          </p:grpSpPr>
          <p:sp>
            <p:nvSpPr>
              <p:cNvPr id="19" name="막힌 원호 18">
                <a:extLst>
                  <a:ext uri="{FF2B5EF4-FFF2-40B4-BE49-F238E27FC236}">
                    <a16:creationId xmlns:a16="http://schemas.microsoft.com/office/drawing/2014/main" id="{B19CC6A8-3473-1B20-2A37-DFF65ABCA648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406223"/>
                  <a:gd name="adj2" fmla="val 57348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21" name="막힌 원호 20">
                <a:extLst>
                  <a:ext uri="{FF2B5EF4-FFF2-40B4-BE49-F238E27FC236}">
                    <a16:creationId xmlns:a16="http://schemas.microsoft.com/office/drawing/2014/main" id="{AA1F696A-5E91-8B28-69A7-27F38A60A7F8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05108"/>
                  <a:gd name="adj2" fmla="val 1174371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31" name="타원 30">
                <a:extLst>
                  <a:ext uri="{FF2B5EF4-FFF2-40B4-BE49-F238E27FC236}">
                    <a16:creationId xmlns:a16="http://schemas.microsoft.com/office/drawing/2014/main" id="{CE8CFC10-0E14-4B9B-FC64-C4540C57C0A3}"/>
                  </a:ext>
                </a:extLst>
              </p:cNvPr>
              <p:cNvSpPr/>
              <p:nvPr/>
            </p:nvSpPr>
            <p:spPr>
              <a:xfrm>
                <a:off x="142232" y="148430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32" name="타원 31">
                <a:extLst>
                  <a:ext uri="{FF2B5EF4-FFF2-40B4-BE49-F238E27FC236}">
                    <a16:creationId xmlns:a16="http://schemas.microsoft.com/office/drawing/2014/main" id="{5E4E6E35-5695-6615-EB2C-E9A2994FBF26}"/>
                  </a:ext>
                </a:extLst>
              </p:cNvPr>
              <p:cNvSpPr/>
              <p:nvPr/>
            </p:nvSpPr>
            <p:spPr>
              <a:xfrm>
                <a:off x="497622" y="310508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</p:grpSp>
      </p:grp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BEEDE634-C7DF-E6B2-E9E1-90E07401E58D}"/>
              </a:ext>
            </a:extLst>
          </p:cNvPr>
          <p:cNvSpPr/>
          <p:nvPr/>
        </p:nvSpPr>
        <p:spPr>
          <a:xfrm>
            <a:off x="575494" y="127550"/>
            <a:ext cx="152317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dirty="0">
                <a:solidFill>
                  <a:srgbClr val="002060"/>
                </a:solidFill>
                <a:latin typeface="+mj-ea"/>
                <a:ea typeface="+mj-ea"/>
              </a:rPr>
              <a:t>DATADOG</a:t>
            </a:r>
            <a:endParaRPr lang="en-US" altLang="ko-KR" sz="2200" dirty="0">
              <a:solidFill>
                <a:srgbClr val="002060"/>
              </a:solidFill>
              <a:effectLst/>
              <a:latin typeface="+mj-ea"/>
              <a:ea typeface="+mj-ea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896C08A-E05A-050B-68E9-A90F915296BE}"/>
              </a:ext>
            </a:extLst>
          </p:cNvPr>
          <p:cNvSpPr txBox="1"/>
          <p:nvPr/>
        </p:nvSpPr>
        <p:spPr>
          <a:xfrm>
            <a:off x="164347" y="119905"/>
            <a:ext cx="362600" cy="43088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r"/>
            <a:r>
              <a:rPr lang="en-US" altLang="ja-JP" sz="2200" dirty="0">
                <a:solidFill>
                  <a:schemeClr val="bg1"/>
                </a:solidFill>
                <a:latin typeface="+mj-ea"/>
                <a:ea typeface="+mj-ea"/>
              </a:rPr>
              <a:t>1</a:t>
            </a:r>
            <a:endParaRPr lang="ja-JP" altLang="en-US" sz="2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1E311C3F-E3D4-61EB-E40A-4CAD765E26F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17830"/>
          <a:stretch/>
        </p:blipFill>
        <p:spPr>
          <a:xfrm>
            <a:off x="806770" y="1778255"/>
            <a:ext cx="3530391" cy="2310416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B08EAF2C-DF9E-DC24-91D7-5AE4FD7AB6B9}"/>
              </a:ext>
            </a:extLst>
          </p:cNvPr>
          <p:cNvSpPr/>
          <p:nvPr/>
        </p:nvSpPr>
        <p:spPr>
          <a:xfrm>
            <a:off x="1195424" y="3732621"/>
            <a:ext cx="720080" cy="216025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화살표: 오른쪽 9">
            <a:extLst>
              <a:ext uri="{FF2B5EF4-FFF2-40B4-BE49-F238E27FC236}">
                <a16:creationId xmlns:a16="http://schemas.microsoft.com/office/drawing/2014/main" id="{449B6216-D598-34B3-4478-CD4969819715}"/>
              </a:ext>
            </a:extLst>
          </p:cNvPr>
          <p:cNvSpPr/>
          <p:nvPr/>
        </p:nvSpPr>
        <p:spPr>
          <a:xfrm>
            <a:off x="3999086" y="3624609"/>
            <a:ext cx="720080" cy="432048"/>
          </a:xfrm>
          <a:prstGeom prst="rightArrow">
            <a:avLst/>
          </a:prstGeom>
          <a:solidFill>
            <a:srgbClr val="F732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B390C71A-4132-C82D-30EA-56FE012C3B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47104" y="150564"/>
            <a:ext cx="6158172" cy="815745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770611E4-1A3F-CABA-AFF9-030D88F79A9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21094" y="1519010"/>
            <a:ext cx="4220996" cy="2638653"/>
          </a:xfrm>
          <a:prstGeom prst="rect">
            <a:avLst/>
          </a:prstGeom>
        </p:spPr>
      </p:pic>
      <p:sp>
        <p:nvSpPr>
          <p:cNvPr id="28" name="직사각형 27">
            <a:extLst>
              <a:ext uri="{FF2B5EF4-FFF2-40B4-BE49-F238E27FC236}">
                <a16:creationId xmlns:a16="http://schemas.microsoft.com/office/drawing/2014/main" id="{D7873D79-07FC-629E-E754-979A3ABDBFE5}"/>
              </a:ext>
            </a:extLst>
          </p:cNvPr>
          <p:cNvSpPr/>
          <p:nvPr/>
        </p:nvSpPr>
        <p:spPr>
          <a:xfrm>
            <a:off x="4821094" y="1749842"/>
            <a:ext cx="3832560" cy="995727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D354BED6-CB9E-615B-F849-25BD161B2D90}"/>
              </a:ext>
            </a:extLst>
          </p:cNvPr>
          <p:cNvSpPr/>
          <p:nvPr/>
        </p:nvSpPr>
        <p:spPr>
          <a:xfrm>
            <a:off x="4819174" y="2838336"/>
            <a:ext cx="2209905" cy="1319327"/>
          </a:xfrm>
          <a:prstGeom prst="rect">
            <a:avLst/>
          </a:prstGeom>
          <a:noFill/>
          <a:ln w="19050">
            <a:solidFill>
              <a:srgbClr val="8CA8E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6DC2427-D2E1-5E98-B6BE-30AD2205C0DC}"/>
              </a:ext>
            </a:extLst>
          </p:cNvPr>
          <p:cNvSpPr txBox="1"/>
          <p:nvPr/>
        </p:nvSpPr>
        <p:spPr>
          <a:xfrm>
            <a:off x="4719166" y="4259154"/>
            <a:ext cx="42209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rgbClr val="F7322D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LLM </a:t>
            </a:r>
            <a:r>
              <a:rPr lang="ko-KR" altLang="en-US" sz="1200" dirty="0">
                <a:solidFill>
                  <a:srgbClr val="F7322D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어플리케이션이 </a:t>
            </a:r>
            <a:r>
              <a:rPr lang="en-US" altLang="ko-KR" sz="1200" dirty="0">
                <a:solidFill>
                  <a:srgbClr val="F7322D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Output</a:t>
            </a:r>
            <a:r>
              <a:rPr lang="ko-KR" altLang="en-US" sz="1200" dirty="0">
                <a:solidFill>
                  <a:srgbClr val="F7322D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은 반환하지만 </a:t>
            </a:r>
            <a:r>
              <a:rPr lang="en-US" altLang="ko-KR" sz="1200" dirty="0" err="1">
                <a:solidFill>
                  <a:srgbClr val="F7322D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NameError</a:t>
            </a:r>
            <a:r>
              <a:rPr lang="ko-KR" altLang="en-US" sz="1200" dirty="0">
                <a:solidFill>
                  <a:srgbClr val="F7322D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라는 오류가 발생하여 </a:t>
            </a:r>
            <a:r>
              <a:rPr lang="en-US" altLang="ko-KR" sz="1200" dirty="0">
                <a:solidFill>
                  <a:srgbClr val="F7322D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finish</a:t>
            </a:r>
            <a:r>
              <a:rPr lang="ko-KR" altLang="en-US" sz="1200" dirty="0">
                <a:solidFill>
                  <a:srgbClr val="F7322D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가 안 되는 상태</a:t>
            </a:r>
            <a:endParaRPr lang="ko-KR" altLang="en-US" sz="1200" dirty="0">
              <a:solidFill>
                <a:srgbClr val="F732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1465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슬라이드 번호 개체 틀 64">
            <a:extLst>
              <a:ext uri="{FF2B5EF4-FFF2-40B4-BE49-F238E27FC236}">
                <a16:creationId xmlns:a16="http://schemas.microsoft.com/office/drawing/2014/main" id="{07C0A81A-4EA5-A316-B8C6-578F37337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0112F-72C1-4614-B9D9-CF99297D98DC}" type="slidenum">
              <a:rPr lang="ko-KR" altLang="en-US" smtClean="0"/>
              <a:t>13</a:t>
            </a:fld>
            <a:endParaRPr lang="ko-KR" altLang="en-US"/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C73E3722-8A29-08FB-2664-8728F9B4B4E3}"/>
              </a:ext>
            </a:extLst>
          </p:cNvPr>
          <p:cNvGrpSpPr/>
          <p:nvPr/>
        </p:nvGrpSpPr>
        <p:grpSpPr>
          <a:xfrm>
            <a:off x="664555" y="736418"/>
            <a:ext cx="8299933" cy="261610"/>
            <a:chOff x="598273" y="619057"/>
            <a:chExt cx="7040514" cy="261610"/>
          </a:xfrm>
        </p:grpSpPr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4B36099A-BF19-BB5B-106F-4A9C07C7D307}"/>
                </a:ext>
              </a:extLst>
            </p:cNvPr>
            <p:cNvSpPr/>
            <p:nvPr/>
          </p:nvSpPr>
          <p:spPr>
            <a:xfrm>
              <a:off x="770271" y="619057"/>
              <a:ext cx="6868516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100" dirty="0">
                  <a:latin typeface="+mn-lt"/>
                  <a:ea typeface="에스코어 드림 5 Medium" panose="020B0503030302020204" pitchFamily="34" charset="-127"/>
                </a:rPr>
                <a:t>Explore LLM Observability  </a:t>
              </a:r>
              <a:endParaRPr lang="ko-KR" altLang="en-US" sz="1100" dirty="0">
                <a:latin typeface="+mn-lt"/>
                <a:ea typeface="에스코어 드림 5 Medium" panose="020B0503030302020204" pitchFamily="34" charset="-127"/>
              </a:endParaRPr>
            </a:p>
          </p:txBody>
        </p:sp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32CEC314-581B-C52E-CE26-775149943B3E}"/>
                </a:ext>
              </a:extLst>
            </p:cNvPr>
            <p:cNvGrpSpPr/>
            <p:nvPr/>
          </p:nvGrpSpPr>
          <p:grpSpPr>
            <a:xfrm>
              <a:off x="598273" y="656141"/>
              <a:ext cx="175849" cy="175851"/>
              <a:chOff x="607799" y="646615"/>
              <a:chExt cx="175849" cy="175851"/>
            </a:xfrm>
          </p:grpSpPr>
          <p:sp>
            <p:nvSpPr>
              <p:cNvPr id="23" name="타원 22">
                <a:extLst>
                  <a:ext uri="{FF2B5EF4-FFF2-40B4-BE49-F238E27FC236}">
                    <a16:creationId xmlns:a16="http://schemas.microsoft.com/office/drawing/2014/main" id="{4B9C40A1-91D9-3E71-01CA-24F519611F37}"/>
                  </a:ext>
                </a:extLst>
              </p:cNvPr>
              <p:cNvSpPr/>
              <p:nvPr/>
            </p:nvSpPr>
            <p:spPr>
              <a:xfrm>
                <a:off x="607799" y="646615"/>
                <a:ext cx="175849" cy="175851"/>
              </a:xfrm>
              <a:prstGeom prst="ellipse">
                <a:avLst/>
              </a:prstGeom>
              <a:solidFill>
                <a:srgbClr val="8CA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pic>
            <p:nvPicPr>
              <p:cNvPr id="24" name="그래픽 14">
                <a:extLst>
                  <a:ext uri="{FF2B5EF4-FFF2-40B4-BE49-F238E27FC236}">
                    <a16:creationId xmlns:a16="http://schemas.microsoft.com/office/drawing/2014/main" id="{2ECD4528-678A-34B9-2B12-CEC2C36F3D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14198" y="678466"/>
                <a:ext cx="165600" cy="99759"/>
              </a:xfrm>
              <a:prstGeom prst="rect">
                <a:avLst/>
              </a:prstGeom>
            </p:spPr>
          </p:pic>
        </p:grpSp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72A8C079-A7F4-E498-2EAE-4EF712B785BE}"/>
              </a:ext>
            </a:extLst>
          </p:cNvPr>
          <p:cNvGrpSpPr/>
          <p:nvPr/>
        </p:nvGrpSpPr>
        <p:grpSpPr>
          <a:xfrm>
            <a:off x="839897" y="1080639"/>
            <a:ext cx="8223877" cy="230832"/>
            <a:chOff x="1095328" y="1095832"/>
            <a:chExt cx="8816130" cy="230832"/>
          </a:xfrm>
        </p:grpSpPr>
        <p:pic>
          <p:nvPicPr>
            <p:cNvPr id="26" name="그래픽 25">
              <a:extLst>
                <a:ext uri="{FF2B5EF4-FFF2-40B4-BE49-F238E27FC236}">
                  <a16:creationId xmlns:a16="http://schemas.microsoft.com/office/drawing/2014/main" id="{39A75B09-0ECF-CC9A-99CE-2E9EA72F04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7CFF8FD5-A822-CE2E-9705-F34AAF736FE3}"/>
                </a:ext>
              </a:extLst>
            </p:cNvPr>
            <p:cNvSpPr/>
            <p:nvPr/>
          </p:nvSpPr>
          <p:spPr>
            <a:xfrm>
              <a:off x="1231162" y="1095832"/>
              <a:ext cx="868029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(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４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) 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보안 위협 발생 예제</a:t>
              </a:r>
              <a:endParaRPr lang="en-US" altLang="ko-KR" sz="900" i="1" dirty="0">
                <a:solidFill>
                  <a:schemeClr val="accent2">
                    <a:lumMod val="75000"/>
                  </a:schemeClr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F67F056C-CE51-7582-05E5-805C9114C036}"/>
              </a:ext>
            </a:extLst>
          </p:cNvPr>
          <p:cNvGrpSpPr/>
          <p:nvPr/>
        </p:nvGrpSpPr>
        <p:grpSpPr>
          <a:xfrm>
            <a:off x="137017" y="114531"/>
            <a:ext cx="427340" cy="428156"/>
            <a:chOff x="138227" y="61344"/>
            <a:chExt cx="359313" cy="360000"/>
          </a:xfrm>
        </p:grpSpPr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FA430DBA-1DE8-EC08-6652-71B6D2B80F8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3083" y="86544"/>
              <a:ext cx="309601" cy="309600"/>
            </a:xfrm>
            <a:prstGeom prst="ellipse">
              <a:avLst/>
            </a:prstGeom>
            <a:solidFill>
              <a:srgbClr val="0A35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j-ea"/>
                <a:ea typeface="+mj-ea"/>
              </a:endParaRPr>
            </a:p>
          </p:txBody>
        </p:sp>
        <p:grpSp>
          <p:nvGrpSpPr>
            <p:cNvPr id="17" name="그룹 16">
              <a:extLst>
                <a:ext uri="{FF2B5EF4-FFF2-40B4-BE49-F238E27FC236}">
                  <a16:creationId xmlns:a16="http://schemas.microsoft.com/office/drawing/2014/main" id="{77A4BB4C-0764-DF02-1C79-CFACC772E78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8227" y="61344"/>
              <a:ext cx="359313" cy="360000"/>
              <a:chOff x="138226" y="61344"/>
              <a:chExt cx="395244" cy="390066"/>
            </a:xfrm>
          </p:grpSpPr>
          <p:sp>
            <p:nvSpPr>
              <p:cNvPr id="19" name="막힌 원호 18">
                <a:extLst>
                  <a:ext uri="{FF2B5EF4-FFF2-40B4-BE49-F238E27FC236}">
                    <a16:creationId xmlns:a16="http://schemas.microsoft.com/office/drawing/2014/main" id="{B19CC6A8-3473-1B20-2A37-DFF65ABCA648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406223"/>
                  <a:gd name="adj2" fmla="val 57348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21" name="막힌 원호 20">
                <a:extLst>
                  <a:ext uri="{FF2B5EF4-FFF2-40B4-BE49-F238E27FC236}">
                    <a16:creationId xmlns:a16="http://schemas.microsoft.com/office/drawing/2014/main" id="{AA1F696A-5E91-8B28-69A7-27F38A60A7F8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05108"/>
                  <a:gd name="adj2" fmla="val 1174371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31" name="타원 30">
                <a:extLst>
                  <a:ext uri="{FF2B5EF4-FFF2-40B4-BE49-F238E27FC236}">
                    <a16:creationId xmlns:a16="http://schemas.microsoft.com/office/drawing/2014/main" id="{CE8CFC10-0E14-4B9B-FC64-C4540C57C0A3}"/>
                  </a:ext>
                </a:extLst>
              </p:cNvPr>
              <p:cNvSpPr/>
              <p:nvPr/>
            </p:nvSpPr>
            <p:spPr>
              <a:xfrm>
                <a:off x="142232" y="148430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32" name="타원 31">
                <a:extLst>
                  <a:ext uri="{FF2B5EF4-FFF2-40B4-BE49-F238E27FC236}">
                    <a16:creationId xmlns:a16="http://schemas.microsoft.com/office/drawing/2014/main" id="{5E4E6E35-5695-6615-EB2C-E9A2994FBF26}"/>
                  </a:ext>
                </a:extLst>
              </p:cNvPr>
              <p:cNvSpPr/>
              <p:nvPr/>
            </p:nvSpPr>
            <p:spPr>
              <a:xfrm>
                <a:off x="497622" y="310508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</p:grpSp>
      </p:grp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BEEDE634-C7DF-E6B2-E9E1-90E07401E58D}"/>
              </a:ext>
            </a:extLst>
          </p:cNvPr>
          <p:cNvSpPr/>
          <p:nvPr/>
        </p:nvSpPr>
        <p:spPr>
          <a:xfrm>
            <a:off x="575494" y="127550"/>
            <a:ext cx="152317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dirty="0">
                <a:solidFill>
                  <a:srgbClr val="002060"/>
                </a:solidFill>
                <a:latin typeface="+mj-ea"/>
                <a:ea typeface="+mj-ea"/>
              </a:rPr>
              <a:t>DATADOG</a:t>
            </a:r>
            <a:endParaRPr lang="en-US" altLang="ko-KR" sz="2200" dirty="0">
              <a:solidFill>
                <a:srgbClr val="002060"/>
              </a:solidFill>
              <a:effectLst/>
              <a:latin typeface="+mj-ea"/>
              <a:ea typeface="+mj-ea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896C08A-E05A-050B-68E9-A90F915296BE}"/>
              </a:ext>
            </a:extLst>
          </p:cNvPr>
          <p:cNvSpPr txBox="1"/>
          <p:nvPr/>
        </p:nvSpPr>
        <p:spPr>
          <a:xfrm>
            <a:off x="164347" y="119905"/>
            <a:ext cx="362600" cy="43088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r"/>
            <a:r>
              <a:rPr lang="en-US" altLang="ja-JP" sz="2200" dirty="0">
                <a:solidFill>
                  <a:schemeClr val="bg1"/>
                </a:solidFill>
                <a:latin typeface="+mj-ea"/>
                <a:ea typeface="+mj-ea"/>
              </a:rPr>
              <a:t>1</a:t>
            </a:r>
            <a:endParaRPr lang="ja-JP" altLang="en-US" sz="2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EA946597-2B20-BB02-801F-7208AF268B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4372" y="1493868"/>
            <a:ext cx="6892610" cy="33997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DA0AA9-FD17-220A-F11E-DCBBA6D967DF}"/>
              </a:ext>
            </a:extLst>
          </p:cNvPr>
          <p:cNvSpPr txBox="1"/>
          <p:nvPr/>
        </p:nvSpPr>
        <p:spPr>
          <a:xfrm>
            <a:off x="3779912" y="971782"/>
            <a:ext cx="422099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100" dirty="0">
                <a:solidFill>
                  <a:srgbClr val="F7322D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LLM</a:t>
            </a:r>
            <a:r>
              <a:rPr lang="ko-KR" altLang="en-US" sz="1100" dirty="0">
                <a:solidFill>
                  <a:srgbClr val="F7322D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에게 암호화된 데이터를 해독 요청</a:t>
            </a:r>
            <a:endParaRPr lang="en-US" altLang="ko-KR" sz="1100" dirty="0">
              <a:solidFill>
                <a:srgbClr val="F7322D"/>
              </a:solidFill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  <a:p>
            <a:pPr algn="r"/>
            <a:r>
              <a:rPr lang="en-US" altLang="ko-KR" sz="1100" dirty="0">
                <a:solidFill>
                  <a:srgbClr val="F7322D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-&gt; LLM</a:t>
            </a:r>
            <a:r>
              <a:rPr lang="ko-KR" altLang="en-US" sz="1100" dirty="0">
                <a:solidFill>
                  <a:srgbClr val="F7322D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의 처리 과정에서 </a:t>
            </a:r>
            <a:r>
              <a:rPr lang="ko-KR" altLang="en-US" sz="1100" u="sng" dirty="0">
                <a:solidFill>
                  <a:srgbClr val="F7322D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민감한 데이터 유출 가능성</a:t>
            </a:r>
            <a:r>
              <a:rPr lang="ko-KR" altLang="en-US" sz="1100" dirty="0">
                <a:solidFill>
                  <a:srgbClr val="F7322D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존재</a:t>
            </a:r>
            <a:endParaRPr lang="ko-KR" altLang="en-US" sz="1200" dirty="0">
              <a:solidFill>
                <a:srgbClr val="F732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081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C97194A6-62E5-E94B-FF63-3E37B7F1569E}"/>
              </a:ext>
            </a:extLst>
          </p:cNvPr>
          <p:cNvSpPr/>
          <p:nvPr/>
        </p:nvSpPr>
        <p:spPr>
          <a:xfrm>
            <a:off x="3275856" y="1635646"/>
            <a:ext cx="25242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600" dirty="0">
                <a:solidFill>
                  <a:srgbClr val="002060"/>
                </a:solidFill>
                <a:latin typeface="+mj-ea"/>
                <a:ea typeface="+mj-ea"/>
              </a:rPr>
              <a:t>Thank You</a:t>
            </a:r>
            <a:endParaRPr lang="en-US" altLang="ko-KR" sz="3600" dirty="0">
              <a:solidFill>
                <a:srgbClr val="002060"/>
              </a:solidFill>
              <a:effectLst/>
              <a:latin typeface="+mj-ea"/>
              <a:ea typeface="+mj-ea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2ACE3212-B52B-CAE1-FDF8-0AAF71AE1293}"/>
              </a:ext>
            </a:extLst>
          </p:cNvPr>
          <p:cNvSpPr/>
          <p:nvPr/>
        </p:nvSpPr>
        <p:spPr>
          <a:xfrm>
            <a:off x="3407141" y="2326325"/>
            <a:ext cx="22617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>
                <a:solidFill>
                  <a:schemeClr val="bg2">
                    <a:lumMod val="50000"/>
                  </a:schemeClr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Data Engineering Lab</a:t>
            </a:r>
            <a:endParaRPr lang="ko-KR" altLang="en-US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0" name="그림 29" descr="텍스트, 폰트, 로고, 상징이(가) 표시된 사진&#10;&#10;자동 생성된 설명">
            <a:extLst>
              <a:ext uri="{FF2B5EF4-FFF2-40B4-BE49-F238E27FC236}">
                <a16:creationId xmlns:a16="http://schemas.microsoft.com/office/drawing/2014/main" id="{D67C71F3-3D26-A0A3-21C3-6E3A887CAD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23478"/>
            <a:ext cx="1481468" cy="459397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704E9E98-BD84-6885-AF7E-A3707D9DFEA6}"/>
              </a:ext>
            </a:extLst>
          </p:cNvPr>
          <p:cNvSpPr txBox="1"/>
          <p:nvPr/>
        </p:nvSpPr>
        <p:spPr>
          <a:xfrm>
            <a:off x="4013114" y="4628302"/>
            <a:ext cx="1050289" cy="24622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altLang="ko-KR" sz="1000" dirty="0">
                <a:solidFill>
                  <a:schemeClr val="bg2">
                    <a:lumMod val="50000"/>
                  </a:schemeClr>
                </a:solidFill>
                <a:latin typeface="에스코어 드림 2 ExtraLight" panose="020B0203030302020204" pitchFamily="34" charset="-127"/>
                <a:ea typeface="에스코어 드림 2 ExtraLight" panose="020B0203030302020204" pitchFamily="34" charset="-127"/>
                <a:cs typeface="조선일보명조" panose="02030304000000000000" pitchFamily="18" charset="-127"/>
              </a:rPr>
              <a:t>&lt;2024/07/24&gt;</a:t>
            </a:r>
            <a:endParaRPr lang="ko-KR" altLang="en-US" sz="1000" dirty="0">
              <a:solidFill>
                <a:schemeClr val="bg2">
                  <a:lumMod val="50000"/>
                </a:schemeClr>
              </a:solidFill>
              <a:latin typeface="에스코어 드림 2 ExtraLight" panose="020B0203030302020204" pitchFamily="34" charset="-127"/>
              <a:ea typeface="에스코어 드림 2 ExtraLight" panose="020B0203030302020204" pitchFamily="34" charset="-127"/>
              <a:cs typeface="조선일보명조" panose="02030304000000000000" pitchFamily="18" charset="-127"/>
            </a:endParaRP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3AAF9C0F-221B-ABD2-CBD4-075939C5DC83}"/>
              </a:ext>
            </a:extLst>
          </p:cNvPr>
          <p:cNvSpPr/>
          <p:nvPr/>
        </p:nvSpPr>
        <p:spPr>
          <a:xfrm>
            <a:off x="3861259" y="3651870"/>
            <a:ext cx="14214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 err="1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Sunghyun</a:t>
            </a:r>
            <a:r>
              <a:rPr lang="en-US" altLang="ko-KR" sz="14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Ahn</a:t>
            </a:r>
            <a:endParaRPr lang="ko-KR" altLang="en-US" sz="1400" dirty="0"/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A27D6127-D2FD-2BBE-F771-1A2932A065D6}"/>
              </a:ext>
            </a:extLst>
          </p:cNvPr>
          <p:cNvSpPr/>
          <p:nvPr/>
        </p:nvSpPr>
        <p:spPr>
          <a:xfrm>
            <a:off x="3848530" y="3924052"/>
            <a:ext cx="14469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  <a:hlinkClick r:id="rId4"/>
              </a:rPr>
              <a:t>skd@yonsei.ac.kr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025064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슬라이드 번호 개체 틀 64">
            <a:extLst>
              <a:ext uri="{FF2B5EF4-FFF2-40B4-BE49-F238E27FC236}">
                <a16:creationId xmlns:a16="http://schemas.microsoft.com/office/drawing/2014/main" id="{07C0A81A-4EA5-A316-B8C6-578F37337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0112F-72C1-4614-B9D9-CF99297D98DC}" type="slidenum">
              <a:rPr lang="ko-KR" altLang="en-US" smtClean="0"/>
              <a:t>2</a:t>
            </a:fld>
            <a:endParaRPr lang="ko-KR" altLang="en-US"/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C73E3722-8A29-08FB-2664-8728F9B4B4E3}"/>
              </a:ext>
            </a:extLst>
          </p:cNvPr>
          <p:cNvGrpSpPr/>
          <p:nvPr/>
        </p:nvGrpSpPr>
        <p:grpSpPr>
          <a:xfrm>
            <a:off x="664555" y="736418"/>
            <a:ext cx="8299933" cy="261610"/>
            <a:chOff x="598273" y="619057"/>
            <a:chExt cx="7040514" cy="261610"/>
          </a:xfrm>
        </p:grpSpPr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4B36099A-BF19-BB5B-106F-4A9C07C7D307}"/>
                </a:ext>
              </a:extLst>
            </p:cNvPr>
            <p:cNvSpPr/>
            <p:nvPr/>
          </p:nvSpPr>
          <p:spPr>
            <a:xfrm>
              <a:off x="770271" y="619057"/>
              <a:ext cx="6868516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100" dirty="0" err="1">
                  <a:latin typeface="+mn-lt"/>
                  <a:ea typeface="에스코어 드림 5 Medium" panose="020B0503030302020204" pitchFamily="34" charset="-127"/>
                </a:rPr>
                <a:t>DataDog</a:t>
              </a:r>
              <a:endParaRPr lang="ko-KR" altLang="en-US" sz="1100" dirty="0">
                <a:latin typeface="+mn-lt"/>
                <a:ea typeface="에스코어 드림 5 Medium" panose="020B0503030302020204" pitchFamily="34" charset="-127"/>
              </a:endParaRPr>
            </a:p>
          </p:txBody>
        </p:sp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32CEC314-581B-C52E-CE26-775149943B3E}"/>
                </a:ext>
              </a:extLst>
            </p:cNvPr>
            <p:cNvGrpSpPr/>
            <p:nvPr/>
          </p:nvGrpSpPr>
          <p:grpSpPr>
            <a:xfrm>
              <a:off x="598273" y="656141"/>
              <a:ext cx="175849" cy="175851"/>
              <a:chOff x="607799" y="646615"/>
              <a:chExt cx="175849" cy="175851"/>
            </a:xfrm>
          </p:grpSpPr>
          <p:sp>
            <p:nvSpPr>
              <p:cNvPr id="23" name="타원 22">
                <a:extLst>
                  <a:ext uri="{FF2B5EF4-FFF2-40B4-BE49-F238E27FC236}">
                    <a16:creationId xmlns:a16="http://schemas.microsoft.com/office/drawing/2014/main" id="{4B9C40A1-91D9-3E71-01CA-24F519611F37}"/>
                  </a:ext>
                </a:extLst>
              </p:cNvPr>
              <p:cNvSpPr/>
              <p:nvPr/>
            </p:nvSpPr>
            <p:spPr>
              <a:xfrm>
                <a:off x="607799" y="646615"/>
                <a:ext cx="175849" cy="175851"/>
              </a:xfrm>
              <a:prstGeom prst="ellipse">
                <a:avLst/>
              </a:prstGeom>
              <a:solidFill>
                <a:srgbClr val="8CA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pic>
            <p:nvPicPr>
              <p:cNvPr id="24" name="그래픽 14">
                <a:extLst>
                  <a:ext uri="{FF2B5EF4-FFF2-40B4-BE49-F238E27FC236}">
                    <a16:creationId xmlns:a16="http://schemas.microsoft.com/office/drawing/2014/main" id="{2ECD4528-678A-34B9-2B12-CEC2C36F3D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14198" y="678466"/>
                <a:ext cx="165600" cy="99759"/>
              </a:xfrm>
              <a:prstGeom prst="rect">
                <a:avLst/>
              </a:prstGeom>
            </p:spPr>
          </p:pic>
        </p:grpSp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72A8C079-A7F4-E498-2EAE-4EF712B785BE}"/>
              </a:ext>
            </a:extLst>
          </p:cNvPr>
          <p:cNvGrpSpPr/>
          <p:nvPr/>
        </p:nvGrpSpPr>
        <p:grpSpPr>
          <a:xfrm>
            <a:off x="839897" y="1080639"/>
            <a:ext cx="8223877" cy="230832"/>
            <a:chOff x="1095328" y="1095832"/>
            <a:chExt cx="8816130" cy="230832"/>
          </a:xfrm>
        </p:grpSpPr>
        <p:pic>
          <p:nvPicPr>
            <p:cNvPr id="26" name="그래픽 25">
              <a:extLst>
                <a:ext uri="{FF2B5EF4-FFF2-40B4-BE49-F238E27FC236}">
                  <a16:creationId xmlns:a16="http://schemas.microsoft.com/office/drawing/2014/main" id="{39A75B09-0ECF-CC9A-99CE-2E9EA72F04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7CFF8FD5-A822-CE2E-9705-F34AAF736FE3}"/>
                </a:ext>
              </a:extLst>
            </p:cNvPr>
            <p:cNvSpPr/>
            <p:nvPr/>
          </p:nvSpPr>
          <p:spPr>
            <a:xfrm>
              <a:off x="1231162" y="1095832"/>
              <a:ext cx="868029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통합 모니터링 및 분석 플랫폼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(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클라우드 서비스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, 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데이터베이스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, LLM 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등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)</a:t>
              </a:r>
              <a:endParaRPr lang="en-US" altLang="ko-KR" sz="1000" i="1" dirty="0">
                <a:solidFill>
                  <a:schemeClr val="accent2">
                    <a:lumMod val="75000"/>
                  </a:schemeClr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09CB9235-FF35-13D6-E663-040158E46621}"/>
              </a:ext>
            </a:extLst>
          </p:cNvPr>
          <p:cNvGrpSpPr/>
          <p:nvPr/>
        </p:nvGrpSpPr>
        <p:grpSpPr>
          <a:xfrm>
            <a:off x="837850" y="1351559"/>
            <a:ext cx="8223877" cy="230832"/>
            <a:chOff x="1095328" y="1095832"/>
            <a:chExt cx="8816130" cy="230832"/>
          </a:xfrm>
        </p:grpSpPr>
        <p:pic>
          <p:nvPicPr>
            <p:cNvPr id="29" name="그래픽 28">
              <a:extLst>
                <a:ext uri="{FF2B5EF4-FFF2-40B4-BE49-F238E27FC236}">
                  <a16:creationId xmlns:a16="http://schemas.microsoft.com/office/drawing/2014/main" id="{449EE51C-6B21-DAED-DC37-CE9676BFD6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3D31AC21-DF7B-6114-14F6-9C9640EE8180}"/>
                </a:ext>
              </a:extLst>
            </p:cNvPr>
            <p:cNvSpPr/>
            <p:nvPr/>
          </p:nvSpPr>
          <p:spPr>
            <a:xfrm>
              <a:off x="1231162" y="1095832"/>
              <a:ext cx="868029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로그 데이터를 실시간 수집하고 </a:t>
              </a:r>
              <a:r>
                <a:rPr lang="ko-KR" altLang="en-US" sz="900" dirty="0" err="1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시각화하여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쉽게 이해할 수 있는 형태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(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그래프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, 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차트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)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로 제공함 </a:t>
              </a:r>
              <a:endParaRPr lang="en-US" altLang="ko-KR" sz="1000" i="1" dirty="0">
                <a:solidFill>
                  <a:schemeClr val="accent2">
                    <a:lumMod val="75000"/>
                  </a:schemeClr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F67F056C-CE51-7582-05E5-805C9114C036}"/>
              </a:ext>
            </a:extLst>
          </p:cNvPr>
          <p:cNvGrpSpPr/>
          <p:nvPr/>
        </p:nvGrpSpPr>
        <p:grpSpPr>
          <a:xfrm>
            <a:off x="137017" y="114531"/>
            <a:ext cx="427340" cy="428156"/>
            <a:chOff x="138227" y="61344"/>
            <a:chExt cx="359313" cy="360000"/>
          </a:xfrm>
        </p:grpSpPr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FA430DBA-1DE8-EC08-6652-71B6D2B80F8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3083" y="86544"/>
              <a:ext cx="309601" cy="309600"/>
            </a:xfrm>
            <a:prstGeom prst="ellipse">
              <a:avLst/>
            </a:prstGeom>
            <a:solidFill>
              <a:srgbClr val="0A35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j-ea"/>
                <a:ea typeface="+mj-ea"/>
              </a:endParaRPr>
            </a:p>
          </p:txBody>
        </p:sp>
        <p:grpSp>
          <p:nvGrpSpPr>
            <p:cNvPr id="17" name="그룹 16">
              <a:extLst>
                <a:ext uri="{FF2B5EF4-FFF2-40B4-BE49-F238E27FC236}">
                  <a16:creationId xmlns:a16="http://schemas.microsoft.com/office/drawing/2014/main" id="{77A4BB4C-0764-DF02-1C79-CFACC772E78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8227" y="61344"/>
              <a:ext cx="359313" cy="360000"/>
              <a:chOff x="138226" y="61344"/>
              <a:chExt cx="395244" cy="390066"/>
            </a:xfrm>
          </p:grpSpPr>
          <p:sp>
            <p:nvSpPr>
              <p:cNvPr id="19" name="막힌 원호 18">
                <a:extLst>
                  <a:ext uri="{FF2B5EF4-FFF2-40B4-BE49-F238E27FC236}">
                    <a16:creationId xmlns:a16="http://schemas.microsoft.com/office/drawing/2014/main" id="{B19CC6A8-3473-1B20-2A37-DFF65ABCA648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406223"/>
                  <a:gd name="adj2" fmla="val 57348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21" name="막힌 원호 20">
                <a:extLst>
                  <a:ext uri="{FF2B5EF4-FFF2-40B4-BE49-F238E27FC236}">
                    <a16:creationId xmlns:a16="http://schemas.microsoft.com/office/drawing/2014/main" id="{AA1F696A-5E91-8B28-69A7-27F38A60A7F8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05108"/>
                  <a:gd name="adj2" fmla="val 1174371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31" name="타원 30">
                <a:extLst>
                  <a:ext uri="{FF2B5EF4-FFF2-40B4-BE49-F238E27FC236}">
                    <a16:creationId xmlns:a16="http://schemas.microsoft.com/office/drawing/2014/main" id="{CE8CFC10-0E14-4B9B-FC64-C4540C57C0A3}"/>
                  </a:ext>
                </a:extLst>
              </p:cNvPr>
              <p:cNvSpPr/>
              <p:nvPr/>
            </p:nvSpPr>
            <p:spPr>
              <a:xfrm>
                <a:off x="142232" y="148430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32" name="타원 31">
                <a:extLst>
                  <a:ext uri="{FF2B5EF4-FFF2-40B4-BE49-F238E27FC236}">
                    <a16:creationId xmlns:a16="http://schemas.microsoft.com/office/drawing/2014/main" id="{5E4E6E35-5695-6615-EB2C-E9A2994FBF26}"/>
                  </a:ext>
                </a:extLst>
              </p:cNvPr>
              <p:cNvSpPr/>
              <p:nvPr/>
            </p:nvSpPr>
            <p:spPr>
              <a:xfrm>
                <a:off x="497622" y="310508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</p:grpSp>
      </p:grp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BEEDE634-C7DF-E6B2-E9E1-90E07401E58D}"/>
              </a:ext>
            </a:extLst>
          </p:cNvPr>
          <p:cNvSpPr/>
          <p:nvPr/>
        </p:nvSpPr>
        <p:spPr>
          <a:xfrm>
            <a:off x="575494" y="127550"/>
            <a:ext cx="152317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dirty="0">
                <a:solidFill>
                  <a:srgbClr val="002060"/>
                </a:solidFill>
                <a:latin typeface="+mj-ea"/>
                <a:ea typeface="+mj-ea"/>
              </a:rPr>
              <a:t>DATADOG</a:t>
            </a:r>
            <a:endParaRPr lang="en-US" altLang="ko-KR" sz="2200" dirty="0">
              <a:solidFill>
                <a:srgbClr val="002060"/>
              </a:solidFill>
              <a:effectLst/>
              <a:latin typeface="+mj-ea"/>
              <a:ea typeface="+mj-ea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896C08A-E05A-050B-68E9-A90F915296BE}"/>
              </a:ext>
            </a:extLst>
          </p:cNvPr>
          <p:cNvSpPr txBox="1"/>
          <p:nvPr/>
        </p:nvSpPr>
        <p:spPr>
          <a:xfrm>
            <a:off x="164347" y="119905"/>
            <a:ext cx="362600" cy="43088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r"/>
            <a:r>
              <a:rPr lang="en-US" altLang="ja-JP" sz="2200" dirty="0">
                <a:solidFill>
                  <a:schemeClr val="bg1"/>
                </a:solidFill>
                <a:latin typeface="+mj-ea"/>
                <a:ea typeface="+mj-ea"/>
              </a:rPr>
              <a:t>1</a:t>
            </a:r>
            <a:endParaRPr lang="ja-JP" altLang="en-US" sz="2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EA53D923-8693-8FA4-91CA-66622F0BB806}"/>
              </a:ext>
            </a:extLst>
          </p:cNvPr>
          <p:cNvGrpSpPr/>
          <p:nvPr/>
        </p:nvGrpSpPr>
        <p:grpSpPr>
          <a:xfrm>
            <a:off x="837850" y="1622479"/>
            <a:ext cx="8223877" cy="230832"/>
            <a:chOff x="1095328" y="1095832"/>
            <a:chExt cx="8816130" cy="230832"/>
          </a:xfrm>
        </p:grpSpPr>
        <p:pic>
          <p:nvPicPr>
            <p:cNvPr id="9" name="그래픽 8">
              <a:extLst>
                <a:ext uri="{FF2B5EF4-FFF2-40B4-BE49-F238E27FC236}">
                  <a16:creationId xmlns:a16="http://schemas.microsoft.com/office/drawing/2014/main" id="{4A2FB651-BEB8-0BEA-3BDF-288F4620E8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E83ABA57-8C29-B1E3-89B1-BEAABC7FE41F}"/>
                </a:ext>
              </a:extLst>
            </p:cNvPr>
            <p:cNvSpPr/>
            <p:nvPr/>
          </p:nvSpPr>
          <p:spPr>
            <a:xfrm>
              <a:off x="1231162" y="1095832"/>
              <a:ext cx="868029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삼성그룹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, </a:t>
              </a:r>
              <a:r>
                <a:rPr lang="ko-KR" altLang="en-US" sz="900" dirty="0" err="1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딜로이트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, </a:t>
              </a:r>
              <a:r>
                <a:rPr lang="ko-KR" altLang="en-US" sz="900" dirty="0" err="1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드림웍스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등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19,800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개 이상의 고객사를 보유함</a:t>
              </a:r>
              <a:endParaRPr lang="en-US" altLang="ko-KR" sz="1000" i="1" dirty="0">
                <a:solidFill>
                  <a:srgbClr val="004DE6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pic>
        <p:nvPicPr>
          <p:cNvPr id="1030" name="Picture 6" descr="Datadog - Wikipedia">
            <a:extLst>
              <a:ext uri="{FF2B5EF4-FFF2-40B4-BE49-F238E27FC236}">
                <a16:creationId xmlns:a16="http://schemas.microsoft.com/office/drawing/2014/main" id="{769B1E18-C66B-43D1-F914-98E9B5DAA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02393"/>
            <a:ext cx="920166" cy="920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D256C11B-1566-4791-D284-8EC123718C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31640" y="1992420"/>
            <a:ext cx="6017381" cy="295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568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슬라이드 번호 개체 틀 64">
            <a:extLst>
              <a:ext uri="{FF2B5EF4-FFF2-40B4-BE49-F238E27FC236}">
                <a16:creationId xmlns:a16="http://schemas.microsoft.com/office/drawing/2014/main" id="{07C0A81A-4EA5-A316-B8C6-578F37337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0112F-72C1-4614-B9D9-CF99297D98DC}" type="slidenum">
              <a:rPr lang="ko-KR" altLang="en-US" smtClean="0"/>
              <a:t>3</a:t>
            </a:fld>
            <a:endParaRPr lang="ko-KR" altLang="en-US"/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C73E3722-8A29-08FB-2664-8728F9B4B4E3}"/>
              </a:ext>
            </a:extLst>
          </p:cNvPr>
          <p:cNvGrpSpPr/>
          <p:nvPr/>
        </p:nvGrpSpPr>
        <p:grpSpPr>
          <a:xfrm>
            <a:off x="664555" y="736418"/>
            <a:ext cx="8299933" cy="261610"/>
            <a:chOff x="598273" y="619057"/>
            <a:chExt cx="7040514" cy="261610"/>
          </a:xfrm>
        </p:grpSpPr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4B36099A-BF19-BB5B-106F-4A9C07C7D307}"/>
                </a:ext>
              </a:extLst>
            </p:cNvPr>
            <p:cNvSpPr/>
            <p:nvPr/>
          </p:nvSpPr>
          <p:spPr>
            <a:xfrm>
              <a:off x="770271" y="619057"/>
              <a:ext cx="6868516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100" dirty="0">
                  <a:latin typeface="+mn-lt"/>
                  <a:ea typeface="에스코어 드림 5 Medium" panose="020B0503030302020204" pitchFamily="34" charset="-127"/>
                </a:rPr>
                <a:t>LLM Observability</a:t>
              </a:r>
              <a:endParaRPr lang="ko-KR" altLang="en-US" sz="1100" dirty="0">
                <a:latin typeface="+mn-lt"/>
                <a:ea typeface="에스코어 드림 5 Medium" panose="020B0503030302020204" pitchFamily="34" charset="-127"/>
              </a:endParaRPr>
            </a:p>
          </p:txBody>
        </p:sp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32CEC314-581B-C52E-CE26-775149943B3E}"/>
                </a:ext>
              </a:extLst>
            </p:cNvPr>
            <p:cNvGrpSpPr/>
            <p:nvPr/>
          </p:nvGrpSpPr>
          <p:grpSpPr>
            <a:xfrm>
              <a:off x="598273" y="656141"/>
              <a:ext cx="175849" cy="175851"/>
              <a:chOff x="607799" y="646615"/>
              <a:chExt cx="175849" cy="175851"/>
            </a:xfrm>
          </p:grpSpPr>
          <p:sp>
            <p:nvSpPr>
              <p:cNvPr id="23" name="타원 22">
                <a:extLst>
                  <a:ext uri="{FF2B5EF4-FFF2-40B4-BE49-F238E27FC236}">
                    <a16:creationId xmlns:a16="http://schemas.microsoft.com/office/drawing/2014/main" id="{4B9C40A1-91D9-3E71-01CA-24F519611F37}"/>
                  </a:ext>
                </a:extLst>
              </p:cNvPr>
              <p:cNvSpPr/>
              <p:nvPr/>
            </p:nvSpPr>
            <p:spPr>
              <a:xfrm>
                <a:off x="607799" y="646615"/>
                <a:ext cx="175849" cy="175851"/>
              </a:xfrm>
              <a:prstGeom prst="ellipse">
                <a:avLst/>
              </a:prstGeom>
              <a:solidFill>
                <a:srgbClr val="8CA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pic>
            <p:nvPicPr>
              <p:cNvPr id="24" name="그래픽 14">
                <a:extLst>
                  <a:ext uri="{FF2B5EF4-FFF2-40B4-BE49-F238E27FC236}">
                    <a16:creationId xmlns:a16="http://schemas.microsoft.com/office/drawing/2014/main" id="{2ECD4528-678A-34B9-2B12-CEC2C36F3D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14198" y="678466"/>
                <a:ext cx="165600" cy="99759"/>
              </a:xfrm>
              <a:prstGeom prst="rect">
                <a:avLst/>
              </a:prstGeom>
            </p:spPr>
          </p:pic>
        </p:grpSp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72A8C079-A7F4-E498-2EAE-4EF712B785BE}"/>
              </a:ext>
            </a:extLst>
          </p:cNvPr>
          <p:cNvGrpSpPr/>
          <p:nvPr/>
        </p:nvGrpSpPr>
        <p:grpSpPr>
          <a:xfrm>
            <a:off x="839897" y="1080639"/>
            <a:ext cx="8223877" cy="230832"/>
            <a:chOff x="1095328" y="1095832"/>
            <a:chExt cx="8816130" cy="230832"/>
          </a:xfrm>
        </p:grpSpPr>
        <p:pic>
          <p:nvPicPr>
            <p:cNvPr id="26" name="그래픽 25">
              <a:extLst>
                <a:ext uri="{FF2B5EF4-FFF2-40B4-BE49-F238E27FC236}">
                  <a16:creationId xmlns:a16="http://schemas.microsoft.com/office/drawing/2014/main" id="{39A75B09-0ECF-CC9A-99CE-2E9EA72F04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7CFF8FD5-A822-CE2E-9705-F34AAF736FE3}"/>
                </a:ext>
              </a:extLst>
            </p:cNvPr>
            <p:cNvSpPr/>
            <p:nvPr/>
          </p:nvSpPr>
          <p:spPr>
            <a:xfrm>
              <a:off x="1231162" y="1095832"/>
              <a:ext cx="868029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LLM 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어플리케이션을 모니터링함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(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워크플로우 추적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, 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성능 측정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등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)</a:t>
              </a:r>
              <a:endParaRPr lang="en-US" altLang="ko-KR" sz="1000" i="1" dirty="0">
                <a:solidFill>
                  <a:schemeClr val="accent2">
                    <a:lumMod val="75000"/>
                  </a:schemeClr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09CB9235-FF35-13D6-E663-040158E46621}"/>
              </a:ext>
            </a:extLst>
          </p:cNvPr>
          <p:cNvGrpSpPr/>
          <p:nvPr/>
        </p:nvGrpSpPr>
        <p:grpSpPr>
          <a:xfrm>
            <a:off x="837850" y="1351559"/>
            <a:ext cx="8223877" cy="230832"/>
            <a:chOff x="1095328" y="1095832"/>
            <a:chExt cx="8816130" cy="230832"/>
          </a:xfrm>
        </p:grpSpPr>
        <p:pic>
          <p:nvPicPr>
            <p:cNvPr id="29" name="그래픽 28">
              <a:extLst>
                <a:ext uri="{FF2B5EF4-FFF2-40B4-BE49-F238E27FC236}">
                  <a16:creationId xmlns:a16="http://schemas.microsoft.com/office/drawing/2014/main" id="{449EE51C-6B21-DAED-DC37-CE9676BFD6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3D31AC21-DF7B-6114-14F6-9C9640EE8180}"/>
                </a:ext>
              </a:extLst>
            </p:cNvPr>
            <p:cNvSpPr/>
            <p:nvPr/>
          </p:nvSpPr>
          <p:spPr>
            <a:xfrm>
              <a:off x="1231162" y="1095832"/>
              <a:ext cx="868029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실시간으로 로그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(request-response)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를 수집하여 </a:t>
              </a:r>
              <a:r>
                <a:rPr lang="ko-KR" altLang="en-US" sz="900" dirty="0">
                  <a:solidFill>
                    <a:srgbClr val="FF0000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오류를 파악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하고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, </a:t>
              </a:r>
              <a:r>
                <a:rPr lang="ko-KR" altLang="en-US" sz="900" dirty="0">
                  <a:solidFill>
                    <a:srgbClr val="FF0000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위험 사용자를 판별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할 수 있음</a:t>
              </a:r>
              <a:endParaRPr lang="en-US" altLang="ko-KR" sz="1000" i="1" dirty="0">
                <a:solidFill>
                  <a:schemeClr val="accent2">
                    <a:lumMod val="75000"/>
                  </a:schemeClr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F67F056C-CE51-7582-05E5-805C9114C036}"/>
              </a:ext>
            </a:extLst>
          </p:cNvPr>
          <p:cNvGrpSpPr/>
          <p:nvPr/>
        </p:nvGrpSpPr>
        <p:grpSpPr>
          <a:xfrm>
            <a:off x="137017" y="114531"/>
            <a:ext cx="427340" cy="428156"/>
            <a:chOff x="138227" y="61344"/>
            <a:chExt cx="359313" cy="360000"/>
          </a:xfrm>
        </p:grpSpPr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FA430DBA-1DE8-EC08-6652-71B6D2B80F8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3083" y="86544"/>
              <a:ext cx="309601" cy="309600"/>
            </a:xfrm>
            <a:prstGeom prst="ellipse">
              <a:avLst/>
            </a:prstGeom>
            <a:solidFill>
              <a:srgbClr val="0A35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j-ea"/>
                <a:ea typeface="+mj-ea"/>
              </a:endParaRPr>
            </a:p>
          </p:txBody>
        </p:sp>
        <p:grpSp>
          <p:nvGrpSpPr>
            <p:cNvPr id="17" name="그룹 16">
              <a:extLst>
                <a:ext uri="{FF2B5EF4-FFF2-40B4-BE49-F238E27FC236}">
                  <a16:creationId xmlns:a16="http://schemas.microsoft.com/office/drawing/2014/main" id="{77A4BB4C-0764-DF02-1C79-CFACC772E78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8227" y="61344"/>
              <a:ext cx="359313" cy="360000"/>
              <a:chOff x="138226" y="61344"/>
              <a:chExt cx="395244" cy="390066"/>
            </a:xfrm>
          </p:grpSpPr>
          <p:sp>
            <p:nvSpPr>
              <p:cNvPr id="19" name="막힌 원호 18">
                <a:extLst>
                  <a:ext uri="{FF2B5EF4-FFF2-40B4-BE49-F238E27FC236}">
                    <a16:creationId xmlns:a16="http://schemas.microsoft.com/office/drawing/2014/main" id="{B19CC6A8-3473-1B20-2A37-DFF65ABCA648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406223"/>
                  <a:gd name="adj2" fmla="val 57348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21" name="막힌 원호 20">
                <a:extLst>
                  <a:ext uri="{FF2B5EF4-FFF2-40B4-BE49-F238E27FC236}">
                    <a16:creationId xmlns:a16="http://schemas.microsoft.com/office/drawing/2014/main" id="{AA1F696A-5E91-8B28-69A7-27F38A60A7F8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05108"/>
                  <a:gd name="adj2" fmla="val 1174371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31" name="타원 30">
                <a:extLst>
                  <a:ext uri="{FF2B5EF4-FFF2-40B4-BE49-F238E27FC236}">
                    <a16:creationId xmlns:a16="http://schemas.microsoft.com/office/drawing/2014/main" id="{CE8CFC10-0E14-4B9B-FC64-C4540C57C0A3}"/>
                  </a:ext>
                </a:extLst>
              </p:cNvPr>
              <p:cNvSpPr/>
              <p:nvPr/>
            </p:nvSpPr>
            <p:spPr>
              <a:xfrm>
                <a:off x="142232" y="148430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32" name="타원 31">
                <a:extLst>
                  <a:ext uri="{FF2B5EF4-FFF2-40B4-BE49-F238E27FC236}">
                    <a16:creationId xmlns:a16="http://schemas.microsoft.com/office/drawing/2014/main" id="{5E4E6E35-5695-6615-EB2C-E9A2994FBF26}"/>
                  </a:ext>
                </a:extLst>
              </p:cNvPr>
              <p:cNvSpPr/>
              <p:nvPr/>
            </p:nvSpPr>
            <p:spPr>
              <a:xfrm>
                <a:off x="497622" y="310508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</p:grpSp>
      </p:grp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BEEDE634-C7DF-E6B2-E9E1-90E07401E58D}"/>
              </a:ext>
            </a:extLst>
          </p:cNvPr>
          <p:cNvSpPr/>
          <p:nvPr/>
        </p:nvSpPr>
        <p:spPr>
          <a:xfrm>
            <a:off x="575494" y="127550"/>
            <a:ext cx="152317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dirty="0">
                <a:solidFill>
                  <a:srgbClr val="002060"/>
                </a:solidFill>
                <a:latin typeface="+mj-ea"/>
                <a:ea typeface="+mj-ea"/>
              </a:rPr>
              <a:t>DATADOG</a:t>
            </a:r>
            <a:endParaRPr lang="en-US" altLang="ko-KR" sz="2200" dirty="0">
              <a:solidFill>
                <a:srgbClr val="002060"/>
              </a:solidFill>
              <a:effectLst/>
              <a:latin typeface="+mj-ea"/>
              <a:ea typeface="+mj-ea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896C08A-E05A-050B-68E9-A90F915296BE}"/>
              </a:ext>
            </a:extLst>
          </p:cNvPr>
          <p:cNvSpPr txBox="1"/>
          <p:nvPr/>
        </p:nvSpPr>
        <p:spPr>
          <a:xfrm>
            <a:off x="164347" y="119905"/>
            <a:ext cx="362600" cy="43088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r"/>
            <a:r>
              <a:rPr lang="en-US" altLang="ja-JP" sz="2200" dirty="0">
                <a:solidFill>
                  <a:schemeClr val="bg1"/>
                </a:solidFill>
                <a:latin typeface="+mj-ea"/>
                <a:ea typeface="+mj-ea"/>
              </a:rPr>
              <a:t>1</a:t>
            </a:r>
            <a:endParaRPr lang="ja-JP" altLang="en-US" sz="2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EA53D923-8693-8FA4-91CA-66622F0BB806}"/>
              </a:ext>
            </a:extLst>
          </p:cNvPr>
          <p:cNvGrpSpPr/>
          <p:nvPr/>
        </p:nvGrpSpPr>
        <p:grpSpPr>
          <a:xfrm>
            <a:off x="837850" y="1622479"/>
            <a:ext cx="8223877" cy="230832"/>
            <a:chOff x="1095328" y="1095832"/>
            <a:chExt cx="8816130" cy="230832"/>
          </a:xfrm>
        </p:grpSpPr>
        <p:pic>
          <p:nvPicPr>
            <p:cNvPr id="9" name="그래픽 8">
              <a:extLst>
                <a:ext uri="{FF2B5EF4-FFF2-40B4-BE49-F238E27FC236}">
                  <a16:creationId xmlns:a16="http://schemas.microsoft.com/office/drawing/2014/main" id="{4A2FB651-BEB8-0BEA-3BDF-288F4620E8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E83ABA57-8C29-B1E3-89B1-BEAABC7FE41F}"/>
                </a:ext>
              </a:extLst>
            </p:cNvPr>
            <p:cNvSpPr/>
            <p:nvPr/>
          </p:nvSpPr>
          <p:spPr>
            <a:xfrm>
              <a:off x="1231162" y="1095832"/>
              <a:ext cx="868029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운영 성능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(i.e. 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응답 성공률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, 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지연 시간 등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)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을 모니터링하여 </a:t>
              </a:r>
              <a:r>
                <a:rPr lang="ko-KR" altLang="en-US" sz="900" dirty="0">
                  <a:solidFill>
                    <a:srgbClr val="3E6DD6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성능과 비용을 최적화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하는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용도로 이용 가능 </a:t>
              </a:r>
              <a:endParaRPr lang="en-US" altLang="ko-KR" sz="1000" i="1" dirty="0">
                <a:solidFill>
                  <a:schemeClr val="accent2">
                    <a:lumMod val="75000"/>
                  </a:schemeClr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pic>
        <p:nvPicPr>
          <p:cNvPr id="4" name="그림 3">
            <a:extLst>
              <a:ext uri="{FF2B5EF4-FFF2-40B4-BE49-F238E27FC236}">
                <a16:creationId xmlns:a16="http://schemas.microsoft.com/office/drawing/2014/main" id="{7F894537-6CE8-AE26-AE66-DF617E7BB4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7664" y="1988883"/>
            <a:ext cx="5652120" cy="296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857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슬라이드 번호 개체 틀 64">
            <a:extLst>
              <a:ext uri="{FF2B5EF4-FFF2-40B4-BE49-F238E27FC236}">
                <a16:creationId xmlns:a16="http://schemas.microsoft.com/office/drawing/2014/main" id="{07C0A81A-4EA5-A316-B8C6-578F37337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0112F-72C1-4614-B9D9-CF99297D98DC}" type="slidenum">
              <a:rPr lang="ko-KR" altLang="en-US" smtClean="0"/>
              <a:t>4</a:t>
            </a:fld>
            <a:endParaRPr lang="ko-KR" altLang="en-US"/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C73E3722-8A29-08FB-2664-8728F9B4B4E3}"/>
              </a:ext>
            </a:extLst>
          </p:cNvPr>
          <p:cNvGrpSpPr/>
          <p:nvPr/>
        </p:nvGrpSpPr>
        <p:grpSpPr>
          <a:xfrm>
            <a:off x="664555" y="736418"/>
            <a:ext cx="8299933" cy="261610"/>
            <a:chOff x="598273" y="619057"/>
            <a:chExt cx="7040514" cy="261610"/>
          </a:xfrm>
        </p:grpSpPr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4B36099A-BF19-BB5B-106F-4A9C07C7D307}"/>
                </a:ext>
              </a:extLst>
            </p:cNvPr>
            <p:cNvSpPr/>
            <p:nvPr/>
          </p:nvSpPr>
          <p:spPr>
            <a:xfrm>
              <a:off x="770271" y="619057"/>
              <a:ext cx="6868516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100" dirty="0">
                  <a:latin typeface="+mn-lt"/>
                  <a:ea typeface="에스코어 드림 5 Medium" panose="020B0503030302020204" pitchFamily="34" charset="-127"/>
                </a:rPr>
                <a:t>Explore LLM Observability  </a:t>
              </a:r>
              <a:endParaRPr lang="ko-KR" altLang="en-US" sz="1100" dirty="0">
                <a:latin typeface="+mn-lt"/>
                <a:ea typeface="에스코어 드림 5 Medium" panose="020B0503030302020204" pitchFamily="34" charset="-127"/>
              </a:endParaRPr>
            </a:p>
          </p:txBody>
        </p:sp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32CEC314-581B-C52E-CE26-775149943B3E}"/>
                </a:ext>
              </a:extLst>
            </p:cNvPr>
            <p:cNvGrpSpPr/>
            <p:nvPr/>
          </p:nvGrpSpPr>
          <p:grpSpPr>
            <a:xfrm>
              <a:off x="598273" y="656141"/>
              <a:ext cx="175849" cy="175851"/>
              <a:chOff x="607799" y="646615"/>
              <a:chExt cx="175849" cy="175851"/>
            </a:xfrm>
          </p:grpSpPr>
          <p:sp>
            <p:nvSpPr>
              <p:cNvPr id="23" name="타원 22">
                <a:extLst>
                  <a:ext uri="{FF2B5EF4-FFF2-40B4-BE49-F238E27FC236}">
                    <a16:creationId xmlns:a16="http://schemas.microsoft.com/office/drawing/2014/main" id="{4B9C40A1-91D9-3E71-01CA-24F519611F37}"/>
                  </a:ext>
                </a:extLst>
              </p:cNvPr>
              <p:cNvSpPr/>
              <p:nvPr/>
            </p:nvSpPr>
            <p:spPr>
              <a:xfrm>
                <a:off x="607799" y="646615"/>
                <a:ext cx="175849" cy="175851"/>
              </a:xfrm>
              <a:prstGeom prst="ellipse">
                <a:avLst/>
              </a:prstGeom>
              <a:solidFill>
                <a:srgbClr val="8CA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pic>
            <p:nvPicPr>
              <p:cNvPr id="24" name="그래픽 14">
                <a:extLst>
                  <a:ext uri="{FF2B5EF4-FFF2-40B4-BE49-F238E27FC236}">
                    <a16:creationId xmlns:a16="http://schemas.microsoft.com/office/drawing/2014/main" id="{2ECD4528-678A-34B9-2B12-CEC2C36F3D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14198" y="678466"/>
                <a:ext cx="165600" cy="99759"/>
              </a:xfrm>
              <a:prstGeom prst="rect">
                <a:avLst/>
              </a:prstGeom>
            </p:spPr>
          </p:pic>
        </p:grpSp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72A8C079-A7F4-E498-2EAE-4EF712B785BE}"/>
              </a:ext>
            </a:extLst>
          </p:cNvPr>
          <p:cNvGrpSpPr/>
          <p:nvPr/>
        </p:nvGrpSpPr>
        <p:grpSpPr>
          <a:xfrm>
            <a:off x="839897" y="1080639"/>
            <a:ext cx="8223877" cy="230832"/>
            <a:chOff x="1095328" y="1095832"/>
            <a:chExt cx="8816130" cy="230832"/>
          </a:xfrm>
        </p:grpSpPr>
        <p:pic>
          <p:nvPicPr>
            <p:cNvPr id="26" name="그래픽 25">
              <a:extLst>
                <a:ext uri="{FF2B5EF4-FFF2-40B4-BE49-F238E27FC236}">
                  <a16:creationId xmlns:a16="http://schemas.microsoft.com/office/drawing/2014/main" id="{39A75B09-0ECF-CC9A-99CE-2E9EA72F04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7CFF8FD5-A822-CE2E-9705-F34AAF736FE3}"/>
                </a:ext>
              </a:extLst>
            </p:cNvPr>
            <p:cNvSpPr/>
            <p:nvPr/>
          </p:nvSpPr>
          <p:spPr>
            <a:xfrm>
              <a:off x="1231162" y="1095832"/>
              <a:ext cx="868029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로컬 환경에서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LLM (ChatGPT)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을 이용하고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, </a:t>
              </a:r>
              <a:r>
                <a:rPr lang="en-US" altLang="ko-KR" sz="900" dirty="0" err="1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DataDog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에 로그를 전송하기 위해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API Keys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를 각각 생성</a:t>
              </a:r>
              <a:endParaRPr lang="en-US" altLang="ko-KR" sz="1000" i="1" dirty="0">
                <a:solidFill>
                  <a:schemeClr val="accent2">
                    <a:lumMod val="75000"/>
                  </a:schemeClr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F67F056C-CE51-7582-05E5-805C9114C036}"/>
              </a:ext>
            </a:extLst>
          </p:cNvPr>
          <p:cNvGrpSpPr/>
          <p:nvPr/>
        </p:nvGrpSpPr>
        <p:grpSpPr>
          <a:xfrm>
            <a:off x="137017" y="114531"/>
            <a:ext cx="427340" cy="428156"/>
            <a:chOff x="138227" y="61344"/>
            <a:chExt cx="359313" cy="360000"/>
          </a:xfrm>
        </p:grpSpPr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FA430DBA-1DE8-EC08-6652-71B6D2B80F8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3083" y="86544"/>
              <a:ext cx="309601" cy="309600"/>
            </a:xfrm>
            <a:prstGeom prst="ellipse">
              <a:avLst/>
            </a:prstGeom>
            <a:solidFill>
              <a:srgbClr val="0A35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j-ea"/>
                <a:ea typeface="+mj-ea"/>
              </a:endParaRPr>
            </a:p>
          </p:txBody>
        </p:sp>
        <p:grpSp>
          <p:nvGrpSpPr>
            <p:cNvPr id="17" name="그룹 16">
              <a:extLst>
                <a:ext uri="{FF2B5EF4-FFF2-40B4-BE49-F238E27FC236}">
                  <a16:creationId xmlns:a16="http://schemas.microsoft.com/office/drawing/2014/main" id="{77A4BB4C-0764-DF02-1C79-CFACC772E78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8227" y="61344"/>
              <a:ext cx="359313" cy="360000"/>
              <a:chOff x="138226" y="61344"/>
              <a:chExt cx="395244" cy="390066"/>
            </a:xfrm>
          </p:grpSpPr>
          <p:sp>
            <p:nvSpPr>
              <p:cNvPr id="19" name="막힌 원호 18">
                <a:extLst>
                  <a:ext uri="{FF2B5EF4-FFF2-40B4-BE49-F238E27FC236}">
                    <a16:creationId xmlns:a16="http://schemas.microsoft.com/office/drawing/2014/main" id="{B19CC6A8-3473-1B20-2A37-DFF65ABCA648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406223"/>
                  <a:gd name="adj2" fmla="val 57348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21" name="막힌 원호 20">
                <a:extLst>
                  <a:ext uri="{FF2B5EF4-FFF2-40B4-BE49-F238E27FC236}">
                    <a16:creationId xmlns:a16="http://schemas.microsoft.com/office/drawing/2014/main" id="{AA1F696A-5E91-8B28-69A7-27F38A60A7F8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05108"/>
                  <a:gd name="adj2" fmla="val 1174371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31" name="타원 30">
                <a:extLst>
                  <a:ext uri="{FF2B5EF4-FFF2-40B4-BE49-F238E27FC236}">
                    <a16:creationId xmlns:a16="http://schemas.microsoft.com/office/drawing/2014/main" id="{CE8CFC10-0E14-4B9B-FC64-C4540C57C0A3}"/>
                  </a:ext>
                </a:extLst>
              </p:cNvPr>
              <p:cNvSpPr/>
              <p:nvPr/>
            </p:nvSpPr>
            <p:spPr>
              <a:xfrm>
                <a:off x="142232" y="148430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32" name="타원 31">
                <a:extLst>
                  <a:ext uri="{FF2B5EF4-FFF2-40B4-BE49-F238E27FC236}">
                    <a16:creationId xmlns:a16="http://schemas.microsoft.com/office/drawing/2014/main" id="{5E4E6E35-5695-6615-EB2C-E9A2994FBF26}"/>
                  </a:ext>
                </a:extLst>
              </p:cNvPr>
              <p:cNvSpPr/>
              <p:nvPr/>
            </p:nvSpPr>
            <p:spPr>
              <a:xfrm>
                <a:off x="497622" y="310508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</p:grpSp>
      </p:grp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BEEDE634-C7DF-E6B2-E9E1-90E07401E58D}"/>
              </a:ext>
            </a:extLst>
          </p:cNvPr>
          <p:cNvSpPr/>
          <p:nvPr/>
        </p:nvSpPr>
        <p:spPr>
          <a:xfrm>
            <a:off x="575494" y="127550"/>
            <a:ext cx="152317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dirty="0">
                <a:solidFill>
                  <a:srgbClr val="002060"/>
                </a:solidFill>
                <a:latin typeface="+mj-ea"/>
                <a:ea typeface="+mj-ea"/>
              </a:rPr>
              <a:t>DATADOG</a:t>
            </a:r>
            <a:endParaRPr lang="en-US" altLang="ko-KR" sz="2200" dirty="0">
              <a:solidFill>
                <a:srgbClr val="002060"/>
              </a:solidFill>
              <a:effectLst/>
              <a:latin typeface="+mj-ea"/>
              <a:ea typeface="+mj-ea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896C08A-E05A-050B-68E9-A90F915296BE}"/>
              </a:ext>
            </a:extLst>
          </p:cNvPr>
          <p:cNvSpPr txBox="1"/>
          <p:nvPr/>
        </p:nvSpPr>
        <p:spPr>
          <a:xfrm>
            <a:off x="164347" y="119905"/>
            <a:ext cx="362600" cy="43088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r"/>
            <a:r>
              <a:rPr lang="en-US" altLang="ja-JP" sz="2200" dirty="0">
                <a:solidFill>
                  <a:schemeClr val="bg1"/>
                </a:solidFill>
                <a:latin typeface="+mj-ea"/>
                <a:ea typeface="+mj-ea"/>
              </a:rPr>
              <a:t>1</a:t>
            </a:r>
            <a:endParaRPr lang="ja-JP" altLang="en-US" sz="2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4255844D-A03E-30B1-D626-79A50B6AE3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9156" y="1448495"/>
            <a:ext cx="6396081" cy="180075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9C46B8E-49F2-8624-0627-62D6F1C643D6}"/>
              </a:ext>
            </a:extLst>
          </p:cNvPr>
          <p:cNvSpPr txBox="1"/>
          <p:nvPr/>
        </p:nvSpPr>
        <p:spPr>
          <a:xfrm>
            <a:off x="7410213" y="2953417"/>
            <a:ext cx="8458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dirty="0">
                <a:solidFill>
                  <a:srgbClr val="3E6DD6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OpenAI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B22F0D0-DAB3-DA43-4FF5-949B8AB5FBA1}"/>
              </a:ext>
            </a:extLst>
          </p:cNvPr>
          <p:cNvSpPr txBox="1"/>
          <p:nvPr/>
        </p:nvSpPr>
        <p:spPr>
          <a:xfrm>
            <a:off x="7437512" y="4312181"/>
            <a:ext cx="10947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dirty="0" err="1">
                <a:solidFill>
                  <a:srgbClr val="3E6DD6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DataDog</a:t>
            </a:r>
            <a:endParaRPr lang="ko-KR" altLang="en-US" sz="1400" dirty="0">
              <a:solidFill>
                <a:srgbClr val="3E6DD6"/>
              </a:solidFill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51217F96-36BF-F2B3-3820-DD57FF607F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9156" y="3291691"/>
            <a:ext cx="6395258" cy="135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076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슬라이드 번호 개체 틀 64">
            <a:extLst>
              <a:ext uri="{FF2B5EF4-FFF2-40B4-BE49-F238E27FC236}">
                <a16:creationId xmlns:a16="http://schemas.microsoft.com/office/drawing/2014/main" id="{07C0A81A-4EA5-A316-B8C6-578F37337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0112F-72C1-4614-B9D9-CF99297D98DC}" type="slidenum">
              <a:rPr lang="ko-KR" altLang="en-US" smtClean="0"/>
              <a:t>5</a:t>
            </a:fld>
            <a:endParaRPr lang="ko-KR" altLang="en-US"/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C73E3722-8A29-08FB-2664-8728F9B4B4E3}"/>
              </a:ext>
            </a:extLst>
          </p:cNvPr>
          <p:cNvGrpSpPr/>
          <p:nvPr/>
        </p:nvGrpSpPr>
        <p:grpSpPr>
          <a:xfrm>
            <a:off x="664555" y="736418"/>
            <a:ext cx="8299933" cy="261610"/>
            <a:chOff x="598273" y="619057"/>
            <a:chExt cx="7040514" cy="261610"/>
          </a:xfrm>
        </p:grpSpPr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4B36099A-BF19-BB5B-106F-4A9C07C7D307}"/>
                </a:ext>
              </a:extLst>
            </p:cNvPr>
            <p:cNvSpPr/>
            <p:nvPr/>
          </p:nvSpPr>
          <p:spPr>
            <a:xfrm>
              <a:off x="770271" y="619057"/>
              <a:ext cx="6868516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100" dirty="0">
                  <a:latin typeface="+mn-lt"/>
                  <a:ea typeface="에스코어 드림 5 Medium" panose="020B0503030302020204" pitchFamily="34" charset="-127"/>
                </a:rPr>
                <a:t>Explore LLM Observability  </a:t>
              </a:r>
              <a:endParaRPr lang="ko-KR" altLang="en-US" sz="1100" dirty="0">
                <a:latin typeface="+mn-lt"/>
                <a:ea typeface="에스코어 드림 5 Medium" panose="020B0503030302020204" pitchFamily="34" charset="-127"/>
              </a:endParaRPr>
            </a:p>
          </p:txBody>
        </p:sp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32CEC314-581B-C52E-CE26-775149943B3E}"/>
                </a:ext>
              </a:extLst>
            </p:cNvPr>
            <p:cNvGrpSpPr/>
            <p:nvPr/>
          </p:nvGrpSpPr>
          <p:grpSpPr>
            <a:xfrm>
              <a:off x="598273" y="656141"/>
              <a:ext cx="175849" cy="175851"/>
              <a:chOff x="607799" y="646615"/>
              <a:chExt cx="175849" cy="175851"/>
            </a:xfrm>
          </p:grpSpPr>
          <p:sp>
            <p:nvSpPr>
              <p:cNvPr id="23" name="타원 22">
                <a:extLst>
                  <a:ext uri="{FF2B5EF4-FFF2-40B4-BE49-F238E27FC236}">
                    <a16:creationId xmlns:a16="http://schemas.microsoft.com/office/drawing/2014/main" id="{4B9C40A1-91D9-3E71-01CA-24F519611F37}"/>
                  </a:ext>
                </a:extLst>
              </p:cNvPr>
              <p:cNvSpPr/>
              <p:nvPr/>
            </p:nvSpPr>
            <p:spPr>
              <a:xfrm>
                <a:off x="607799" y="646615"/>
                <a:ext cx="175849" cy="175851"/>
              </a:xfrm>
              <a:prstGeom prst="ellipse">
                <a:avLst/>
              </a:prstGeom>
              <a:solidFill>
                <a:srgbClr val="8CA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pic>
            <p:nvPicPr>
              <p:cNvPr id="24" name="그래픽 14">
                <a:extLst>
                  <a:ext uri="{FF2B5EF4-FFF2-40B4-BE49-F238E27FC236}">
                    <a16:creationId xmlns:a16="http://schemas.microsoft.com/office/drawing/2014/main" id="{2ECD4528-678A-34B9-2B12-CEC2C36F3D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14198" y="678466"/>
                <a:ext cx="165600" cy="99759"/>
              </a:xfrm>
              <a:prstGeom prst="rect">
                <a:avLst/>
              </a:prstGeom>
            </p:spPr>
          </p:pic>
        </p:grpSp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72A8C079-A7F4-E498-2EAE-4EF712B785BE}"/>
              </a:ext>
            </a:extLst>
          </p:cNvPr>
          <p:cNvGrpSpPr/>
          <p:nvPr/>
        </p:nvGrpSpPr>
        <p:grpSpPr>
          <a:xfrm>
            <a:off x="839897" y="1080639"/>
            <a:ext cx="8223877" cy="230832"/>
            <a:chOff x="1095328" y="1095832"/>
            <a:chExt cx="8816130" cy="230832"/>
          </a:xfrm>
        </p:grpSpPr>
        <p:pic>
          <p:nvPicPr>
            <p:cNvPr id="26" name="그래픽 25">
              <a:extLst>
                <a:ext uri="{FF2B5EF4-FFF2-40B4-BE49-F238E27FC236}">
                  <a16:creationId xmlns:a16="http://schemas.microsoft.com/office/drawing/2014/main" id="{39A75B09-0ECF-CC9A-99CE-2E9EA72F04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7CFF8FD5-A822-CE2E-9705-F34AAF736FE3}"/>
                </a:ext>
              </a:extLst>
            </p:cNvPr>
            <p:cNvSpPr/>
            <p:nvPr/>
          </p:nvSpPr>
          <p:spPr>
            <a:xfrm>
              <a:off x="1231162" y="1095832"/>
              <a:ext cx="868029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900" dirty="0" err="1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DataDog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에서 </a:t>
              </a:r>
              <a:r>
                <a:rPr lang="en-US" altLang="ko-KR" sz="900" dirty="0" err="1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llm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-observability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에 대한 </a:t>
              </a:r>
              <a:r>
                <a:rPr lang="ko-KR" altLang="en-US" sz="900" u="sng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실습 예제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를 제공함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(</a:t>
              </a:r>
              <a:r>
                <a:rPr lang="en-US" altLang="ko-KR" sz="900" dirty="0" err="1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Jupyter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Notebook 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형태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)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  <a:endParaRPr lang="en-US" altLang="ko-KR" sz="1000" i="1" dirty="0">
                <a:solidFill>
                  <a:schemeClr val="accent2">
                    <a:lumMod val="75000"/>
                  </a:schemeClr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F67F056C-CE51-7582-05E5-805C9114C036}"/>
              </a:ext>
            </a:extLst>
          </p:cNvPr>
          <p:cNvGrpSpPr/>
          <p:nvPr/>
        </p:nvGrpSpPr>
        <p:grpSpPr>
          <a:xfrm>
            <a:off x="137017" y="114531"/>
            <a:ext cx="427340" cy="428156"/>
            <a:chOff x="138227" y="61344"/>
            <a:chExt cx="359313" cy="360000"/>
          </a:xfrm>
        </p:grpSpPr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FA430DBA-1DE8-EC08-6652-71B6D2B80F8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3083" y="86544"/>
              <a:ext cx="309601" cy="309600"/>
            </a:xfrm>
            <a:prstGeom prst="ellipse">
              <a:avLst/>
            </a:prstGeom>
            <a:solidFill>
              <a:srgbClr val="0A35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j-ea"/>
                <a:ea typeface="+mj-ea"/>
              </a:endParaRPr>
            </a:p>
          </p:txBody>
        </p:sp>
        <p:grpSp>
          <p:nvGrpSpPr>
            <p:cNvPr id="17" name="그룹 16">
              <a:extLst>
                <a:ext uri="{FF2B5EF4-FFF2-40B4-BE49-F238E27FC236}">
                  <a16:creationId xmlns:a16="http://schemas.microsoft.com/office/drawing/2014/main" id="{77A4BB4C-0764-DF02-1C79-CFACC772E78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8227" y="61344"/>
              <a:ext cx="359313" cy="360000"/>
              <a:chOff x="138226" y="61344"/>
              <a:chExt cx="395244" cy="390066"/>
            </a:xfrm>
          </p:grpSpPr>
          <p:sp>
            <p:nvSpPr>
              <p:cNvPr id="19" name="막힌 원호 18">
                <a:extLst>
                  <a:ext uri="{FF2B5EF4-FFF2-40B4-BE49-F238E27FC236}">
                    <a16:creationId xmlns:a16="http://schemas.microsoft.com/office/drawing/2014/main" id="{B19CC6A8-3473-1B20-2A37-DFF65ABCA648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406223"/>
                  <a:gd name="adj2" fmla="val 57348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21" name="막힌 원호 20">
                <a:extLst>
                  <a:ext uri="{FF2B5EF4-FFF2-40B4-BE49-F238E27FC236}">
                    <a16:creationId xmlns:a16="http://schemas.microsoft.com/office/drawing/2014/main" id="{AA1F696A-5E91-8B28-69A7-27F38A60A7F8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05108"/>
                  <a:gd name="adj2" fmla="val 1174371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31" name="타원 30">
                <a:extLst>
                  <a:ext uri="{FF2B5EF4-FFF2-40B4-BE49-F238E27FC236}">
                    <a16:creationId xmlns:a16="http://schemas.microsoft.com/office/drawing/2014/main" id="{CE8CFC10-0E14-4B9B-FC64-C4540C57C0A3}"/>
                  </a:ext>
                </a:extLst>
              </p:cNvPr>
              <p:cNvSpPr/>
              <p:nvPr/>
            </p:nvSpPr>
            <p:spPr>
              <a:xfrm>
                <a:off x="142232" y="148430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32" name="타원 31">
                <a:extLst>
                  <a:ext uri="{FF2B5EF4-FFF2-40B4-BE49-F238E27FC236}">
                    <a16:creationId xmlns:a16="http://schemas.microsoft.com/office/drawing/2014/main" id="{5E4E6E35-5695-6615-EB2C-E9A2994FBF26}"/>
                  </a:ext>
                </a:extLst>
              </p:cNvPr>
              <p:cNvSpPr/>
              <p:nvPr/>
            </p:nvSpPr>
            <p:spPr>
              <a:xfrm>
                <a:off x="497622" y="310508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</p:grpSp>
      </p:grp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BEEDE634-C7DF-E6B2-E9E1-90E07401E58D}"/>
              </a:ext>
            </a:extLst>
          </p:cNvPr>
          <p:cNvSpPr/>
          <p:nvPr/>
        </p:nvSpPr>
        <p:spPr>
          <a:xfrm>
            <a:off x="575494" y="127550"/>
            <a:ext cx="152317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dirty="0">
                <a:solidFill>
                  <a:srgbClr val="002060"/>
                </a:solidFill>
                <a:latin typeface="+mj-ea"/>
                <a:ea typeface="+mj-ea"/>
              </a:rPr>
              <a:t>DATADOG</a:t>
            </a:r>
            <a:endParaRPr lang="en-US" altLang="ko-KR" sz="2200" dirty="0">
              <a:solidFill>
                <a:srgbClr val="002060"/>
              </a:solidFill>
              <a:effectLst/>
              <a:latin typeface="+mj-ea"/>
              <a:ea typeface="+mj-ea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896C08A-E05A-050B-68E9-A90F915296BE}"/>
              </a:ext>
            </a:extLst>
          </p:cNvPr>
          <p:cNvSpPr txBox="1"/>
          <p:nvPr/>
        </p:nvSpPr>
        <p:spPr>
          <a:xfrm>
            <a:off x="164347" y="119905"/>
            <a:ext cx="362600" cy="43088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r"/>
            <a:r>
              <a:rPr lang="en-US" altLang="ja-JP" sz="2200" dirty="0">
                <a:solidFill>
                  <a:schemeClr val="bg1"/>
                </a:solidFill>
                <a:latin typeface="+mj-ea"/>
                <a:ea typeface="+mj-ea"/>
              </a:rPr>
              <a:t>1</a:t>
            </a:r>
            <a:endParaRPr lang="ja-JP" altLang="en-US" sz="2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11F76289-21D6-56FD-44A8-60727B1EF5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0036" y="1419075"/>
            <a:ext cx="4529566" cy="317432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B7D24748-AB85-B00B-BD54-7C7D853E4C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19602" y="1392140"/>
            <a:ext cx="3560054" cy="314410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EEB5FF6-1625-3090-6D2E-0DAB0E615099}"/>
              </a:ext>
            </a:extLst>
          </p:cNvPr>
          <p:cNvSpPr txBox="1"/>
          <p:nvPr/>
        </p:nvSpPr>
        <p:spPr>
          <a:xfrm>
            <a:off x="699960" y="4709785"/>
            <a:ext cx="646246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900" dirty="0">
                <a:solidFill>
                  <a:schemeClr val="bg2">
                    <a:lumMod val="25000"/>
                  </a:schemeClr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  <a:hlinkClick r:id="rId9"/>
              </a:rPr>
              <a:t>https://github.com/DataDog/llm-observability</a:t>
            </a:r>
            <a:endParaRPr lang="ko-KR" altLang="en-US" sz="900" dirty="0">
              <a:solidFill>
                <a:schemeClr val="bg2">
                  <a:lumMod val="25000"/>
                </a:schemeClr>
              </a:solidFill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89651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슬라이드 번호 개체 틀 64">
            <a:extLst>
              <a:ext uri="{FF2B5EF4-FFF2-40B4-BE49-F238E27FC236}">
                <a16:creationId xmlns:a16="http://schemas.microsoft.com/office/drawing/2014/main" id="{07C0A81A-4EA5-A316-B8C6-578F37337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0112F-72C1-4614-B9D9-CF99297D98DC}" type="slidenum">
              <a:rPr lang="ko-KR" altLang="en-US" smtClean="0"/>
              <a:t>6</a:t>
            </a:fld>
            <a:endParaRPr lang="ko-KR" altLang="en-US"/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C73E3722-8A29-08FB-2664-8728F9B4B4E3}"/>
              </a:ext>
            </a:extLst>
          </p:cNvPr>
          <p:cNvGrpSpPr/>
          <p:nvPr/>
        </p:nvGrpSpPr>
        <p:grpSpPr>
          <a:xfrm>
            <a:off x="664555" y="736418"/>
            <a:ext cx="8299933" cy="261610"/>
            <a:chOff x="598273" y="619057"/>
            <a:chExt cx="7040514" cy="261610"/>
          </a:xfrm>
        </p:grpSpPr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4B36099A-BF19-BB5B-106F-4A9C07C7D307}"/>
                </a:ext>
              </a:extLst>
            </p:cNvPr>
            <p:cNvSpPr/>
            <p:nvPr/>
          </p:nvSpPr>
          <p:spPr>
            <a:xfrm>
              <a:off x="770271" y="619057"/>
              <a:ext cx="6868516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100" dirty="0">
                  <a:latin typeface="+mn-lt"/>
                  <a:ea typeface="에스코어 드림 5 Medium" panose="020B0503030302020204" pitchFamily="34" charset="-127"/>
                </a:rPr>
                <a:t>Explore LLM Observability  </a:t>
              </a:r>
              <a:endParaRPr lang="ko-KR" altLang="en-US" sz="1100" dirty="0">
                <a:latin typeface="+mn-lt"/>
                <a:ea typeface="에스코어 드림 5 Medium" panose="020B0503030302020204" pitchFamily="34" charset="-127"/>
              </a:endParaRPr>
            </a:p>
          </p:txBody>
        </p:sp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32CEC314-581B-C52E-CE26-775149943B3E}"/>
                </a:ext>
              </a:extLst>
            </p:cNvPr>
            <p:cNvGrpSpPr/>
            <p:nvPr/>
          </p:nvGrpSpPr>
          <p:grpSpPr>
            <a:xfrm>
              <a:off x="598273" y="656141"/>
              <a:ext cx="175849" cy="175851"/>
              <a:chOff x="607799" y="646615"/>
              <a:chExt cx="175849" cy="175851"/>
            </a:xfrm>
          </p:grpSpPr>
          <p:sp>
            <p:nvSpPr>
              <p:cNvPr id="23" name="타원 22">
                <a:extLst>
                  <a:ext uri="{FF2B5EF4-FFF2-40B4-BE49-F238E27FC236}">
                    <a16:creationId xmlns:a16="http://schemas.microsoft.com/office/drawing/2014/main" id="{4B9C40A1-91D9-3E71-01CA-24F519611F37}"/>
                  </a:ext>
                </a:extLst>
              </p:cNvPr>
              <p:cNvSpPr/>
              <p:nvPr/>
            </p:nvSpPr>
            <p:spPr>
              <a:xfrm>
                <a:off x="607799" y="646615"/>
                <a:ext cx="175849" cy="175851"/>
              </a:xfrm>
              <a:prstGeom prst="ellipse">
                <a:avLst/>
              </a:prstGeom>
              <a:solidFill>
                <a:srgbClr val="8CA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pic>
            <p:nvPicPr>
              <p:cNvPr id="24" name="그래픽 14">
                <a:extLst>
                  <a:ext uri="{FF2B5EF4-FFF2-40B4-BE49-F238E27FC236}">
                    <a16:creationId xmlns:a16="http://schemas.microsoft.com/office/drawing/2014/main" id="{2ECD4528-678A-34B9-2B12-CEC2C36F3D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14198" y="678466"/>
                <a:ext cx="165600" cy="99759"/>
              </a:xfrm>
              <a:prstGeom prst="rect">
                <a:avLst/>
              </a:prstGeom>
            </p:spPr>
          </p:pic>
        </p:grpSp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72A8C079-A7F4-E498-2EAE-4EF712B785BE}"/>
              </a:ext>
            </a:extLst>
          </p:cNvPr>
          <p:cNvGrpSpPr/>
          <p:nvPr/>
        </p:nvGrpSpPr>
        <p:grpSpPr>
          <a:xfrm>
            <a:off x="839897" y="1080639"/>
            <a:ext cx="8223877" cy="230832"/>
            <a:chOff x="1095328" y="1095832"/>
            <a:chExt cx="8816130" cy="230832"/>
          </a:xfrm>
        </p:grpSpPr>
        <p:pic>
          <p:nvPicPr>
            <p:cNvPr id="26" name="그래픽 25">
              <a:extLst>
                <a:ext uri="{FF2B5EF4-FFF2-40B4-BE49-F238E27FC236}">
                  <a16:creationId xmlns:a16="http://schemas.microsoft.com/office/drawing/2014/main" id="{39A75B09-0ECF-CC9A-99CE-2E9EA72F04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7CFF8FD5-A822-CE2E-9705-F34AAF736FE3}"/>
                </a:ext>
              </a:extLst>
            </p:cNvPr>
            <p:cNvSpPr/>
            <p:nvPr/>
          </p:nvSpPr>
          <p:spPr>
            <a:xfrm>
              <a:off x="1231162" y="1095832"/>
              <a:ext cx="868029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(1) LLM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을 통해 이야기를 요약하는 어플리케이션 </a:t>
              </a:r>
              <a:endParaRPr lang="en-US" altLang="ko-KR" sz="1000" i="1" dirty="0">
                <a:solidFill>
                  <a:schemeClr val="accent2">
                    <a:lumMod val="75000"/>
                  </a:schemeClr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F67F056C-CE51-7582-05E5-805C9114C036}"/>
              </a:ext>
            </a:extLst>
          </p:cNvPr>
          <p:cNvGrpSpPr/>
          <p:nvPr/>
        </p:nvGrpSpPr>
        <p:grpSpPr>
          <a:xfrm>
            <a:off x="137017" y="114531"/>
            <a:ext cx="427340" cy="428156"/>
            <a:chOff x="138227" y="61344"/>
            <a:chExt cx="359313" cy="360000"/>
          </a:xfrm>
        </p:grpSpPr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FA430DBA-1DE8-EC08-6652-71B6D2B80F8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3083" y="86544"/>
              <a:ext cx="309601" cy="309600"/>
            </a:xfrm>
            <a:prstGeom prst="ellipse">
              <a:avLst/>
            </a:prstGeom>
            <a:solidFill>
              <a:srgbClr val="0A35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j-ea"/>
                <a:ea typeface="+mj-ea"/>
              </a:endParaRPr>
            </a:p>
          </p:txBody>
        </p:sp>
        <p:grpSp>
          <p:nvGrpSpPr>
            <p:cNvPr id="17" name="그룹 16">
              <a:extLst>
                <a:ext uri="{FF2B5EF4-FFF2-40B4-BE49-F238E27FC236}">
                  <a16:creationId xmlns:a16="http://schemas.microsoft.com/office/drawing/2014/main" id="{77A4BB4C-0764-DF02-1C79-CFACC772E78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8227" y="61344"/>
              <a:ext cx="359313" cy="360000"/>
              <a:chOff x="138226" y="61344"/>
              <a:chExt cx="395244" cy="390066"/>
            </a:xfrm>
          </p:grpSpPr>
          <p:sp>
            <p:nvSpPr>
              <p:cNvPr id="19" name="막힌 원호 18">
                <a:extLst>
                  <a:ext uri="{FF2B5EF4-FFF2-40B4-BE49-F238E27FC236}">
                    <a16:creationId xmlns:a16="http://schemas.microsoft.com/office/drawing/2014/main" id="{B19CC6A8-3473-1B20-2A37-DFF65ABCA648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406223"/>
                  <a:gd name="adj2" fmla="val 57348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21" name="막힌 원호 20">
                <a:extLst>
                  <a:ext uri="{FF2B5EF4-FFF2-40B4-BE49-F238E27FC236}">
                    <a16:creationId xmlns:a16="http://schemas.microsoft.com/office/drawing/2014/main" id="{AA1F696A-5E91-8B28-69A7-27F38A60A7F8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05108"/>
                  <a:gd name="adj2" fmla="val 1174371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31" name="타원 30">
                <a:extLst>
                  <a:ext uri="{FF2B5EF4-FFF2-40B4-BE49-F238E27FC236}">
                    <a16:creationId xmlns:a16="http://schemas.microsoft.com/office/drawing/2014/main" id="{CE8CFC10-0E14-4B9B-FC64-C4540C57C0A3}"/>
                  </a:ext>
                </a:extLst>
              </p:cNvPr>
              <p:cNvSpPr/>
              <p:nvPr/>
            </p:nvSpPr>
            <p:spPr>
              <a:xfrm>
                <a:off x="142232" y="148430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32" name="타원 31">
                <a:extLst>
                  <a:ext uri="{FF2B5EF4-FFF2-40B4-BE49-F238E27FC236}">
                    <a16:creationId xmlns:a16="http://schemas.microsoft.com/office/drawing/2014/main" id="{5E4E6E35-5695-6615-EB2C-E9A2994FBF26}"/>
                  </a:ext>
                </a:extLst>
              </p:cNvPr>
              <p:cNvSpPr/>
              <p:nvPr/>
            </p:nvSpPr>
            <p:spPr>
              <a:xfrm>
                <a:off x="497622" y="310508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</p:grpSp>
      </p:grp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BEEDE634-C7DF-E6B2-E9E1-90E07401E58D}"/>
              </a:ext>
            </a:extLst>
          </p:cNvPr>
          <p:cNvSpPr/>
          <p:nvPr/>
        </p:nvSpPr>
        <p:spPr>
          <a:xfrm>
            <a:off x="575494" y="127550"/>
            <a:ext cx="152317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dirty="0">
                <a:solidFill>
                  <a:srgbClr val="002060"/>
                </a:solidFill>
                <a:latin typeface="+mj-ea"/>
                <a:ea typeface="+mj-ea"/>
              </a:rPr>
              <a:t>DATADOG</a:t>
            </a:r>
            <a:endParaRPr lang="en-US" altLang="ko-KR" sz="2200" dirty="0">
              <a:solidFill>
                <a:srgbClr val="002060"/>
              </a:solidFill>
              <a:effectLst/>
              <a:latin typeface="+mj-ea"/>
              <a:ea typeface="+mj-ea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896C08A-E05A-050B-68E9-A90F915296BE}"/>
              </a:ext>
            </a:extLst>
          </p:cNvPr>
          <p:cNvSpPr txBox="1"/>
          <p:nvPr/>
        </p:nvSpPr>
        <p:spPr>
          <a:xfrm>
            <a:off x="164347" y="119905"/>
            <a:ext cx="362600" cy="43088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r"/>
            <a:r>
              <a:rPr lang="en-US" altLang="ja-JP" sz="2200" dirty="0">
                <a:solidFill>
                  <a:schemeClr val="bg1"/>
                </a:solidFill>
                <a:latin typeface="+mj-ea"/>
                <a:ea typeface="+mj-ea"/>
              </a:rPr>
              <a:t>1</a:t>
            </a:r>
            <a:endParaRPr lang="ja-JP" altLang="en-US" sz="2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AA291A1E-23C6-EDEA-C24B-546A41895CA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45" r="1"/>
          <a:stretch/>
        </p:blipFill>
        <p:spPr>
          <a:xfrm>
            <a:off x="755576" y="1458147"/>
            <a:ext cx="4160328" cy="338831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C3A345C6-EC4E-F1F6-573B-8E8286C90E6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32"/>
          <a:stretch/>
        </p:blipFill>
        <p:spPr>
          <a:xfrm>
            <a:off x="4966542" y="1458147"/>
            <a:ext cx="3713999" cy="134390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41FBC14-6070-7E7E-E061-4FF24333DE5D}"/>
              </a:ext>
            </a:extLst>
          </p:cNvPr>
          <p:cNvSpPr txBox="1"/>
          <p:nvPr/>
        </p:nvSpPr>
        <p:spPr>
          <a:xfrm>
            <a:off x="5076056" y="3137717"/>
            <a:ext cx="3888432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dirty="0">
                <a:solidFill>
                  <a:srgbClr val="224AA2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Role: system </a:t>
            </a:r>
          </a:p>
          <a:p>
            <a:r>
              <a:rPr lang="en-US" altLang="ko-KR" sz="1400" dirty="0">
                <a:solidFill>
                  <a:srgbClr val="224AA2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-&gt;</a:t>
            </a:r>
            <a:r>
              <a:rPr lang="en-US" altLang="ko-KR" sz="1400" dirty="0">
                <a:solidFill>
                  <a:srgbClr val="3E6DD6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</a:t>
            </a:r>
            <a:r>
              <a:rPr lang="en-US" altLang="ko-KR" sz="1200" dirty="0">
                <a:solidFill>
                  <a:srgbClr val="3E6DD6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LLM</a:t>
            </a:r>
            <a:r>
              <a:rPr lang="ko-KR" altLang="en-US" sz="1200" dirty="0">
                <a:solidFill>
                  <a:srgbClr val="3E6DD6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한테 행동을 지시하는 역할</a:t>
            </a:r>
            <a:br>
              <a:rPr lang="en-US" altLang="ko-KR" sz="1200" dirty="0">
                <a:solidFill>
                  <a:srgbClr val="3E6DD6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</a:br>
            <a:r>
              <a:rPr lang="en-US" altLang="ko-KR" sz="1200" dirty="0">
                <a:solidFill>
                  <a:srgbClr val="3E6DD6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    </a:t>
            </a:r>
            <a:r>
              <a:rPr lang="en-US" altLang="ko-KR" sz="1100" dirty="0">
                <a:solidFill>
                  <a:srgbClr val="3E6DD6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(</a:t>
            </a:r>
            <a:r>
              <a:rPr lang="ko-KR" altLang="en-US" sz="1100" dirty="0">
                <a:solidFill>
                  <a:srgbClr val="3E6DD6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역할 부여</a:t>
            </a:r>
            <a:r>
              <a:rPr lang="en-US" altLang="ko-KR" sz="1100" dirty="0">
                <a:solidFill>
                  <a:srgbClr val="3E6DD6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, </a:t>
            </a:r>
            <a:r>
              <a:rPr lang="ko-KR" altLang="en-US" sz="1100" dirty="0">
                <a:solidFill>
                  <a:srgbClr val="3E6DD6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예시 제공</a:t>
            </a:r>
            <a:r>
              <a:rPr lang="en-US" altLang="ko-KR" sz="1100" dirty="0">
                <a:solidFill>
                  <a:srgbClr val="3E6DD6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, </a:t>
            </a:r>
            <a:r>
              <a:rPr lang="ko-KR" altLang="en-US" sz="1100" dirty="0">
                <a:solidFill>
                  <a:srgbClr val="3E6DD6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응답 유형 설정 등</a:t>
            </a:r>
            <a:r>
              <a:rPr lang="en-US" altLang="ko-KR" sz="1100" dirty="0">
                <a:solidFill>
                  <a:srgbClr val="3E6DD6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)</a:t>
            </a:r>
            <a:endParaRPr lang="en-US" altLang="ko-KR" sz="1200" dirty="0">
              <a:solidFill>
                <a:srgbClr val="3E6DD6"/>
              </a:solidFill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  <a:p>
            <a:endParaRPr lang="en-US" altLang="ko-KR" sz="1400" dirty="0">
              <a:solidFill>
                <a:srgbClr val="3E6DD6"/>
              </a:solidFill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  <a:p>
            <a:r>
              <a:rPr lang="en-US" altLang="ko-KR" sz="1400" dirty="0">
                <a:solidFill>
                  <a:srgbClr val="224AA2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Role: user</a:t>
            </a:r>
          </a:p>
          <a:p>
            <a:r>
              <a:rPr lang="en-US" altLang="ko-KR" sz="1400" dirty="0">
                <a:solidFill>
                  <a:srgbClr val="224AA2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-&gt; </a:t>
            </a:r>
            <a:r>
              <a:rPr lang="ko-KR" altLang="en-US" sz="1200" dirty="0">
                <a:solidFill>
                  <a:srgbClr val="3E6DD6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질문을 하고</a:t>
            </a:r>
            <a:r>
              <a:rPr lang="en-US" altLang="ko-KR" sz="1200" dirty="0">
                <a:solidFill>
                  <a:srgbClr val="3E6DD6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, </a:t>
            </a:r>
            <a:r>
              <a:rPr lang="ko-KR" altLang="en-US" sz="1200" dirty="0">
                <a:solidFill>
                  <a:srgbClr val="3E6DD6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정보를 요청하는 역할</a:t>
            </a:r>
            <a:endParaRPr lang="en-US" altLang="ko-KR" sz="1400" dirty="0">
              <a:solidFill>
                <a:srgbClr val="3E6DD6"/>
              </a:solidFill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25333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슬라이드 번호 개체 틀 64">
            <a:extLst>
              <a:ext uri="{FF2B5EF4-FFF2-40B4-BE49-F238E27FC236}">
                <a16:creationId xmlns:a16="http://schemas.microsoft.com/office/drawing/2014/main" id="{07C0A81A-4EA5-A316-B8C6-578F37337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0112F-72C1-4614-B9D9-CF99297D98DC}" type="slidenum">
              <a:rPr lang="ko-KR" altLang="en-US" smtClean="0"/>
              <a:t>7</a:t>
            </a:fld>
            <a:endParaRPr lang="ko-KR" altLang="en-US"/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C73E3722-8A29-08FB-2664-8728F9B4B4E3}"/>
              </a:ext>
            </a:extLst>
          </p:cNvPr>
          <p:cNvGrpSpPr/>
          <p:nvPr/>
        </p:nvGrpSpPr>
        <p:grpSpPr>
          <a:xfrm>
            <a:off x="664555" y="736418"/>
            <a:ext cx="8299933" cy="261610"/>
            <a:chOff x="598273" y="619057"/>
            <a:chExt cx="7040514" cy="261610"/>
          </a:xfrm>
        </p:grpSpPr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4B36099A-BF19-BB5B-106F-4A9C07C7D307}"/>
                </a:ext>
              </a:extLst>
            </p:cNvPr>
            <p:cNvSpPr/>
            <p:nvPr/>
          </p:nvSpPr>
          <p:spPr>
            <a:xfrm>
              <a:off x="770271" y="619057"/>
              <a:ext cx="6868516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100" dirty="0">
                  <a:latin typeface="+mn-lt"/>
                  <a:ea typeface="에스코어 드림 5 Medium" panose="020B0503030302020204" pitchFamily="34" charset="-127"/>
                </a:rPr>
                <a:t>Explore LLM Observability  </a:t>
              </a:r>
              <a:endParaRPr lang="ko-KR" altLang="en-US" sz="1100" dirty="0">
                <a:latin typeface="+mn-lt"/>
                <a:ea typeface="에스코어 드림 5 Medium" panose="020B0503030302020204" pitchFamily="34" charset="-127"/>
              </a:endParaRPr>
            </a:p>
          </p:txBody>
        </p:sp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32CEC314-581B-C52E-CE26-775149943B3E}"/>
                </a:ext>
              </a:extLst>
            </p:cNvPr>
            <p:cNvGrpSpPr/>
            <p:nvPr/>
          </p:nvGrpSpPr>
          <p:grpSpPr>
            <a:xfrm>
              <a:off x="598273" y="656141"/>
              <a:ext cx="175849" cy="175851"/>
              <a:chOff x="607799" y="646615"/>
              <a:chExt cx="175849" cy="175851"/>
            </a:xfrm>
          </p:grpSpPr>
          <p:sp>
            <p:nvSpPr>
              <p:cNvPr id="23" name="타원 22">
                <a:extLst>
                  <a:ext uri="{FF2B5EF4-FFF2-40B4-BE49-F238E27FC236}">
                    <a16:creationId xmlns:a16="http://schemas.microsoft.com/office/drawing/2014/main" id="{4B9C40A1-91D9-3E71-01CA-24F519611F37}"/>
                  </a:ext>
                </a:extLst>
              </p:cNvPr>
              <p:cNvSpPr/>
              <p:nvPr/>
            </p:nvSpPr>
            <p:spPr>
              <a:xfrm>
                <a:off x="607799" y="646615"/>
                <a:ext cx="175849" cy="175851"/>
              </a:xfrm>
              <a:prstGeom prst="ellipse">
                <a:avLst/>
              </a:prstGeom>
              <a:solidFill>
                <a:srgbClr val="8CA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pic>
            <p:nvPicPr>
              <p:cNvPr id="24" name="그래픽 14">
                <a:extLst>
                  <a:ext uri="{FF2B5EF4-FFF2-40B4-BE49-F238E27FC236}">
                    <a16:creationId xmlns:a16="http://schemas.microsoft.com/office/drawing/2014/main" id="{2ECD4528-678A-34B9-2B12-CEC2C36F3D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14198" y="678466"/>
                <a:ext cx="165600" cy="99759"/>
              </a:xfrm>
              <a:prstGeom prst="rect">
                <a:avLst/>
              </a:prstGeom>
            </p:spPr>
          </p:pic>
        </p:grpSp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72A8C079-A7F4-E498-2EAE-4EF712B785BE}"/>
              </a:ext>
            </a:extLst>
          </p:cNvPr>
          <p:cNvGrpSpPr/>
          <p:nvPr/>
        </p:nvGrpSpPr>
        <p:grpSpPr>
          <a:xfrm>
            <a:off x="839897" y="1080639"/>
            <a:ext cx="8223877" cy="230832"/>
            <a:chOff x="1095328" y="1095832"/>
            <a:chExt cx="8816130" cy="230832"/>
          </a:xfrm>
        </p:grpSpPr>
        <p:pic>
          <p:nvPicPr>
            <p:cNvPr id="26" name="그래픽 25">
              <a:extLst>
                <a:ext uri="{FF2B5EF4-FFF2-40B4-BE49-F238E27FC236}">
                  <a16:creationId xmlns:a16="http://schemas.microsoft.com/office/drawing/2014/main" id="{39A75B09-0ECF-CC9A-99CE-2E9EA72F04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7CFF8FD5-A822-CE2E-9705-F34AAF736FE3}"/>
                </a:ext>
              </a:extLst>
            </p:cNvPr>
            <p:cNvSpPr/>
            <p:nvPr/>
          </p:nvSpPr>
          <p:spPr>
            <a:xfrm>
              <a:off x="1231162" y="1095832"/>
              <a:ext cx="868029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(1) LLM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을 통해 이야기를 요약하는 어플리케이션 </a:t>
              </a:r>
              <a:endParaRPr lang="en-US" altLang="ko-KR" sz="1000" i="1" dirty="0">
                <a:solidFill>
                  <a:schemeClr val="accent2">
                    <a:lumMod val="75000"/>
                  </a:schemeClr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F67F056C-CE51-7582-05E5-805C9114C036}"/>
              </a:ext>
            </a:extLst>
          </p:cNvPr>
          <p:cNvGrpSpPr/>
          <p:nvPr/>
        </p:nvGrpSpPr>
        <p:grpSpPr>
          <a:xfrm>
            <a:off x="137017" y="114531"/>
            <a:ext cx="427340" cy="428156"/>
            <a:chOff x="138227" y="61344"/>
            <a:chExt cx="359313" cy="360000"/>
          </a:xfrm>
        </p:grpSpPr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FA430DBA-1DE8-EC08-6652-71B6D2B80F8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3083" y="86544"/>
              <a:ext cx="309601" cy="309600"/>
            </a:xfrm>
            <a:prstGeom prst="ellipse">
              <a:avLst/>
            </a:prstGeom>
            <a:solidFill>
              <a:srgbClr val="0A35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j-ea"/>
                <a:ea typeface="+mj-ea"/>
              </a:endParaRPr>
            </a:p>
          </p:txBody>
        </p:sp>
        <p:grpSp>
          <p:nvGrpSpPr>
            <p:cNvPr id="17" name="그룹 16">
              <a:extLst>
                <a:ext uri="{FF2B5EF4-FFF2-40B4-BE49-F238E27FC236}">
                  <a16:creationId xmlns:a16="http://schemas.microsoft.com/office/drawing/2014/main" id="{77A4BB4C-0764-DF02-1C79-CFACC772E78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8227" y="61344"/>
              <a:ext cx="359313" cy="360000"/>
              <a:chOff x="138226" y="61344"/>
              <a:chExt cx="395244" cy="390066"/>
            </a:xfrm>
          </p:grpSpPr>
          <p:sp>
            <p:nvSpPr>
              <p:cNvPr id="19" name="막힌 원호 18">
                <a:extLst>
                  <a:ext uri="{FF2B5EF4-FFF2-40B4-BE49-F238E27FC236}">
                    <a16:creationId xmlns:a16="http://schemas.microsoft.com/office/drawing/2014/main" id="{B19CC6A8-3473-1B20-2A37-DFF65ABCA648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406223"/>
                  <a:gd name="adj2" fmla="val 57348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21" name="막힌 원호 20">
                <a:extLst>
                  <a:ext uri="{FF2B5EF4-FFF2-40B4-BE49-F238E27FC236}">
                    <a16:creationId xmlns:a16="http://schemas.microsoft.com/office/drawing/2014/main" id="{AA1F696A-5E91-8B28-69A7-27F38A60A7F8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05108"/>
                  <a:gd name="adj2" fmla="val 1174371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31" name="타원 30">
                <a:extLst>
                  <a:ext uri="{FF2B5EF4-FFF2-40B4-BE49-F238E27FC236}">
                    <a16:creationId xmlns:a16="http://schemas.microsoft.com/office/drawing/2014/main" id="{CE8CFC10-0E14-4B9B-FC64-C4540C57C0A3}"/>
                  </a:ext>
                </a:extLst>
              </p:cNvPr>
              <p:cNvSpPr/>
              <p:nvPr/>
            </p:nvSpPr>
            <p:spPr>
              <a:xfrm>
                <a:off x="142232" y="148430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32" name="타원 31">
                <a:extLst>
                  <a:ext uri="{FF2B5EF4-FFF2-40B4-BE49-F238E27FC236}">
                    <a16:creationId xmlns:a16="http://schemas.microsoft.com/office/drawing/2014/main" id="{5E4E6E35-5695-6615-EB2C-E9A2994FBF26}"/>
                  </a:ext>
                </a:extLst>
              </p:cNvPr>
              <p:cNvSpPr/>
              <p:nvPr/>
            </p:nvSpPr>
            <p:spPr>
              <a:xfrm>
                <a:off x="497622" y="310508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</p:grpSp>
      </p:grp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BEEDE634-C7DF-E6B2-E9E1-90E07401E58D}"/>
              </a:ext>
            </a:extLst>
          </p:cNvPr>
          <p:cNvSpPr/>
          <p:nvPr/>
        </p:nvSpPr>
        <p:spPr>
          <a:xfrm>
            <a:off x="575494" y="127550"/>
            <a:ext cx="152317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dirty="0">
                <a:solidFill>
                  <a:srgbClr val="002060"/>
                </a:solidFill>
                <a:latin typeface="+mj-ea"/>
                <a:ea typeface="+mj-ea"/>
              </a:rPr>
              <a:t>DATADOG</a:t>
            </a:r>
            <a:endParaRPr lang="en-US" altLang="ko-KR" sz="2200" dirty="0">
              <a:solidFill>
                <a:srgbClr val="002060"/>
              </a:solidFill>
              <a:effectLst/>
              <a:latin typeface="+mj-ea"/>
              <a:ea typeface="+mj-ea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896C08A-E05A-050B-68E9-A90F915296BE}"/>
              </a:ext>
            </a:extLst>
          </p:cNvPr>
          <p:cNvSpPr txBox="1"/>
          <p:nvPr/>
        </p:nvSpPr>
        <p:spPr>
          <a:xfrm>
            <a:off x="164347" y="119905"/>
            <a:ext cx="362600" cy="43088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r"/>
            <a:r>
              <a:rPr lang="en-US" altLang="ja-JP" sz="2200" dirty="0">
                <a:solidFill>
                  <a:schemeClr val="bg1"/>
                </a:solidFill>
                <a:latin typeface="+mj-ea"/>
                <a:ea typeface="+mj-ea"/>
              </a:rPr>
              <a:t>1</a:t>
            </a:r>
            <a:endParaRPr lang="ja-JP" altLang="en-US" sz="2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D182E607-7FFE-11E6-B6B5-5085AFBD4B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00943" y="463094"/>
            <a:ext cx="4514013" cy="4315889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29C5D9CB-7E80-25C4-923D-AB284087293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70626" t="-1686"/>
          <a:stretch/>
        </p:blipFill>
        <p:spPr>
          <a:xfrm>
            <a:off x="5684001" y="185544"/>
            <a:ext cx="3155721" cy="28613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A6D3E5C2-8EB2-5BCD-65FA-804D1C6909F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5601" y="1579547"/>
            <a:ext cx="2984805" cy="702307"/>
          </a:xfrm>
          <a:prstGeom prst="rect">
            <a:avLst/>
          </a:prstGeom>
        </p:spPr>
      </p:pic>
      <p:sp>
        <p:nvSpPr>
          <p:cNvPr id="28" name="화살표: 오른쪽 27">
            <a:extLst>
              <a:ext uri="{FF2B5EF4-FFF2-40B4-BE49-F238E27FC236}">
                <a16:creationId xmlns:a16="http://schemas.microsoft.com/office/drawing/2014/main" id="{9A35E35B-A930-B9C8-AA6D-DEA446EFDE3F}"/>
              </a:ext>
            </a:extLst>
          </p:cNvPr>
          <p:cNvSpPr/>
          <p:nvPr/>
        </p:nvSpPr>
        <p:spPr>
          <a:xfrm>
            <a:off x="3190326" y="3966180"/>
            <a:ext cx="720080" cy="432048"/>
          </a:xfrm>
          <a:prstGeom prst="rightArrow">
            <a:avLst/>
          </a:prstGeom>
          <a:solidFill>
            <a:srgbClr val="8CA8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EC6D36DD-BF23-A710-3094-08328048F540}"/>
              </a:ext>
            </a:extLst>
          </p:cNvPr>
          <p:cNvSpPr/>
          <p:nvPr/>
        </p:nvSpPr>
        <p:spPr>
          <a:xfrm>
            <a:off x="1749961" y="2052624"/>
            <a:ext cx="2016224" cy="66744"/>
          </a:xfrm>
          <a:prstGeom prst="rect">
            <a:avLst/>
          </a:prstGeom>
          <a:solidFill>
            <a:srgbClr val="8CA8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47E8FBCA-2B75-6D6B-1F58-BADAFDEC8318}"/>
              </a:ext>
            </a:extLst>
          </p:cNvPr>
          <p:cNvSpPr/>
          <p:nvPr/>
        </p:nvSpPr>
        <p:spPr>
          <a:xfrm>
            <a:off x="1605945" y="1697143"/>
            <a:ext cx="1152128" cy="66744"/>
          </a:xfrm>
          <a:prstGeom prst="rect">
            <a:avLst/>
          </a:prstGeom>
          <a:solidFill>
            <a:srgbClr val="8CA8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6" name="그림 35">
            <a:extLst>
              <a:ext uri="{FF2B5EF4-FFF2-40B4-BE49-F238E27FC236}">
                <a16:creationId xmlns:a16="http://schemas.microsoft.com/office/drawing/2014/main" id="{617F2691-9CF4-20B2-1CD0-0339927B6FB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1826" y="2384657"/>
            <a:ext cx="1715958" cy="885021"/>
          </a:xfrm>
          <a:prstGeom prst="rect">
            <a:avLst/>
          </a:prstGeom>
        </p:spPr>
      </p:pic>
      <p:pic>
        <p:nvPicPr>
          <p:cNvPr id="38" name="그림 37">
            <a:extLst>
              <a:ext uri="{FF2B5EF4-FFF2-40B4-BE49-F238E27FC236}">
                <a16:creationId xmlns:a16="http://schemas.microsoft.com/office/drawing/2014/main" id="{15BDCF3C-CE15-18D6-328B-3D2AFC88B1F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5601" y="3390261"/>
            <a:ext cx="2541288" cy="49200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73E34D0-2554-E961-8DD6-2A2A83700B54}"/>
              </a:ext>
            </a:extLst>
          </p:cNvPr>
          <p:cNvSpPr txBox="1"/>
          <p:nvPr/>
        </p:nvSpPr>
        <p:spPr>
          <a:xfrm>
            <a:off x="1871810" y="4482147"/>
            <a:ext cx="226675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>
                <a:solidFill>
                  <a:srgbClr val="3E6DD6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us5.datadoghq.com </a:t>
            </a:r>
            <a:r>
              <a:rPr lang="en-US" altLang="ko-KR" sz="1200" dirty="0">
                <a:solidFill>
                  <a:srgbClr val="3E6DD6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(Datadog </a:t>
            </a:r>
            <a:r>
              <a:rPr lang="ko-KR" altLang="en-US" sz="1200" dirty="0">
                <a:solidFill>
                  <a:srgbClr val="3E6DD6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개인 사이트</a:t>
            </a:r>
            <a:r>
              <a:rPr lang="en-US" altLang="ko-KR" sz="1200" dirty="0">
                <a:solidFill>
                  <a:srgbClr val="3E6DD6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)</a:t>
            </a:r>
            <a:endParaRPr lang="ko-KR" altLang="en-US" sz="1400" dirty="0"/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B586F9A5-D702-FE60-845A-66B3EA55CB8F}"/>
              </a:ext>
            </a:extLst>
          </p:cNvPr>
          <p:cNvSpPr/>
          <p:nvPr/>
        </p:nvSpPr>
        <p:spPr>
          <a:xfrm>
            <a:off x="5684001" y="211564"/>
            <a:ext cx="544183" cy="286130"/>
          </a:xfrm>
          <a:prstGeom prst="rect">
            <a:avLst/>
          </a:prstGeom>
          <a:noFill/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14FDFB1F-6FAB-D6EF-85F5-81ACB15066D2}"/>
              </a:ext>
            </a:extLst>
          </p:cNvPr>
          <p:cNvSpPr/>
          <p:nvPr/>
        </p:nvSpPr>
        <p:spPr>
          <a:xfrm>
            <a:off x="8233156" y="226586"/>
            <a:ext cx="544183" cy="286130"/>
          </a:xfrm>
          <a:prstGeom prst="rect">
            <a:avLst/>
          </a:prstGeom>
          <a:noFill/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BE7C6110-ED6B-0828-6832-05F1EB899B91}"/>
              </a:ext>
            </a:extLst>
          </p:cNvPr>
          <p:cNvSpPr/>
          <p:nvPr/>
        </p:nvSpPr>
        <p:spPr>
          <a:xfrm>
            <a:off x="4200943" y="444569"/>
            <a:ext cx="1104296" cy="328933"/>
          </a:xfrm>
          <a:prstGeom prst="rect">
            <a:avLst/>
          </a:prstGeom>
          <a:noFill/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23E49586-64FC-D9F9-D568-4F034E600337}"/>
              </a:ext>
            </a:extLst>
          </p:cNvPr>
          <p:cNvSpPr/>
          <p:nvPr/>
        </p:nvSpPr>
        <p:spPr>
          <a:xfrm>
            <a:off x="4191429" y="823507"/>
            <a:ext cx="4648293" cy="2402425"/>
          </a:xfrm>
          <a:prstGeom prst="rect">
            <a:avLst/>
          </a:prstGeom>
          <a:noFill/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B08226B0-0CE1-BBCB-A726-4B769E3F5FBB}"/>
              </a:ext>
            </a:extLst>
          </p:cNvPr>
          <p:cNvSpPr/>
          <p:nvPr/>
        </p:nvSpPr>
        <p:spPr>
          <a:xfrm>
            <a:off x="4191429" y="3308543"/>
            <a:ext cx="4648293" cy="1523117"/>
          </a:xfrm>
          <a:prstGeom prst="rect">
            <a:avLst/>
          </a:prstGeom>
          <a:noFill/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F087621-5888-37D0-5C98-AD58CDEFAA67}"/>
              </a:ext>
            </a:extLst>
          </p:cNvPr>
          <p:cNvSpPr txBox="1"/>
          <p:nvPr/>
        </p:nvSpPr>
        <p:spPr>
          <a:xfrm>
            <a:off x="3044418" y="2279326"/>
            <a:ext cx="100186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000" dirty="0">
                <a:solidFill>
                  <a:srgbClr val="3E6DD6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API KEY </a:t>
            </a:r>
            <a:r>
              <a:rPr lang="ko-KR" altLang="en-US" sz="1000" dirty="0">
                <a:solidFill>
                  <a:srgbClr val="3E6DD6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저장</a:t>
            </a:r>
            <a:endParaRPr lang="ko-KR" altLang="en-US" sz="10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20FCC50-E8F5-1CA4-15D1-7BBEC892A605}"/>
              </a:ext>
            </a:extLst>
          </p:cNvPr>
          <p:cNvSpPr txBox="1"/>
          <p:nvPr/>
        </p:nvSpPr>
        <p:spPr>
          <a:xfrm>
            <a:off x="2567689" y="3023457"/>
            <a:ext cx="100186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000" dirty="0">
                <a:solidFill>
                  <a:srgbClr val="3E6DD6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API KEY </a:t>
            </a:r>
            <a:r>
              <a:rPr lang="ko-KR" altLang="en-US" sz="1000" dirty="0">
                <a:solidFill>
                  <a:srgbClr val="3E6DD6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등록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644428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슬라이드 번호 개체 틀 64">
            <a:extLst>
              <a:ext uri="{FF2B5EF4-FFF2-40B4-BE49-F238E27FC236}">
                <a16:creationId xmlns:a16="http://schemas.microsoft.com/office/drawing/2014/main" id="{07C0A81A-4EA5-A316-B8C6-578F37337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0112F-72C1-4614-B9D9-CF99297D98DC}" type="slidenum">
              <a:rPr lang="ko-KR" altLang="en-US" smtClean="0"/>
              <a:t>8</a:t>
            </a:fld>
            <a:endParaRPr lang="ko-KR" altLang="en-US"/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C73E3722-8A29-08FB-2664-8728F9B4B4E3}"/>
              </a:ext>
            </a:extLst>
          </p:cNvPr>
          <p:cNvGrpSpPr/>
          <p:nvPr/>
        </p:nvGrpSpPr>
        <p:grpSpPr>
          <a:xfrm>
            <a:off x="664555" y="736418"/>
            <a:ext cx="8299933" cy="261610"/>
            <a:chOff x="598273" y="619057"/>
            <a:chExt cx="7040514" cy="261610"/>
          </a:xfrm>
        </p:grpSpPr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4B36099A-BF19-BB5B-106F-4A9C07C7D307}"/>
                </a:ext>
              </a:extLst>
            </p:cNvPr>
            <p:cNvSpPr/>
            <p:nvPr/>
          </p:nvSpPr>
          <p:spPr>
            <a:xfrm>
              <a:off x="770271" y="619057"/>
              <a:ext cx="6868516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100" dirty="0">
                  <a:latin typeface="+mn-lt"/>
                  <a:ea typeface="에스코어 드림 5 Medium" panose="020B0503030302020204" pitchFamily="34" charset="-127"/>
                </a:rPr>
                <a:t>Explore LLM Observability  </a:t>
              </a:r>
              <a:endParaRPr lang="ko-KR" altLang="en-US" sz="1100" dirty="0">
                <a:latin typeface="+mn-lt"/>
                <a:ea typeface="에스코어 드림 5 Medium" panose="020B0503030302020204" pitchFamily="34" charset="-127"/>
              </a:endParaRPr>
            </a:p>
          </p:txBody>
        </p:sp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32CEC314-581B-C52E-CE26-775149943B3E}"/>
                </a:ext>
              </a:extLst>
            </p:cNvPr>
            <p:cNvGrpSpPr/>
            <p:nvPr/>
          </p:nvGrpSpPr>
          <p:grpSpPr>
            <a:xfrm>
              <a:off x="598273" y="656141"/>
              <a:ext cx="175849" cy="175851"/>
              <a:chOff x="607799" y="646615"/>
              <a:chExt cx="175849" cy="175851"/>
            </a:xfrm>
          </p:grpSpPr>
          <p:sp>
            <p:nvSpPr>
              <p:cNvPr id="23" name="타원 22">
                <a:extLst>
                  <a:ext uri="{FF2B5EF4-FFF2-40B4-BE49-F238E27FC236}">
                    <a16:creationId xmlns:a16="http://schemas.microsoft.com/office/drawing/2014/main" id="{4B9C40A1-91D9-3E71-01CA-24F519611F37}"/>
                  </a:ext>
                </a:extLst>
              </p:cNvPr>
              <p:cNvSpPr/>
              <p:nvPr/>
            </p:nvSpPr>
            <p:spPr>
              <a:xfrm>
                <a:off x="607799" y="646615"/>
                <a:ext cx="175849" cy="175851"/>
              </a:xfrm>
              <a:prstGeom prst="ellipse">
                <a:avLst/>
              </a:prstGeom>
              <a:solidFill>
                <a:srgbClr val="8CA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pic>
            <p:nvPicPr>
              <p:cNvPr id="24" name="그래픽 14">
                <a:extLst>
                  <a:ext uri="{FF2B5EF4-FFF2-40B4-BE49-F238E27FC236}">
                    <a16:creationId xmlns:a16="http://schemas.microsoft.com/office/drawing/2014/main" id="{2ECD4528-678A-34B9-2B12-CEC2C36F3D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14198" y="678466"/>
                <a:ext cx="165600" cy="99759"/>
              </a:xfrm>
              <a:prstGeom prst="rect">
                <a:avLst/>
              </a:prstGeom>
            </p:spPr>
          </p:pic>
        </p:grpSp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72A8C079-A7F4-E498-2EAE-4EF712B785BE}"/>
              </a:ext>
            </a:extLst>
          </p:cNvPr>
          <p:cNvGrpSpPr/>
          <p:nvPr/>
        </p:nvGrpSpPr>
        <p:grpSpPr>
          <a:xfrm>
            <a:off x="839897" y="1080639"/>
            <a:ext cx="8223877" cy="230832"/>
            <a:chOff x="1095328" y="1095832"/>
            <a:chExt cx="8816130" cy="230832"/>
          </a:xfrm>
        </p:grpSpPr>
        <p:pic>
          <p:nvPicPr>
            <p:cNvPr id="26" name="그래픽 25">
              <a:extLst>
                <a:ext uri="{FF2B5EF4-FFF2-40B4-BE49-F238E27FC236}">
                  <a16:creationId xmlns:a16="http://schemas.microsoft.com/office/drawing/2014/main" id="{39A75B09-0ECF-CC9A-99CE-2E9EA72F04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7CFF8FD5-A822-CE2E-9705-F34AAF736FE3}"/>
                </a:ext>
              </a:extLst>
            </p:cNvPr>
            <p:cNvSpPr/>
            <p:nvPr/>
          </p:nvSpPr>
          <p:spPr>
            <a:xfrm>
              <a:off x="1231162" y="1095832"/>
              <a:ext cx="868029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(2) LLM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과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Requests 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모듈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(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웹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사이트 요청 기능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)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을 활용한 이미지 검색 어플리케이션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  <a:endParaRPr lang="en-US" altLang="ko-KR" sz="900" i="1" dirty="0">
                <a:solidFill>
                  <a:schemeClr val="accent2">
                    <a:lumMod val="75000"/>
                  </a:schemeClr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F67F056C-CE51-7582-05E5-805C9114C036}"/>
              </a:ext>
            </a:extLst>
          </p:cNvPr>
          <p:cNvGrpSpPr/>
          <p:nvPr/>
        </p:nvGrpSpPr>
        <p:grpSpPr>
          <a:xfrm>
            <a:off x="137017" y="114531"/>
            <a:ext cx="427340" cy="428156"/>
            <a:chOff x="138227" y="61344"/>
            <a:chExt cx="359313" cy="360000"/>
          </a:xfrm>
        </p:grpSpPr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FA430DBA-1DE8-EC08-6652-71B6D2B80F8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3083" y="86544"/>
              <a:ext cx="309601" cy="309600"/>
            </a:xfrm>
            <a:prstGeom prst="ellipse">
              <a:avLst/>
            </a:prstGeom>
            <a:solidFill>
              <a:srgbClr val="0A35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j-ea"/>
                <a:ea typeface="+mj-ea"/>
              </a:endParaRPr>
            </a:p>
          </p:txBody>
        </p:sp>
        <p:grpSp>
          <p:nvGrpSpPr>
            <p:cNvPr id="17" name="그룹 16">
              <a:extLst>
                <a:ext uri="{FF2B5EF4-FFF2-40B4-BE49-F238E27FC236}">
                  <a16:creationId xmlns:a16="http://schemas.microsoft.com/office/drawing/2014/main" id="{77A4BB4C-0764-DF02-1C79-CFACC772E78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8227" y="61344"/>
              <a:ext cx="359313" cy="360000"/>
              <a:chOff x="138226" y="61344"/>
              <a:chExt cx="395244" cy="390066"/>
            </a:xfrm>
          </p:grpSpPr>
          <p:sp>
            <p:nvSpPr>
              <p:cNvPr id="19" name="막힌 원호 18">
                <a:extLst>
                  <a:ext uri="{FF2B5EF4-FFF2-40B4-BE49-F238E27FC236}">
                    <a16:creationId xmlns:a16="http://schemas.microsoft.com/office/drawing/2014/main" id="{B19CC6A8-3473-1B20-2A37-DFF65ABCA648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406223"/>
                  <a:gd name="adj2" fmla="val 57348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21" name="막힌 원호 20">
                <a:extLst>
                  <a:ext uri="{FF2B5EF4-FFF2-40B4-BE49-F238E27FC236}">
                    <a16:creationId xmlns:a16="http://schemas.microsoft.com/office/drawing/2014/main" id="{AA1F696A-5E91-8B28-69A7-27F38A60A7F8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05108"/>
                  <a:gd name="adj2" fmla="val 1174371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31" name="타원 30">
                <a:extLst>
                  <a:ext uri="{FF2B5EF4-FFF2-40B4-BE49-F238E27FC236}">
                    <a16:creationId xmlns:a16="http://schemas.microsoft.com/office/drawing/2014/main" id="{CE8CFC10-0E14-4B9B-FC64-C4540C57C0A3}"/>
                  </a:ext>
                </a:extLst>
              </p:cNvPr>
              <p:cNvSpPr/>
              <p:nvPr/>
            </p:nvSpPr>
            <p:spPr>
              <a:xfrm>
                <a:off x="142232" y="148430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32" name="타원 31">
                <a:extLst>
                  <a:ext uri="{FF2B5EF4-FFF2-40B4-BE49-F238E27FC236}">
                    <a16:creationId xmlns:a16="http://schemas.microsoft.com/office/drawing/2014/main" id="{5E4E6E35-5695-6615-EB2C-E9A2994FBF26}"/>
                  </a:ext>
                </a:extLst>
              </p:cNvPr>
              <p:cNvSpPr/>
              <p:nvPr/>
            </p:nvSpPr>
            <p:spPr>
              <a:xfrm>
                <a:off x="497622" y="310508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</p:grpSp>
      </p:grp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BEEDE634-C7DF-E6B2-E9E1-90E07401E58D}"/>
              </a:ext>
            </a:extLst>
          </p:cNvPr>
          <p:cNvSpPr/>
          <p:nvPr/>
        </p:nvSpPr>
        <p:spPr>
          <a:xfrm>
            <a:off x="575494" y="127550"/>
            <a:ext cx="152317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dirty="0">
                <a:solidFill>
                  <a:srgbClr val="002060"/>
                </a:solidFill>
                <a:latin typeface="+mj-ea"/>
                <a:ea typeface="+mj-ea"/>
              </a:rPr>
              <a:t>DATADOG</a:t>
            </a:r>
            <a:endParaRPr lang="en-US" altLang="ko-KR" sz="2200" dirty="0">
              <a:solidFill>
                <a:srgbClr val="002060"/>
              </a:solidFill>
              <a:effectLst/>
              <a:latin typeface="+mj-ea"/>
              <a:ea typeface="+mj-ea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896C08A-E05A-050B-68E9-A90F915296BE}"/>
              </a:ext>
            </a:extLst>
          </p:cNvPr>
          <p:cNvSpPr txBox="1"/>
          <p:nvPr/>
        </p:nvSpPr>
        <p:spPr>
          <a:xfrm>
            <a:off x="164347" y="119905"/>
            <a:ext cx="362600" cy="43088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r"/>
            <a:r>
              <a:rPr lang="en-US" altLang="ja-JP" sz="2200" dirty="0">
                <a:solidFill>
                  <a:schemeClr val="bg1"/>
                </a:solidFill>
                <a:latin typeface="+mj-ea"/>
                <a:ea typeface="+mj-ea"/>
              </a:rPr>
              <a:t>1</a:t>
            </a:r>
            <a:endParaRPr lang="ja-JP" altLang="en-US" sz="2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52727BD7-EDFF-900A-8A7C-CCDE39774B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2643" y="1619310"/>
            <a:ext cx="3804111" cy="2303898"/>
          </a:xfrm>
          <a:prstGeom prst="rect">
            <a:avLst/>
          </a:prstGeom>
        </p:spPr>
      </p:pic>
      <p:sp>
        <p:nvSpPr>
          <p:cNvPr id="5" name="화살표: 오른쪽 4">
            <a:extLst>
              <a:ext uri="{FF2B5EF4-FFF2-40B4-BE49-F238E27FC236}">
                <a16:creationId xmlns:a16="http://schemas.microsoft.com/office/drawing/2014/main" id="{939B5E33-93A7-8D07-0DC6-2F38FB6FD96F}"/>
              </a:ext>
            </a:extLst>
          </p:cNvPr>
          <p:cNvSpPr/>
          <p:nvPr/>
        </p:nvSpPr>
        <p:spPr>
          <a:xfrm>
            <a:off x="4231299" y="3336144"/>
            <a:ext cx="720080" cy="432048"/>
          </a:xfrm>
          <a:prstGeom prst="rightArrow">
            <a:avLst/>
          </a:prstGeom>
          <a:solidFill>
            <a:srgbClr val="8CA8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8EBC4681-617D-48A9-C958-A2302AF3231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15190" y="1422248"/>
            <a:ext cx="3767685" cy="25488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AE7AAE5-C466-B1E9-D26B-7D4F5160D9C2}"/>
              </a:ext>
            </a:extLst>
          </p:cNvPr>
          <p:cNvSpPr txBox="1"/>
          <p:nvPr/>
        </p:nvSpPr>
        <p:spPr>
          <a:xfrm>
            <a:off x="1907704" y="4151773"/>
            <a:ext cx="6299107" cy="615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solidFill>
                  <a:srgbClr val="224AA2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LLM </a:t>
            </a:r>
            <a:r>
              <a:rPr lang="ko-KR" altLang="en-US" sz="1200" dirty="0">
                <a:solidFill>
                  <a:srgbClr val="224AA2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어플리케이션</a:t>
            </a:r>
            <a:r>
              <a:rPr lang="en-US" altLang="ko-KR" sz="1200" dirty="0">
                <a:solidFill>
                  <a:srgbClr val="224AA2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: </a:t>
            </a:r>
            <a:r>
              <a:rPr lang="en-US" altLang="ko-KR" sz="1200" dirty="0" err="1">
                <a:solidFill>
                  <a:srgbClr val="3E6DD6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metmuseum</a:t>
            </a:r>
            <a:r>
              <a:rPr lang="en-US" altLang="ko-KR" sz="1200" dirty="0">
                <a:solidFill>
                  <a:srgbClr val="3E6DD6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</a:t>
            </a:r>
            <a:r>
              <a:rPr lang="ko-KR" altLang="en-US" sz="1200" dirty="0">
                <a:solidFill>
                  <a:srgbClr val="3E6DD6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사이트에 정보</a:t>
            </a:r>
            <a:r>
              <a:rPr lang="en-US" altLang="ko-KR" sz="1200" dirty="0">
                <a:solidFill>
                  <a:srgbClr val="3E6DD6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(i.e. query, type)</a:t>
            </a:r>
            <a:r>
              <a:rPr lang="ko-KR" altLang="en-US" sz="1200" dirty="0">
                <a:solidFill>
                  <a:srgbClr val="3E6DD6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를 요청</a:t>
            </a:r>
            <a:r>
              <a:rPr lang="en-US" altLang="ko-KR" sz="1200" dirty="0">
                <a:solidFill>
                  <a:srgbClr val="3E6DD6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, </a:t>
            </a:r>
            <a:r>
              <a:rPr lang="ko-KR" altLang="en-US" sz="1200" dirty="0">
                <a:solidFill>
                  <a:srgbClr val="3E6DD6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데이터 후처리</a:t>
            </a:r>
            <a:br>
              <a:rPr lang="en-US" altLang="ko-KR" sz="1200" dirty="0">
                <a:solidFill>
                  <a:srgbClr val="3E6DD6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</a:br>
            <a:r>
              <a:rPr lang="en-US" altLang="ko-KR" sz="1200" dirty="0" err="1">
                <a:solidFill>
                  <a:srgbClr val="224AA2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Metmuseum</a:t>
            </a:r>
            <a:r>
              <a:rPr lang="en-US" altLang="ko-KR" sz="1200" dirty="0">
                <a:solidFill>
                  <a:srgbClr val="224AA2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</a:t>
            </a:r>
            <a:r>
              <a:rPr lang="ko-KR" altLang="en-US" sz="1200" dirty="0">
                <a:solidFill>
                  <a:srgbClr val="224AA2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사이트</a:t>
            </a:r>
            <a:r>
              <a:rPr lang="en-US" altLang="ko-KR" sz="1200" dirty="0">
                <a:solidFill>
                  <a:srgbClr val="224AA2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: </a:t>
            </a:r>
            <a:r>
              <a:rPr lang="ko-KR" altLang="en-US" sz="1200" dirty="0">
                <a:solidFill>
                  <a:srgbClr val="3E6DD6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응답</a:t>
            </a:r>
            <a:r>
              <a:rPr lang="en-US" altLang="ko-KR" sz="1200" dirty="0">
                <a:solidFill>
                  <a:srgbClr val="3E6DD6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(i.e. object ID)</a:t>
            </a:r>
            <a:r>
              <a:rPr lang="ko-KR" altLang="en-US" sz="1200" dirty="0">
                <a:solidFill>
                  <a:srgbClr val="3E6DD6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을 제공함</a:t>
            </a:r>
            <a:endParaRPr lang="en-US" altLang="ko-KR" sz="1200" dirty="0">
              <a:solidFill>
                <a:srgbClr val="3E6DD6"/>
              </a:solidFill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42965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슬라이드 번호 개체 틀 64">
            <a:extLst>
              <a:ext uri="{FF2B5EF4-FFF2-40B4-BE49-F238E27FC236}">
                <a16:creationId xmlns:a16="http://schemas.microsoft.com/office/drawing/2014/main" id="{07C0A81A-4EA5-A316-B8C6-578F37337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0112F-72C1-4614-B9D9-CF99297D98DC}" type="slidenum">
              <a:rPr lang="ko-KR" altLang="en-US" smtClean="0"/>
              <a:t>9</a:t>
            </a:fld>
            <a:endParaRPr lang="ko-KR" altLang="en-US"/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C73E3722-8A29-08FB-2664-8728F9B4B4E3}"/>
              </a:ext>
            </a:extLst>
          </p:cNvPr>
          <p:cNvGrpSpPr/>
          <p:nvPr/>
        </p:nvGrpSpPr>
        <p:grpSpPr>
          <a:xfrm>
            <a:off x="664555" y="736418"/>
            <a:ext cx="8299933" cy="261610"/>
            <a:chOff x="598273" y="619057"/>
            <a:chExt cx="7040514" cy="261610"/>
          </a:xfrm>
        </p:grpSpPr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4B36099A-BF19-BB5B-106F-4A9C07C7D307}"/>
                </a:ext>
              </a:extLst>
            </p:cNvPr>
            <p:cNvSpPr/>
            <p:nvPr/>
          </p:nvSpPr>
          <p:spPr>
            <a:xfrm>
              <a:off x="770271" y="619057"/>
              <a:ext cx="6868516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100" dirty="0">
                  <a:latin typeface="+mn-lt"/>
                  <a:ea typeface="에스코어 드림 5 Medium" panose="020B0503030302020204" pitchFamily="34" charset="-127"/>
                </a:rPr>
                <a:t>Explore LLM Observability  </a:t>
              </a:r>
              <a:endParaRPr lang="ko-KR" altLang="en-US" sz="1100" dirty="0">
                <a:latin typeface="+mn-lt"/>
                <a:ea typeface="에스코어 드림 5 Medium" panose="020B0503030302020204" pitchFamily="34" charset="-127"/>
              </a:endParaRPr>
            </a:p>
          </p:txBody>
        </p:sp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32CEC314-581B-C52E-CE26-775149943B3E}"/>
                </a:ext>
              </a:extLst>
            </p:cNvPr>
            <p:cNvGrpSpPr/>
            <p:nvPr/>
          </p:nvGrpSpPr>
          <p:grpSpPr>
            <a:xfrm>
              <a:off x="598273" y="656141"/>
              <a:ext cx="175849" cy="175851"/>
              <a:chOff x="607799" y="646615"/>
              <a:chExt cx="175849" cy="175851"/>
            </a:xfrm>
          </p:grpSpPr>
          <p:sp>
            <p:nvSpPr>
              <p:cNvPr id="23" name="타원 22">
                <a:extLst>
                  <a:ext uri="{FF2B5EF4-FFF2-40B4-BE49-F238E27FC236}">
                    <a16:creationId xmlns:a16="http://schemas.microsoft.com/office/drawing/2014/main" id="{4B9C40A1-91D9-3E71-01CA-24F519611F37}"/>
                  </a:ext>
                </a:extLst>
              </p:cNvPr>
              <p:cNvSpPr/>
              <p:nvPr/>
            </p:nvSpPr>
            <p:spPr>
              <a:xfrm>
                <a:off x="607799" y="646615"/>
                <a:ext cx="175849" cy="175851"/>
              </a:xfrm>
              <a:prstGeom prst="ellipse">
                <a:avLst/>
              </a:prstGeom>
              <a:solidFill>
                <a:srgbClr val="8CA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pic>
            <p:nvPicPr>
              <p:cNvPr id="24" name="그래픽 14">
                <a:extLst>
                  <a:ext uri="{FF2B5EF4-FFF2-40B4-BE49-F238E27FC236}">
                    <a16:creationId xmlns:a16="http://schemas.microsoft.com/office/drawing/2014/main" id="{2ECD4528-678A-34B9-2B12-CEC2C36F3D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14198" y="678466"/>
                <a:ext cx="165600" cy="99759"/>
              </a:xfrm>
              <a:prstGeom prst="rect">
                <a:avLst/>
              </a:prstGeom>
            </p:spPr>
          </p:pic>
        </p:grpSp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72A8C079-A7F4-E498-2EAE-4EF712B785BE}"/>
              </a:ext>
            </a:extLst>
          </p:cNvPr>
          <p:cNvGrpSpPr/>
          <p:nvPr/>
        </p:nvGrpSpPr>
        <p:grpSpPr>
          <a:xfrm>
            <a:off x="839897" y="1080639"/>
            <a:ext cx="8223877" cy="230832"/>
            <a:chOff x="1095328" y="1095832"/>
            <a:chExt cx="8816130" cy="230832"/>
          </a:xfrm>
        </p:grpSpPr>
        <p:pic>
          <p:nvPicPr>
            <p:cNvPr id="26" name="그래픽 25">
              <a:extLst>
                <a:ext uri="{FF2B5EF4-FFF2-40B4-BE49-F238E27FC236}">
                  <a16:creationId xmlns:a16="http://schemas.microsoft.com/office/drawing/2014/main" id="{39A75B09-0ECF-CC9A-99CE-2E9EA72F04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7CFF8FD5-A822-CE2E-9705-F34AAF736FE3}"/>
                </a:ext>
              </a:extLst>
            </p:cNvPr>
            <p:cNvSpPr/>
            <p:nvPr/>
          </p:nvSpPr>
          <p:spPr>
            <a:xfrm>
              <a:off x="1231162" y="1095832"/>
              <a:ext cx="868029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(2) LLM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과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Requests 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모듈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(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웹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사이트 요청 기능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)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을 활용한 이미지 검색 어플리케이션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  <a:endParaRPr lang="en-US" altLang="ko-KR" sz="900" i="1" dirty="0">
                <a:solidFill>
                  <a:schemeClr val="accent2">
                    <a:lumMod val="75000"/>
                  </a:schemeClr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F67F056C-CE51-7582-05E5-805C9114C036}"/>
              </a:ext>
            </a:extLst>
          </p:cNvPr>
          <p:cNvGrpSpPr/>
          <p:nvPr/>
        </p:nvGrpSpPr>
        <p:grpSpPr>
          <a:xfrm>
            <a:off x="137017" y="114531"/>
            <a:ext cx="427340" cy="428156"/>
            <a:chOff x="138227" y="61344"/>
            <a:chExt cx="359313" cy="360000"/>
          </a:xfrm>
        </p:grpSpPr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FA430DBA-1DE8-EC08-6652-71B6D2B80F8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3083" y="86544"/>
              <a:ext cx="309601" cy="309600"/>
            </a:xfrm>
            <a:prstGeom prst="ellipse">
              <a:avLst/>
            </a:prstGeom>
            <a:solidFill>
              <a:srgbClr val="0A35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j-ea"/>
                <a:ea typeface="+mj-ea"/>
              </a:endParaRPr>
            </a:p>
          </p:txBody>
        </p:sp>
        <p:grpSp>
          <p:nvGrpSpPr>
            <p:cNvPr id="17" name="그룹 16">
              <a:extLst>
                <a:ext uri="{FF2B5EF4-FFF2-40B4-BE49-F238E27FC236}">
                  <a16:creationId xmlns:a16="http://schemas.microsoft.com/office/drawing/2014/main" id="{77A4BB4C-0764-DF02-1C79-CFACC772E78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8227" y="61344"/>
              <a:ext cx="359313" cy="360000"/>
              <a:chOff x="138226" y="61344"/>
              <a:chExt cx="395244" cy="390066"/>
            </a:xfrm>
          </p:grpSpPr>
          <p:sp>
            <p:nvSpPr>
              <p:cNvPr id="19" name="막힌 원호 18">
                <a:extLst>
                  <a:ext uri="{FF2B5EF4-FFF2-40B4-BE49-F238E27FC236}">
                    <a16:creationId xmlns:a16="http://schemas.microsoft.com/office/drawing/2014/main" id="{B19CC6A8-3473-1B20-2A37-DFF65ABCA648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406223"/>
                  <a:gd name="adj2" fmla="val 57348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21" name="막힌 원호 20">
                <a:extLst>
                  <a:ext uri="{FF2B5EF4-FFF2-40B4-BE49-F238E27FC236}">
                    <a16:creationId xmlns:a16="http://schemas.microsoft.com/office/drawing/2014/main" id="{AA1F696A-5E91-8B28-69A7-27F38A60A7F8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05108"/>
                  <a:gd name="adj2" fmla="val 1174371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31" name="타원 30">
                <a:extLst>
                  <a:ext uri="{FF2B5EF4-FFF2-40B4-BE49-F238E27FC236}">
                    <a16:creationId xmlns:a16="http://schemas.microsoft.com/office/drawing/2014/main" id="{CE8CFC10-0E14-4B9B-FC64-C4540C57C0A3}"/>
                  </a:ext>
                </a:extLst>
              </p:cNvPr>
              <p:cNvSpPr/>
              <p:nvPr/>
            </p:nvSpPr>
            <p:spPr>
              <a:xfrm>
                <a:off x="142232" y="148430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32" name="타원 31">
                <a:extLst>
                  <a:ext uri="{FF2B5EF4-FFF2-40B4-BE49-F238E27FC236}">
                    <a16:creationId xmlns:a16="http://schemas.microsoft.com/office/drawing/2014/main" id="{5E4E6E35-5695-6615-EB2C-E9A2994FBF26}"/>
                  </a:ext>
                </a:extLst>
              </p:cNvPr>
              <p:cNvSpPr/>
              <p:nvPr/>
            </p:nvSpPr>
            <p:spPr>
              <a:xfrm>
                <a:off x="497622" y="310508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</p:grpSp>
      </p:grp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BEEDE634-C7DF-E6B2-E9E1-90E07401E58D}"/>
              </a:ext>
            </a:extLst>
          </p:cNvPr>
          <p:cNvSpPr/>
          <p:nvPr/>
        </p:nvSpPr>
        <p:spPr>
          <a:xfrm>
            <a:off x="575494" y="127550"/>
            <a:ext cx="152317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dirty="0">
                <a:solidFill>
                  <a:srgbClr val="002060"/>
                </a:solidFill>
                <a:latin typeface="+mj-ea"/>
                <a:ea typeface="+mj-ea"/>
              </a:rPr>
              <a:t>DATADOG</a:t>
            </a:r>
            <a:endParaRPr lang="en-US" altLang="ko-KR" sz="2200" dirty="0">
              <a:solidFill>
                <a:srgbClr val="002060"/>
              </a:solidFill>
              <a:effectLst/>
              <a:latin typeface="+mj-ea"/>
              <a:ea typeface="+mj-ea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896C08A-E05A-050B-68E9-A90F915296BE}"/>
              </a:ext>
            </a:extLst>
          </p:cNvPr>
          <p:cNvSpPr txBox="1"/>
          <p:nvPr/>
        </p:nvSpPr>
        <p:spPr>
          <a:xfrm>
            <a:off x="164347" y="119905"/>
            <a:ext cx="362600" cy="43088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r"/>
            <a:r>
              <a:rPr lang="en-US" altLang="ja-JP" sz="2200" dirty="0">
                <a:solidFill>
                  <a:schemeClr val="bg1"/>
                </a:solidFill>
                <a:latin typeface="+mj-ea"/>
                <a:ea typeface="+mj-ea"/>
              </a:rPr>
              <a:t>1</a:t>
            </a:r>
            <a:endParaRPr lang="ja-JP" altLang="en-US" sz="2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59B918FB-B997-7F93-D685-4CF376E52D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7134" y="1409472"/>
            <a:ext cx="4155668" cy="332207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4127370C-2F12-DF3E-1EAB-3A243906673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734"/>
          <a:stretch/>
        </p:blipFill>
        <p:spPr>
          <a:xfrm>
            <a:off x="5148064" y="1413504"/>
            <a:ext cx="3231516" cy="332207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6B8E20A-C1C2-9289-E79D-AE937AC1E8B8}"/>
              </a:ext>
            </a:extLst>
          </p:cNvPr>
          <p:cNvSpPr txBox="1"/>
          <p:nvPr/>
        </p:nvSpPr>
        <p:spPr>
          <a:xfrm>
            <a:off x="5359666" y="4751398"/>
            <a:ext cx="280831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000" dirty="0" err="1">
                <a:solidFill>
                  <a:srgbClr val="224AA2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Metmuseum</a:t>
            </a:r>
            <a:r>
              <a:rPr lang="ko-KR" altLang="en-US" sz="1000" dirty="0">
                <a:solidFill>
                  <a:srgbClr val="224AA2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에서 제공하는 </a:t>
            </a:r>
            <a:r>
              <a:rPr lang="en-US" altLang="ko-KR" sz="1000" dirty="0">
                <a:solidFill>
                  <a:srgbClr val="224AA2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Query Properties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6824252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사용자 지정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25252"/>
      </a:accent1>
      <a:accent2>
        <a:srgbClr val="FCB4B2"/>
      </a:accent2>
      <a:accent3>
        <a:srgbClr val="8D7B6F"/>
      </a:accent3>
      <a:accent4>
        <a:srgbClr val="FFC000"/>
      </a:accent4>
      <a:accent5>
        <a:srgbClr val="407C7C"/>
      </a:accent5>
      <a:accent6>
        <a:srgbClr val="70AD47"/>
      </a:accent6>
      <a:hlink>
        <a:srgbClr val="0563C1"/>
      </a:hlink>
      <a:folHlink>
        <a:srgbClr val="954F72"/>
      </a:folHlink>
    </a:clrScheme>
    <a:fontScheme name="사용자 지정 5">
      <a:majorFont>
        <a:latin typeface="에스코어 드림 7 ExtraBold"/>
        <a:ea typeface="에스코어 드림 7 ExtraBold"/>
        <a:cs typeface=""/>
      </a:majorFont>
      <a:minorFont>
        <a:latin typeface="에스코어 드림 5 Medium"/>
        <a:ea typeface="에스코어 드림 5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A3567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>
              <a:lumMod val="75000"/>
            </a:schemeClr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 dirty="0">
            <a:latin typeface="나눔바른고딕" panose="020B0603020101020101" pitchFamily="50" charset="-127"/>
            <a:ea typeface="나눔바른고딕" panose="020B0603020101020101" pitchFamily="50" charset="-12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40692</TotalTime>
  <Words>484</Words>
  <Application>Microsoft Office PowerPoint</Application>
  <PresentationFormat>화면 슬라이드 쇼(16:9)</PresentationFormat>
  <Paragraphs>108</Paragraphs>
  <Slides>14</Slides>
  <Notes>14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22" baseType="lpstr">
      <vt:lpstr>Arial</vt:lpstr>
      <vt:lpstr>에스코어 드림 7 ExtraBold</vt:lpstr>
      <vt:lpstr>맑은 고딕</vt:lpstr>
      <vt:lpstr>굴림</vt:lpstr>
      <vt:lpstr>에스코어 드림 4 Regular</vt:lpstr>
      <vt:lpstr>에스코어 드림 2 ExtraLight</vt:lpstr>
      <vt:lpstr>에스코어 드림 5 Medium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kjwkor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김태현</dc:creator>
  <cp:lastModifiedBy>AhnSungHyun</cp:lastModifiedBy>
  <cp:revision>3358</cp:revision>
  <cp:lastPrinted>2023-04-28T14:35:29Z</cp:lastPrinted>
  <dcterms:created xsi:type="dcterms:W3CDTF">2009-09-20T10:20:07Z</dcterms:created>
  <dcterms:modified xsi:type="dcterms:W3CDTF">2024-08-09T05:53:28Z</dcterms:modified>
</cp:coreProperties>
</file>