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47" r:id="rId1"/>
  </p:sldMasterIdLst>
  <p:notesMasterIdLst>
    <p:notesMasterId r:id="rId12"/>
  </p:notesMasterIdLst>
  <p:handoutMasterIdLst>
    <p:handoutMasterId r:id="rId13"/>
  </p:handoutMasterIdLst>
  <p:sldIdLst>
    <p:sldId id="759" r:id="rId2"/>
    <p:sldId id="992" r:id="rId3"/>
    <p:sldId id="993" r:id="rId4"/>
    <p:sldId id="994" r:id="rId5"/>
    <p:sldId id="995" r:id="rId6"/>
    <p:sldId id="996" r:id="rId7"/>
    <p:sldId id="997" r:id="rId8"/>
    <p:sldId id="998" r:id="rId9"/>
    <p:sldId id="999" r:id="rId10"/>
    <p:sldId id="803" r:id="rId11"/>
  </p:sldIdLst>
  <p:sldSz cx="9144000" cy="5143500" type="screen16x9"/>
  <p:notesSz cx="6797675" cy="9926638"/>
  <p:embeddedFontLst>
    <p:embeddedFont>
      <p:font typeface="맑은 고딕" panose="020B0503020000020004" pitchFamily="50" charset="-127"/>
      <p:regular r:id="rId14"/>
      <p:bold r:id="rId15"/>
    </p:embeddedFont>
    <p:embeddedFont>
      <p:font typeface="에스코어 드림 2 ExtraLight" panose="020B0203030302020204" pitchFamily="34" charset="-127"/>
      <p:regular r:id="rId16"/>
    </p:embeddedFont>
    <p:embeddedFont>
      <p:font typeface="에스코어 드림 4 Regular" panose="020B0503030302020204" pitchFamily="34" charset="-127"/>
      <p:regular r:id="rId17"/>
    </p:embeddedFont>
    <p:embeddedFont>
      <p:font typeface="에스코어 드림 5 Medium" panose="020B0503030302020204" pitchFamily="34" charset="-127"/>
      <p:regular r:id="rId18"/>
    </p:embeddedFont>
    <p:embeddedFont>
      <p:font typeface="에스코어 드림 7 ExtraBold" panose="020B0803030302020204" pitchFamily="34" charset="-127"/>
      <p:bold r:id="rId19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E6DD6"/>
    <a:srgbClr val="F3DCDC"/>
    <a:srgbClr val="F7322D"/>
    <a:srgbClr val="F2F2F2"/>
    <a:srgbClr val="7396E1"/>
    <a:srgbClr val="782B05"/>
    <a:srgbClr val="8CA8EF"/>
    <a:srgbClr val="80BEBD"/>
    <a:srgbClr val="55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86909" autoAdjust="0"/>
  </p:normalViewPr>
  <p:slideViewPr>
    <p:cSldViewPr>
      <p:cViewPr varScale="1">
        <p:scale>
          <a:sx n="127" d="100"/>
          <a:sy n="127" d="100"/>
        </p:scale>
        <p:origin x="1086" y="108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2024-07-17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2024-07-17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1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734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54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43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03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21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931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468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239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232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923944" y="4644152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&lt;2024/07/17&gt;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159369" y="737414"/>
            <a:ext cx="896129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err="1">
                <a:solidFill>
                  <a:srgbClr val="002060"/>
                </a:solidFill>
                <a:latin typeface="+mj-ea"/>
                <a:ea typeface="+mj-ea"/>
              </a:rPr>
              <a:t>AnomalyGPT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:</a:t>
            </a:r>
          </a:p>
          <a:p>
            <a:pPr algn="ctr"/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Detecting Industrial Anomalies Using</a:t>
            </a:r>
          </a:p>
          <a:p>
            <a:pPr algn="ctr"/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Large Vision-Language Models</a:t>
            </a:r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8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[</a:t>
            </a:r>
            <a:r>
              <a:rPr lang="en-US" altLang="ko-KR" sz="2800" i="1" dirty="0">
                <a:solidFill>
                  <a:srgbClr val="002060"/>
                </a:solidFill>
                <a:latin typeface="+mj-ea"/>
                <a:ea typeface="+mj-ea"/>
              </a:rPr>
              <a:t>AAAI</a:t>
            </a:r>
            <a:r>
              <a:rPr lang="en-US" altLang="ko-KR" sz="28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 24]</a:t>
            </a:r>
            <a:endParaRPr lang="en-US" altLang="ko-KR" sz="4400" i="1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772089" y="3667720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759360" y="3939902"/>
            <a:ext cx="144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skd@yonsei.ac.kr</a:t>
            </a:r>
            <a:endParaRPr lang="ko-KR" altLang="en-US" sz="12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35EE2F-24E6-F296-B571-40767693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65AD5F4-E71F-C5D5-71CF-25D91EA93577}"/>
              </a:ext>
            </a:extLst>
          </p:cNvPr>
          <p:cNvSpPr/>
          <p:nvPr/>
        </p:nvSpPr>
        <p:spPr>
          <a:xfrm>
            <a:off x="723934" y="2807763"/>
            <a:ext cx="7696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Zhaopeng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Gu,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Bingke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Zhu,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Guibo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Zhu, Yingying Chen, Ming Tang,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Jinqiao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Wang </a:t>
            </a:r>
            <a:b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 Foundation Model Research Center, Institute of Automation,</a:t>
            </a:r>
          </a:p>
          <a:p>
            <a:pPr algn="ctr"/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University of Chinese Academy of Sciences,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Objecteye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Inc., Wuhan AI Research, </a:t>
            </a:r>
          </a:p>
        </p:txBody>
      </p:sp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DFFCFFB-DBE7-88E3-2573-7CE302957C04}"/>
              </a:ext>
            </a:extLst>
          </p:cNvPr>
          <p:cNvSpPr/>
          <p:nvPr/>
        </p:nvSpPr>
        <p:spPr>
          <a:xfrm>
            <a:off x="3309859" y="2067694"/>
            <a:ext cx="2524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Thank You</a:t>
            </a:r>
            <a:endParaRPr lang="en-US" altLang="ko-KR" sz="36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214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+mn-lt"/>
                </a:rPr>
                <a:t>AnomalyGPT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기존의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IAD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모델들은 </a:t>
              </a:r>
              <a:r>
                <a:rPr lang="ko-KR" altLang="en-US" sz="900" dirty="0">
                  <a:solidFill>
                    <a:schemeClr val="accent2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단순히 </a:t>
              </a:r>
              <a:r>
                <a:rPr lang="en-US" altLang="ko-KR" sz="900" dirty="0">
                  <a:solidFill>
                    <a:schemeClr val="accent2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Anomaly Score</a:t>
              </a:r>
              <a:r>
                <a:rPr lang="ko-KR" altLang="en-US" sz="900" dirty="0">
                  <a:solidFill>
                    <a:schemeClr val="accent2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제공함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CB9235-FF35-13D6-E663-040158E46621}"/>
              </a:ext>
            </a:extLst>
          </p:cNvPr>
          <p:cNvGrpSpPr/>
          <p:nvPr/>
        </p:nvGrpSpPr>
        <p:grpSpPr>
          <a:xfrm>
            <a:off x="837850" y="1351559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449EE51C-6B21-DAED-DC37-CE9676BF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D31AC21-DF7B-6114-14F6-9C9640EE818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기존의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LVLM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모델들은 </a:t>
              </a:r>
              <a:r>
                <a:rPr lang="en-US" altLang="ko-KR" sz="900" dirty="0">
                  <a:solidFill>
                    <a:schemeClr val="accent2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domain-specific</a:t>
              </a:r>
              <a:r>
                <a:rPr lang="ko-KR" altLang="en-US" sz="900" dirty="0">
                  <a:solidFill>
                    <a:schemeClr val="accent2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 </a:t>
              </a:r>
              <a:r>
                <a:rPr lang="en-US" altLang="ko-KR" sz="900" dirty="0">
                  <a:solidFill>
                    <a:schemeClr val="accent2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IAD task</a:t>
              </a:r>
              <a:r>
                <a:rPr lang="ko-KR" altLang="en-US" sz="900" dirty="0">
                  <a:solidFill>
                    <a:schemeClr val="accent2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하기 어려움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851A59FF-7EC5-5A1D-D45C-12EE314CC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143" y="484951"/>
            <a:ext cx="3880141" cy="417359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3923090-B067-899C-75EA-E3B896D759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9573"/>
          <a:stretch/>
        </p:blipFill>
        <p:spPr>
          <a:xfrm>
            <a:off x="768207" y="2377041"/>
            <a:ext cx="3995936" cy="1165279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A53D923-8693-8FA4-91CA-66622F0BB806}"/>
              </a:ext>
            </a:extLst>
          </p:cNvPr>
          <p:cNvGrpSpPr/>
          <p:nvPr/>
        </p:nvGrpSpPr>
        <p:grpSpPr>
          <a:xfrm>
            <a:off x="837850" y="1622479"/>
            <a:ext cx="8223877" cy="230832"/>
            <a:chOff x="1095328" y="1095832"/>
            <a:chExt cx="8816130" cy="230832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4A2FB651-BEB8-0BEA-3BDF-288F4620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83ABA57-8C29-B1E3-89B1-BEAABC7FE41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LVLM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통해 설명 가능한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IAD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수행하는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AnomalyGPT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제안함</a:t>
              </a:r>
              <a:endParaRPr lang="en-US" altLang="ko-KR" sz="1000" i="1" dirty="0">
                <a:solidFill>
                  <a:srgbClr val="004DE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D5691A-A644-953F-66EE-E6B91DE10192}"/>
              </a:ext>
            </a:extLst>
          </p:cNvPr>
          <p:cNvSpPr/>
          <p:nvPr/>
        </p:nvSpPr>
        <p:spPr>
          <a:xfrm>
            <a:off x="1156039" y="3639946"/>
            <a:ext cx="76337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클래스마다 적절한 </a:t>
            </a:r>
            <a:r>
              <a:rPr lang="en-US" altLang="ko-KR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threshold</a:t>
            </a:r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가 다르기 때문에</a:t>
            </a:r>
            <a:r>
              <a:rPr lang="en-US" altLang="ko-KR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</a:p>
          <a:p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정상</a:t>
            </a:r>
            <a:r>
              <a:rPr lang="en-US" altLang="ko-KR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비정상을 판단하기 위해서는 </a:t>
            </a:r>
            <a:r>
              <a:rPr lang="en-US" altLang="ko-KR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ML </a:t>
            </a:r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사전 지식이 필요함</a:t>
            </a:r>
            <a:r>
              <a:rPr lang="en-US" altLang="ko-KR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.</a:t>
            </a:r>
          </a:p>
          <a:p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따라서 기존 </a:t>
            </a:r>
            <a:r>
              <a:rPr lang="en-US" altLang="ko-KR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IAD </a:t>
            </a:r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방식은 실제 제조 현장에서 부적합함</a:t>
            </a:r>
            <a:endParaRPr lang="en-US" altLang="ko-KR" sz="900" dirty="0">
              <a:solidFill>
                <a:schemeClr val="accent2">
                  <a:lumMod val="7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16" name="그래픽 37">
            <a:extLst>
              <a:ext uri="{FF2B5EF4-FFF2-40B4-BE49-F238E27FC236}">
                <a16:creationId xmlns:a16="http://schemas.microsoft.com/office/drawing/2014/main" id="{5538B904-6254-06E0-0594-8887ED1125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3723" y="3700452"/>
            <a:ext cx="212316" cy="10981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C26A6553-A983-B8D4-08AE-B3BDBC61CEF1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633F1964-3631-BE32-C8E8-D63BCE598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1C7B47C-7616-27F3-2B3F-DA956831B6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4443E0D7-B9B1-C736-9B3D-B9A72E02FF91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2" name="막힌 원호 11">
                <a:extLst>
                  <a:ext uri="{FF2B5EF4-FFF2-40B4-BE49-F238E27FC236}">
                    <a16:creationId xmlns:a16="http://schemas.microsoft.com/office/drawing/2014/main" id="{F353B500-ECC4-31FA-84E3-A509842645D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35E8B30D-822C-0C8C-36E0-C70F4B8D7C7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AA477839-F893-C8B5-78E0-4D5129BF1C1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234FD9F-817C-A130-7F5B-8747E4F0C809}"/>
              </a:ext>
            </a:extLst>
          </p:cNvPr>
          <p:cNvSpPr/>
          <p:nvPr/>
        </p:nvSpPr>
        <p:spPr>
          <a:xfrm>
            <a:off x="575494" y="127550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>
                <a:solidFill>
                  <a:srgbClr val="002060"/>
                </a:solidFill>
                <a:latin typeface="+mj-ea"/>
                <a:ea typeface="+mj-ea"/>
              </a:rPr>
              <a:t>AnomalyGPT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2B72D6-B1A3-2797-3DC4-436E708685B6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1756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</a:rPr>
                <a:t>Contributions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Anomaly Localization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수행할 수 있는 </a:t>
              </a:r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 Decoder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제안함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CB9235-FF35-13D6-E663-040158E46621}"/>
              </a:ext>
            </a:extLst>
          </p:cNvPr>
          <p:cNvGrpSpPr/>
          <p:nvPr/>
        </p:nvGrpSpPr>
        <p:grpSpPr>
          <a:xfrm>
            <a:off x="837850" y="1351559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449EE51C-6B21-DAED-DC37-CE9676BF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D31AC21-DF7B-6114-14F6-9C9640EE818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적절하게 이상 탐지를 할 수 있도록 프롬프트를 학습하는 </a:t>
              </a:r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Prompt learner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제안함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A53D923-8693-8FA4-91CA-66622F0BB806}"/>
              </a:ext>
            </a:extLst>
          </p:cNvPr>
          <p:cNvGrpSpPr/>
          <p:nvPr/>
        </p:nvGrpSpPr>
        <p:grpSpPr>
          <a:xfrm>
            <a:off x="837850" y="1622479"/>
            <a:ext cx="8223877" cy="230832"/>
            <a:chOff x="1095328" y="1095832"/>
            <a:chExt cx="8816130" cy="230832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4A2FB651-BEB8-0BEA-3BDF-288F4620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83ABA57-8C29-B1E3-89B1-BEAABC7FE41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Decoder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학습없이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Few-normal-shot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으로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Anomaly Detection, Localization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하는 방법을 제안함</a:t>
              </a:r>
              <a:endParaRPr lang="en-US" altLang="ko-KR" sz="1000" i="1" dirty="0">
                <a:solidFill>
                  <a:srgbClr val="004DE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407168BB-E0B8-D5EA-6650-E22E5331A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840" y="2010954"/>
            <a:ext cx="5796136" cy="292287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BE7C98B-650D-8412-40D5-1AA6FDA11E5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775E54A3-4E48-A7C4-A25A-75C487D71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4E161EE-766F-9E2C-4261-C1C01BFB10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B4AE4DE6-A1FE-06A4-4045-C485BAFFA689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막힌 원호 6">
                <a:extLst>
                  <a:ext uri="{FF2B5EF4-FFF2-40B4-BE49-F238E27FC236}">
                    <a16:creationId xmlns:a16="http://schemas.microsoft.com/office/drawing/2014/main" id="{0671E5D8-3A04-62EB-036D-A2BD77A448C0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6A5E137B-A548-E85A-5794-41E2EA8B4D68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61707129-085F-C06B-C9E7-EAB57D427450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AB1E39D-B178-6B13-34D8-E740ADEA20ED}"/>
              </a:ext>
            </a:extLst>
          </p:cNvPr>
          <p:cNvSpPr/>
          <p:nvPr/>
        </p:nvSpPr>
        <p:spPr>
          <a:xfrm>
            <a:off x="575494" y="127550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>
                <a:solidFill>
                  <a:srgbClr val="002060"/>
                </a:solidFill>
                <a:latin typeface="+mj-ea"/>
                <a:ea typeface="+mj-ea"/>
              </a:rPr>
              <a:t>AnomalyGPT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0A748-F565-ED3B-F381-EEE785321C40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525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</a:rPr>
                <a:t>Image Decoder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Pretrained Image Encoder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8, 16, 24, 32 layers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활용하여 각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stage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패치마다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text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유사도를 계산함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CB9235-FF35-13D6-E663-040158E46621}"/>
              </a:ext>
            </a:extLst>
          </p:cNvPr>
          <p:cNvGrpSpPr/>
          <p:nvPr/>
        </p:nvGrpSpPr>
        <p:grpSpPr>
          <a:xfrm>
            <a:off x="837850" y="1351559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449EE51C-6B21-DAED-DC37-CE9676BF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D31AC21-DF7B-6114-14F6-9C9640EE818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Abnormal text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유사도가 큰 패치들의 위치가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anomaly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영역이 됨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A53D923-8693-8FA4-91CA-66622F0BB806}"/>
              </a:ext>
            </a:extLst>
          </p:cNvPr>
          <p:cNvGrpSpPr/>
          <p:nvPr/>
        </p:nvGrpSpPr>
        <p:grpSpPr>
          <a:xfrm>
            <a:off x="837850" y="1622479"/>
            <a:ext cx="8223877" cy="230832"/>
            <a:chOff x="1095328" y="1095832"/>
            <a:chExt cx="8816130" cy="230832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4A2FB651-BEB8-0BEA-3BDF-288F4620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83ABA57-8C29-B1E3-89B1-BEAABC7FE41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Focal Loss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Dice Loss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이용하여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Anomaly Localization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학습함</a:t>
              </a:r>
              <a:endParaRPr lang="en-US" altLang="ko-KR" sz="1000" i="1" dirty="0">
                <a:solidFill>
                  <a:srgbClr val="004DE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id="{E746ABA9-A458-556F-BC11-4FDF2DE78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840" y="2010954"/>
            <a:ext cx="5796136" cy="292287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D0F83A36-36A8-61A4-B08E-45D144EDE43B}"/>
              </a:ext>
            </a:extLst>
          </p:cNvPr>
          <p:cNvSpPr/>
          <p:nvPr/>
        </p:nvSpPr>
        <p:spPr>
          <a:xfrm>
            <a:off x="1438840" y="2006649"/>
            <a:ext cx="5725448" cy="853133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2B2A1AD-E6F0-D428-6E20-3BEC7AC3D686}"/>
              </a:ext>
            </a:extLst>
          </p:cNvPr>
          <p:cNvSpPr/>
          <p:nvPr/>
        </p:nvSpPr>
        <p:spPr>
          <a:xfrm>
            <a:off x="1438840" y="2859782"/>
            <a:ext cx="2125048" cy="612607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D07D4A15-8E1B-3C64-1BF7-8F2756F992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4518" y="1558579"/>
            <a:ext cx="1807210" cy="451802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5AA59BA7-BFA1-9DE4-2D74-8E8CC85C42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52" t="14429"/>
          <a:stretch/>
        </p:blipFill>
        <p:spPr>
          <a:xfrm>
            <a:off x="7254517" y="2100418"/>
            <a:ext cx="1807210" cy="401758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B406CAC7-0BB3-EB65-AE63-7FA771E389B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400"/>
          <a:stretch/>
        </p:blipFill>
        <p:spPr>
          <a:xfrm>
            <a:off x="7045407" y="1097168"/>
            <a:ext cx="2016320" cy="401758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670D82EF-34BC-C6EA-6E1A-100DBBD2E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0232" y="13917"/>
            <a:ext cx="2446972" cy="94063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118BDBB-8DBC-E077-DB70-B133015E6DFD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57BC17E2-8071-C6C4-22E7-E56CB096B5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B5DB771-E4CF-E824-F2F2-46610855A9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CBEAD15-657D-B97E-DFA8-9DD49E7BD54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53702C57-75B6-3F9B-C7D8-F7FF3A9324F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A34CFAE7-F7DE-6B98-A9FE-468BC73A101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C0D6A223-C820-136D-0318-BDAEA62FC55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1A03516-ECD9-B9AE-522A-448803D347D4}"/>
              </a:ext>
            </a:extLst>
          </p:cNvPr>
          <p:cNvSpPr/>
          <p:nvPr/>
        </p:nvSpPr>
        <p:spPr>
          <a:xfrm>
            <a:off x="575494" y="127550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>
                <a:solidFill>
                  <a:srgbClr val="002060"/>
                </a:solidFill>
                <a:latin typeface="+mj-ea"/>
                <a:ea typeface="+mj-ea"/>
              </a:rPr>
              <a:t>AnomalyGPT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B4D304-6751-463A-0413-9F96ED990E95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429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</a:rPr>
                <a:t>Prompt learner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 embedding, Localization result, learnable prompt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입력받아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입력 프롬프트를 제작함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CB9235-FF35-13D6-E663-040158E46621}"/>
              </a:ext>
            </a:extLst>
          </p:cNvPr>
          <p:cNvGrpSpPr/>
          <p:nvPr/>
        </p:nvGrpSpPr>
        <p:grpSpPr>
          <a:xfrm>
            <a:off x="837850" y="1351559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449EE51C-6B21-DAED-DC37-CE9676BF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D31AC21-DF7B-6114-14F6-9C9640EE818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출력하는 텍스트와 정답 텍스트 간의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Cross Entropy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낮추는 방법으로 학습함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A53D923-8693-8FA4-91CA-66622F0BB806}"/>
              </a:ext>
            </a:extLst>
          </p:cNvPr>
          <p:cNvGrpSpPr/>
          <p:nvPr/>
        </p:nvGrpSpPr>
        <p:grpSpPr>
          <a:xfrm>
            <a:off x="837850" y="1622479"/>
            <a:ext cx="8223877" cy="230832"/>
            <a:chOff x="1095328" y="1095832"/>
            <a:chExt cx="8816130" cy="230832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4A2FB651-BEB8-0BEA-3BDF-288F4620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83ABA57-8C29-B1E3-89B1-BEAABC7FE41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 parameter finetuning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하지 않는 대신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prompt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튜닝함으로써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사전 지식을 잃지 않고 활용 가능</a:t>
              </a:r>
              <a:endParaRPr lang="en-US" altLang="ko-KR" sz="1000" i="1" dirty="0">
                <a:solidFill>
                  <a:srgbClr val="004DE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id="{E746ABA9-A458-556F-BC11-4FDF2DE78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840" y="2010954"/>
            <a:ext cx="5796136" cy="2922870"/>
          </a:xfrm>
          <a:prstGeom prst="rect">
            <a:avLst/>
          </a:prstGeom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F2B2A1AD-E6F0-D428-6E20-3BEC7AC3D686}"/>
              </a:ext>
            </a:extLst>
          </p:cNvPr>
          <p:cNvSpPr/>
          <p:nvPr/>
        </p:nvSpPr>
        <p:spPr>
          <a:xfrm>
            <a:off x="3995936" y="2825656"/>
            <a:ext cx="3239039" cy="133027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83CF143-B7A7-9893-D21B-3E703AC88E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6654" y="3353037"/>
            <a:ext cx="1584176" cy="5085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43B9852-88DA-75F6-0A77-60FEAF470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4496" y="242988"/>
            <a:ext cx="4679504" cy="13994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B22C584-127F-1927-3FC3-517C11F341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4496" y="414600"/>
            <a:ext cx="4597231" cy="49543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7D51C13-890A-9D3B-246A-4AE22373D9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6654" y="2551469"/>
            <a:ext cx="1613728" cy="2759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B71DCB7-409D-F2C2-E08F-E00CF383996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/>
          <a:stretch/>
        </p:blipFill>
        <p:spPr>
          <a:xfrm>
            <a:off x="7343567" y="2829785"/>
            <a:ext cx="1454431" cy="24512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C4C6A614-676F-8CA4-E1E5-C2F33F124C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3567" y="3169424"/>
            <a:ext cx="1579073" cy="183613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05DD3751-07E2-C3F2-94CB-59CD6FB8AC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5596" y="2327328"/>
            <a:ext cx="1137365" cy="20203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85BEDE0E-C7EE-A47C-F218-5D00102519FC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8845752-798E-C830-1E31-F13C8CBF2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013412A1-C2E0-AC7D-603B-058B31A966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2" name="막힌 원호 11">
                <a:extLst>
                  <a:ext uri="{FF2B5EF4-FFF2-40B4-BE49-F238E27FC236}">
                    <a16:creationId xmlns:a16="http://schemas.microsoft.com/office/drawing/2014/main" id="{42590D8C-E504-5412-418E-DD95F838E517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F11ACCA5-77B2-A655-6EEA-6A59C9D5272B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13CE2E91-28E0-B347-6E2C-FBC9AD30799A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BFD56E25-62ED-CF9E-7DD1-99E8B516B8E1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FD8FCD8-F9CE-6AC5-6219-A16B28FA8F9E}"/>
              </a:ext>
            </a:extLst>
          </p:cNvPr>
          <p:cNvSpPr/>
          <p:nvPr/>
        </p:nvSpPr>
        <p:spPr>
          <a:xfrm>
            <a:off x="575494" y="127550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>
                <a:solidFill>
                  <a:srgbClr val="002060"/>
                </a:solidFill>
                <a:latin typeface="+mj-ea"/>
                <a:ea typeface="+mj-ea"/>
              </a:rPr>
              <a:t>AnomalyGPT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FF63B6-5A0E-F95D-432F-4515A9E97497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078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</a:rPr>
                <a:t>Few-shot Inference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Few-normal-shot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메모리에 저장하고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Query Image patches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유사도를 계산하여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가장 높은 유사도 점수를 채택함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CB9235-FF35-13D6-E663-040158E46621}"/>
              </a:ext>
            </a:extLst>
          </p:cNvPr>
          <p:cNvGrpSpPr/>
          <p:nvPr/>
        </p:nvGrpSpPr>
        <p:grpSpPr>
          <a:xfrm>
            <a:off x="837850" y="1351559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449EE51C-6B21-DAED-DC37-CE9676BF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D31AC21-DF7B-6114-14F6-9C9640EE818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유사도 점수를 빼는 방식으로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Localization Result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제작할 수 있음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A53D923-8693-8FA4-91CA-66622F0BB806}"/>
              </a:ext>
            </a:extLst>
          </p:cNvPr>
          <p:cNvGrpSpPr/>
          <p:nvPr/>
        </p:nvGrpSpPr>
        <p:grpSpPr>
          <a:xfrm>
            <a:off x="837850" y="1622479"/>
            <a:ext cx="8223877" cy="230832"/>
            <a:chOff x="1095328" y="1095832"/>
            <a:chExt cx="8816130" cy="230832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4A2FB651-BEB8-0BEA-3BDF-288F4620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83ABA57-8C29-B1E3-89B1-BEAABC7FE41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 Decoder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이용하지 않고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Prompt learner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만 이용해서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입력함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id="{E746ABA9-A458-556F-BC11-4FDF2DE78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840" y="2010954"/>
            <a:ext cx="5796136" cy="2922870"/>
          </a:xfrm>
          <a:prstGeom prst="rect">
            <a:avLst/>
          </a:prstGeom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F2B2A1AD-E6F0-D428-6E20-3BEC7AC3D686}"/>
              </a:ext>
            </a:extLst>
          </p:cNvPr>
          <p:cNvSpPr/>
          <p:nvPr/>
        </p:nvSpPr>
        <p:spPr>
          <a:xfrm>
            <a:off x="1438841" y="3436993"/>
            <a:ext cx="2557096" cy="133027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816E2BB-E079-FBA2-2C28-AEA638F481A9}"/>
              </a:ext>
            </a:extLst>
          </p:cNvPr>
          <p:cNvSpPr/>
          <p:nvPr/>
        </p:nvSpPr>
        <p:spPr>
          <a:xfrm>
            <a:off x="5430943" y="4011909"/>
            <a:ext cx="1796272" cy="755353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D68DD6-E8C9-C544-0C60-631304450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300" y="85843"/>
            <a:ext cx="3168352" cy="5614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C71FCE6-AF32-8217-2000-3D2B320321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342" y="924730"/>
            <a:ext cx="928816" cy="22635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26226CA-F7F1-70C3-2D74-FEF5462FE9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0286" y="669634"/>
            <a:ext cx="1440160" cy="225479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9EE7E417-DF3F-6200-3C2A-027DC3051ECA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6D3D4CB0-2DC7-DB82-F1B6-B30F28EF19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CF688B7-3EAA-8344-6492-EC2977D9B7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B3B39AC0-01AD-4EDB-39B0-0D753224B851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00082456-C50B-10CA-A619-CD76D06D29CF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ABB8F6A0-EBD4-5CFB-CF6F-07052ACF7CB8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13D254CC-7D65-39AD-6606-C46881DA7A88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AD2D4C8-A3A7-B348-D48F-924F91FE2889}"/>
              </a:ext>
            </a:extLst>
          </p:cNvPr>
          <p:cNvSpPr/>
          <p:nvPr/>
        </p:nvSpPr>
        <p:spPr>
          <a:xfrm>
            <a:off x="575494" y="127550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>
                <a:solidFill>
                  <a:srgbClr val="002060"/>
                </a:solidFill>
                <a:latin typeface="+mj-ea"/>
                <a:ea typeface="+mj-ea"/>
              </a:rPr>
              <a:t>AnomalyGPT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C02419-7164-87C1-1253-3C3A4704209D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465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</a:rPr>
                <a:t>Ablation studies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 Embedding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 Description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만을 이용한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72.2%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정확도를 보임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학습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X)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CB9235-FF35-13D6-E663-040158E46621}"/>
              </a:ext>
            </a:extLst>
          </p:cNvPr>
          <p:cNvGrpSpPr/>
          <p:nvPr/>
        </p:nvGrpSpPr>
        <p:grpSpPr>
          <a:xfrm>
            <a:off x="837850" y="1351559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449EE51C-6B21-DAED-DC37-CE9676BF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D31AC21-DF7B-6114-14F6-9C9640EE818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Decoder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이용하면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Localization Results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활용 가능하므로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Image-AUC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Pixel-AUC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계산 가능함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A53D923-8693-8FA4-91CA-66622F0BB806}"/>
              </a:ext>
            </a:extLst>
          </p:cNvPr>
          <p:cNvGrpSpPr/>
          <p:nvPr/>
        </p:nvGrpSpPr>
        <p:grpSpPr>
          <a:xfrm>
            <a:off x="837850" y="1622479"/>
            <a:ext cx="8223877" cy="230832"/>
            <a:chOff x="1095328" y="1095832"/>
            <a:chExt cx="8816130" cy="230832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4A2FB651-BEB8-0BEA-3BDF-288F4620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83ABA57-8C29-B1E3-89B1-BEAABC7FE41F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Decoder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Prompt learner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학습 후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LLM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활용하면 성능이 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약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20% 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향상됨</a:t>
              </a:r>
              <a:endParaRPr lang="en-US" altLang="ko-KR" sz="1000" i="1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30E95D3-3063-D4BC-983B-1293FD980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635" y="2031538"/>
            <a:ext cx="7028730" cy="2557498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0F83516-C9CF-494B-1C82-6D33C10E86ED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DCE1FD5C-5812-62F9-9FD3-21B2E71A0A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A4840B90-AE5A-DA16-141F-DC8566D650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E3B52A8E-9798-AD38-6499-0B8660637A2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막힌 원호 6">
                <a:extLst>
                  <a:ext uri="{FF2B5EF4-FFF2-40B4-BE49-F238E27FC236}">
                    <a16:creationId xmlns:a16="http://schemas.microsoft.com/office/drawing/2014/main" id="{ACB79EE4-96D5-AC6D-1253-87E591FC8BEB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445D5F31-A9DA-3BB3-E0F2-A4084D319DBB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0B987766-C8EF-8477-5030-9AD8F7225EEA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782E9B7-7CA5-FD6A-E66C-E7A84A2C2DF8}"/>
              </a:ext>
            </a:extLst>
          </p:cNvPr>
          <p:cNvSpPr/>
          <p:nvPr/>
        </p:nvSpPr>
        <p:spPr>
          <a:xfrm>
            <a:off x="575494" y="127550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>
                <a:solidFill>
                  <a:srgbClr val="002060"/>
                </a:solidFill>
                <a:latin typeface="+mj-ea"/>
                <a:ea typeface="+mj-ea"/>
              </a:rPr>
              <a:t>AnomalyGPT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CF2A7-3FBF-B130-CC5D-79ABBC2733F1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469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</a:rPr>
                <a:t>Few-shot IAD results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2A8C079-A7F4-E498-2EAE-4EF712B785BE}"/>
              </a:ext>
            </a:extLst>
          </p:cNvPr>
          <p:cNvGrpSpPr/>
          <p:nvPr/>
        </p:nvGrpSpPr>
        <p:grpSpPr>
          <a:xfrm>
            <a:off x="839897" y="1080639"/>
            <a:ext cx="8223877" cy="230832"/>
            <a:chOff x="1095328" y="1095832"/>
            <a:chExt cx="8816130" cy="230832"/>
          </a:xfrm>
        </p:grpSpPr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A75B09-0ECF-CC9A-99CE-2E9EA72F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CFF8FD5-A822-CE2E-9705-F34AAF736FE3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기존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IAD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방식과 비교해서 매우 좋은 성능을 보임 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9CB9235-FF35-13D6-E663-040158E46621}"/>
              </a:ext>
            </a:extLst>
          </p:cNvPr>
          <p:cNvGrpSpPr/>
          <p:nvPr/>
        </p:nvGrpSpPr>
        <p:grpSpPr>
          <a:xfrm>
            <a:off x="837850" y="1351559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449EE51C-6B21-DAED-DC37-CE9676BF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D31AC21-DF7B-6114-14F6-9C9640EE8180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Decoder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학습하지 않아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(Localization results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부정확함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 Unsupervised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방식보다는 부족한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Accuracy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보임</a:t>
              </a:r>
              <a:endParaRPr lang="en-US" altLang="ko-KR" sz="1000" i="1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A78EE3F-FE69-1B99-80A7-86FD17B20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668" y="1624041"/>
            <a:ext cx="5976664" cy="330263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3F7786-7AC9-B17E-D67F-B0D936E92A0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6E57C463-744D-FD1D-0D04-3068E568F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7098FA30-1A33-2FE2-F8D0-9E1F634A0F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DC9D0836-F6EE-D88D-213B-4BB5B1DA2B4F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막힌 원호 6">
                <a:extLst>
                  <a:ext uri="{FF2B5EF4-FFF2-40B4-BE49-F238E27FC236}">
                    <a16:creationId xmlns:a16="http://schemas.microsoft.com/office/drawing/2014/main" id="{1963A022-37C9-94F1-D878-4166B9B8D78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FA2499A-5251-2776-265A-C814922730A1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02C1DF94-AF9C-F79E-CD30-7EE4F5614293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BCE84CE-D257-6373-73E6-26D5F8710FEF}"/>
              </a:ext>
            </a:extLst>
          </p:cNvPr>
          <p:cNvSpPr/>
          <p:nvPr/>
        </p:nvSpPr>
        <p:spPr>
          <a:xfrm>
            <a:off x="575494" y="127550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>
                <a:solidFill>
                  <a:srgbClr val="002060"/>
                </a:solidFill>
                <a:latin typeface="+mj-ea"/>
                <a:ea typeface="+mj-ea"/>
              </a:rPr>
              <a:t>AnomalyGPT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F3E6E2-EADF-2518-9391-F3D581D502B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485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73E3722-8A29-08FB-2664-8728F9B4B4E3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B36099A-BF19-BB5B-106F-4A9C07C7D307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+mn-lt"/>
                </a:rPr>
                <a:t>Qualitative Examples</a:t>
              </a:r>
              <a:endParaRPr lang="ko-KR" altLang="en-US" sz="1100" dirty="0">
                <a:latin typeface="+mn-lt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2CEC314-581B-C52E-CE26-775149943B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4B9C40A1-91D9-3E71-01CA-24F519611F37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" name="그래픽 14">
                <a:extLst>
                  <a:ext uri="{FF2B5EF4-FFF2-40B4-BE49-F238E27FC236}">
                    <a16:creationId xmlns:a16="http://schemas.microsoft.com/office/drawing/2014/main" id="{2ECD4528-678A-34B9-2B12-CEC2C36F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7F056C-CE51-7582-05E5-805C9114C036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A430DBA-1DE8-EC08-6652-71B6D2B80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7A4BB4C-0764-DF02-1C79-CFACC772E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B19CC6A8-3473-1B20-2A37-DFF65ABCA6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AA1F696A-5E91-8B28-69A7-27F38A60A7F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E8CFC10-0E14-4B9B-FC64-C4540C57C0A3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5E4E6E35-5695-6615-EB2C-E9A2994FBF26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EDE634-C7DF-E6B2-E9E1-90E07401E58D}"/>
              </a:ext>
            </a:extLst>
          </p:cNvPr>
          <p:cNvSpPr/>
          <p:nvPr/>
        </p:nvSpPr>
        <p:spPr>
          <a:xfrm>
            <a:off x="575494" y="127550"/>
            <a:ext cx="1955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err="1">
                <a:solidFill>
                  <a:srgbClr val="002060"/>
                </a:solidFill>
                <a:latin typeface="+mj-ea"/>
                <a:ea typeface="+mj-ea"/>
              </a:rPr>
              <a:t>AnomalyGPT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6C08A-E05A-050B-68E9-A90F915296B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7F5871-5DA9-E490-7A37-D2CA901DCF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2" t="4850" r="3797"/>
          <a:stretch/>
        </p:blipFill>
        <p:spPr>
          <a:xfrm>
            <a:off x="755576" y="1230177"/>
            <a:ext cx="3917353" cy="29257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22C944-D961-1FB9-D098-2AD2EB8FE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261" y="1323608"/>
            <a:ext cx="3702581" cy="232635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F1304A4-D8C2-AAD2-3B48-D82DBC160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51" y="3307380"/>
            <a:ext cx="196191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39616</TotalTime>
  <Words>411</Words>
  <Application>Microsoft Office PowerPoint</Application>
  <PresentationFormat>화면 슬라이드 쇼(16:9)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에스코어 드림 2 ExtraLight</vt:lpstr>
      <vt:lpstr>맑은 고딕</vt:lpstr>
      <vt:lpstr>에스코어 드림 7 ExtraBold</vt:lpstr>
      <vt:lpstr>에스코어 드림 4 Regular</vt:lpstr>
      <vt:lpstr>Arial</vt:lpstr>
      <vt:lpstr>굴림</vt:lpstr>
      <vt:lpstr>에스코어 드림 5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AhnSungHyun</cp:lastModifiedBy>
  <cp:revision>3323</cp:revision>
  <cp:lastPrinted>2023-04-28T14:35:29Z</cp:lastPrinted>
  <dcterms:created xsi:type="dcterms:W3CDTF">2009-09-20T10:20:07Z</dcterms:created>
  <dcterms:modified xsi:type="dcterms:W3CDTF">2024-07-17T04:39:18Z</dcterms:modified>
</cp:coreProperties>
</file>