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447" r:id="rId1"/>
  </p:sldMasterIdLst>
  <p:notesMasterIdLst>
    <p:notesMasterId r:id="rId15"/>
  </p:notesMasterIdLst>
  <p:handoutMasterIdLst>
    <p:handoutMasterId r:id="rId16"/>
  </p:handoutMasterIdLst>
  <p:sldIdLst>
    <p:sldId id="759" r:id="rId2"/>
    <p:sldId id="782" r:id="rId3"/>
    <p:sldId id="783" r:id="rId4"/>
    <p:sldId id="785" r:id="rId5"/>
    <p:sldId id="784" r:id="rId6"/>
    <p:sldId id="786" r:id="rId7"/>
    <p:sldId id="787" r:id="rId8"/>
    <p:sldId id="788" r:id="rId9"/>
    <p:sldId id="789" r:id="rId10"/>
    <p:sldId id="790" r:id="rId11"/>
    <p:sldId id="791" r:id="rId12"/>
    <p:sldId id="804" r:id="rId13"/>
    <p:sldId id="803" r:id="rId14"/>
  </p:sldIdLst>
  <p:sldSz cx="9144000" cy="5143500" type="screen16x9"/>
  <p:notesSz cx="6797675" cy="9926638"/>
  <p:embeddedFontLst>
    <p:embeddedFont>
      <p:font typeface="Cambria Math" panose="02040503050406030204" pitchFamily="18" charset="0"/>
      <p:regular r:id="rId17"/>
    </p:embeddedFont>
    <p:embeddedFont>
      <p:font typeface="맑은 고딕" panose="020B0503020000020004" pitchFamily="50" charset="-127"/>
      <p:regular r:id="rId18"/>
      <p:bold r:id="rId19"/>
    </p:embeddedFont>
    <p:embeddedFont>
      <p:font typeface="에스코어 드림 2 ExtraLight" panose="020B0203030302020204" pitchFamily="34" charset="-127"/>
      <p:regular r:id="rId20"/>
    </p:embeddedFont>
    <p:embeddedFont>
      <p:font typeface="에스코어 드림 4 Regular" panose="020B0503030302020204" pitchFamily="34" charset="-127"/>
      <p:regular r:id="rId21"/>
    </p:embeddedFont>
    <p:embeddedFont>
      <p:font typeface="에스코어 드림 5 Medium" panose="020B0503030302020204" pitchFamily="34" charset="-127"/>
      <p:regular r:id="rId22"/>
    </p:embeddedFont>
    <p:embeddedFont>
      <p:font typeface="에스코어 드림 7 ExtraBold" panose="020B0803030302020204" pitchFamily="34" charset="-127"/>
      <p:bold r:id="rId23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" userDrawn="1">
          <p15:clr>
            <a:srgbClr val="A4A3A4"/>
          </p15:clr>
        </p15:guide>
        <p15:guide id="2" orient="horz" pos="35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7" pos="554" userDrawn="1">
          <p15:clr>
            <a:srgbClr val="A4A3A4"/>
          </p15:clr>
        </p15:guide>
        <p15:guide id="8" pos="5148">
          <p15:clr>
            <a:srgbClr val="A4A3A4"/>
          </p15:clr>
        </p15:guide>
        <p15:guide id="9" pos="3787" userDrawn="1">
          <p15:clr>
            <a:srgbClr val="A4A3A4"/>
          </p15:clr>
        </p15:guide>
        <p15:guide id="10" orient="horz" pos="2981" userDrawn="1">
          <p15:clr>
            <a:srgbClr val="A4A3A4"/>
          </p15:clr>
        </p15:guide>
        <p15:guide id="11" pos="431" userDrawn="1">
          <p15:clr>
            <a:srgbClr val="A4A3A4"/>
          </p15:clr>
        </p15:guide>
        <p15:guide id="12" orient="horz" pos="2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정원중" initials="정" lastIdx="1" clrIdx="0">
    <p:extLst>
      <p:ext uri="{19B8F6BF-5375-455C-9EA6-DF929625EA0E}">
        <p15:presenceInfo xmlns:p15="http://schemas.microsoft.com/office/powerpoint/2012/main" userId="정원중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22D"/>
    <a:srgbClr val="3E6DD6"/>
    <a:srgbClr val="F84F4B"/>
    <a:srgbClr val="8CA8EF"/>
    <a:srgbClr val="97B0E9"/>
    <a:srgbClr val="7396E1"/>
    <a:srgbClr val="4E9896"/>
    <a:srgbClr val="557856"/>
    <a:srgbClr val="FFFFFF"/>
    <a:srgbClr val="55A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86909" autoAdjust="0"/>
  </p:normalViewPr>
  <p:slideViewPr>
    <p:cSldViewPr>
      <p:cViewPr varScale="1">
        <p:scale>
          <a:sx n="127" d="100"/>
          <a:sy n="127" d="100"/>
        </p:scale>
        <p:origin x="1086" y="108"/>
      </p:cViewPr>
      <p:guideLst>
        <p:guide orient="horz" pos="486"/>
        <p:guide orient="horz" pos="350"/>
        <p:guide pos="340"/>
        <p:guide pos="554"/>
        <p:guide pos="5148"/>
        <p:guide pos="3787"/>
        <p:guide orient="horz" pos="2981"/>
        <p:guide pos="431"/>
        <p:guide orient="horz" pos="29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3186" y="5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pPr>
              <a:defRPr/>
            </a:pPr>
            <a:fld id="{CAD02547-0FFB-4BB5-A676-5FACC954CE05}" type="datetimeFigureOut">
              <a:rPr lang="ko-KR" altLang="en-US"/>
              <a:pPr>
                <a:defRPr/>
              </a:pPr>
              <a:t>2024-06-05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pPr>
              <a:defRPr/>
            </a:pPr>
            <a:fld id="{95A782AE-857F-43E9-8FDF-6917F8DC148A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7707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4E2C5D4-1845-4406-92C7-2A87AEC99978}" type="datetimeFigureOut">
              <a:rPr lang="ko-KR" altLang="en-US"/>
              <a:pPr>
                <a:defRPr/>
              </a:pPr>
              <a:t>2024-06-05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6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561F92B-B5F3-471B-BFC3-6CF359D0AAB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86715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2614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0307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7815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271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7343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4141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471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9056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4247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7959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6992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6429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201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D11AA4-1899-4EB3-B4D8-8D98F0B04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7B4D241-A575-46B8-8309-40ABE7A6E11E}"/>
              </a:ext>
            </a:extLst>
          </p:cNvPr>
          <p:cNvSpPr/>
          <p:nvPr userDrawn="1"/>
        </p:nvSpPr>
        <p:spPr>
          <a:xfrm>
            <a:off x="3491880" y="4515966"/>
            <a:ext cx="792088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28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7B4D241-A575-46B8-8309-40ABE7A6E11E}"/>
              </a:ext>
            </a:extLst>
          </p:cNvPr>
          <p:cNvSpPr/>
          <p:nvPr userDrawn="1"/>
        </p:nvSpPr>
        <p:spPr>
          <a:xfrm>
            <a:off x="3491880" y="4515966"/>
            <a:ext cx="792088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95CDA708-604C-4AA5-A3FE-8C9C0B4AD6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0485" y="3561397"/>
            <a:ext cx="1924050" cy="1647825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8EF0E0CD-FD43-4334-8656-41CBA1658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313295" y="-35243"/>
            <a:ext cx="19240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3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D11AA4-1899-4EB3-B4D8-8D98F0B04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8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세로 제목 및 텍스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80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12CC628-EA37-452D-9574-AA3DD623C150}"/>
              </a:ext>
            </a:extLst>
          </p:cNvPr>
          <p:cNvSpPr/>
          <p:nvPr userDrawn="1"/>
        </p:nvSpPr>
        <p:spPr>
          <a:xfrm>
            <a:off x="-1" y="0"/>
            <a:ext cx="9141285" cy="5141972"/>
          </a:xfrm>
          <a:prstGeom prst="rect">
            <a:avLst/>
          </a:prstGeom>
          <a:solidFill>
            <a:srgbClr val="F2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2C807A8-9BD5-4908-98C7-8536306AA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3662">
            <a:off x="7810079" y="625253"/>
            <a:ext cx="727784" cy="72778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1B4C4C0-5EB3-4AE5-81E5-CF26DF80E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4175">
            <a:off x="8498332" y="1104495"/>
            <a:ext cx="727784" cy="72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4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0112F-72C1-4614-B9D9-CF99297D98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41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77" r:id="rId2"/>
    <p:sldLayoutId id="2147484467" r:id="rId3"/>
    <p:sldLayoutId id="2147484465" r:id="rId4"/>
    <p:sldLayoutId id="2147484476" r:id="rId5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kd@yonsei.ac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sv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27.png"/><Relationship Id="rId5" Type="http://schemas.openxmlformats.org/officeDocument/2006/relationships/image" Target="../media/image9.png"/><Relationship Id="rId10" Type="http://schemas.openxmlformats.org/officeDocument/2006/relationships/image" Target="../media/image26.png"/><Relationship Id="rId4" Type="http://schemas.openxmlformats.org/officeDocument/2006/relationships/image" Target="../media/image8.sv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0" Type="http://schemas.openxmlformats.org/officeDocument/2006/relationships/image" Target="../media/image31.png"/><Relationship Id="rId4" Type="http://schemas.openxmlformats.org/officeDocument/2006/relationships/image" Target="../media/image8.sv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/>
          <p:cNvSpPr txBox="1"/>
          <p:nvPr/>
        </p:nvSpPr>
        <p:spPr>
          <a:xfrm>
            <a:off x="4013114" y="4667348"/>
            <a:ext cx="1050289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조선일보명조" panose="02030304000000000000" pitchFamily="18" charset="-127"/>
              </a:rPr>
              <a:t>&lt;2024/06/05&gt;</a:t>
            </a:r>
            <a:endParaRPr lang="ko-KR" altLang="en-US" sz="1000" dirty="0">
              <a:solidFill>
                <a:schemeClr val="bg2">
                  <a:lumMod val="50000"/>
                </a:schemeClr>
              </a:solidFill>
              <a:latin typeface="에스코어 드림 2 ExtraLight" panose="020B0203030302020204" pitchFamily="34" charset="-127"/>
              <a:ea typeface="에스코어 드림 2 ExtraLight" panose="020B0203030302020204" pitchFamily="34" charset="-127"/>
              <a:cs typeface="조선일보명조" panose="02030304000000000000" pitchFamily="18" charset="-127"/>
            </a:endParaRP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221321" y="870149"/>
            <a:ext cx="844974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dirty="0">
                <a:solidFill>
                  <a:srgbClr val="002060"/>
                </a:solidFill>
                <a:latin typeface="+mj-ea"/>
                <a:ea typeface="+mj-ea"/>
              </a:rPr>
              <a:t>C</a:t>
            </a:r>
            <a:r>
              <a:rPr lang="en-US" altLang="ko-KR" sz="3200" dirty="0">
                <a:solidFill>
                  <a:srgbClr val="002060"/>
                </a:solidFill>
                <a:latin typeface="+mj-ea"/>
                <a:ea typeface="+mj-ea"/>
              </a:rPr>
              <a:t>ONVOLUTION</a:t>
            </a:r>
            <a:r>
              <a:rPr lang="en-US" altLang="ko-KR" sz="3600" dirty="0">
                <a:solidFill>
                  <a:srgbClr val="002060"/>
                </a:solidFill>
                <a:latin typeface="+mj-ea"/>
                <a:ea typeface="+mj-ea"/>
              </a:rPr>
              <a:t> M</a:t>
            </a:r>
            <a:r>
              <a:rPr lang="en-US" altLang="ko-KR" sz="3200" dirty="0">
                <a:solidFill>
                  <a:srgbClr val="002060"/>
                </a:solidFill>
                <a:latin typeface="+mj-ea"/>
                <a:ea typeface="+mj-ea"/>
              </a:rPr>
              <a:t>EETS</a:t>
            </a:r>
            <a:r>
              <a:rPr lang="en-US" altLang="ko-KR" sz="3600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3600" dirty="0" err="1">
                <a:solidFill>
                  <a:srgbClr val="002060"/>
                </a:solidFill>
                <a:latin typeface="+mj-ea"/>
                <a:ea typeface="+mj-ea"/>
              </a:rPr>
              <a:t>LoRA</a:t>
            </a:r>
            <a:r>
              <a:rPr lang="en-US" altLang="ko-KR" sz="3600" dirty="0">
                <a:solidFill>
                  <a:srgbClr val="002060"/>
                </a:solidFill>
                <a:latin typeface="+mj-ea"/>
                <a:ea typeface="+mj-ea"/>
              </a:rPr>
              <a:t>:</a:t>
            </a:r>
          </a:p>
          <a:p>
            <a:pPr algn="ctr"/>
            <a:r>
              <a:rPr lang="en-US" altLang="ko-KR" sz="36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P</a:t>
            </a:r>
            <a:r>
              <a:rPr lang="en-US" altLang="ko-KR" sz="32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ARAMETER</a:t>
            </a:r>
            <a:r>
              <a:rPr lang="en-US" altLang="ko-KR" sz="36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 E</a:t>
            </a:r>
            <a:r>
              <a:rPr lang="en-US" altLang="ko-KR" sz="32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FFICIENT</a:t>
            </a:r>
            <a:r>
              <a:rPr lang="en-US" altLang="ko-KR" sz="36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 F</a:t>
            </a:r>
            <a:r>
              <a:rPr lang="en-US" altLang="ko-KR" sz="32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INETUNING</a:t>
            </a:r>
            <a:r>
              <a:rPr lang="en-US" altLang="ko-KR" sz="36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 </a:t>
            </a:r>
            <a:r>
              <a:rPr lang="en-US" altLang="ko-KR" sz="32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FOR</a:t>
            </a:r>
            <a:endParaRPr lang="en-US" altLang="ko-KR" sz="3600" dirty="0">
              <a:solidFill>
                <a:srgbClr val="002060"/>
              </a:solidFill>
              <a:effectLst/>
              <a:latin typeface="+mj-ea"/>
              <a:ea typeface="+mj-ea"/>
            </a:endParaRPr>
          </a:p>
          <a:p>
            <a:pPr algn="ctr"/>
            <a:r>
              <a:rPr lang="en-US" altLang="ko-KR" sz="36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S</a:t>
            </a:r>
            <a:r>
              <a:rPr lang="en-US" altLang="ko-KR" sz="32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EGMENT</a:t>
            </a:r>
            <a:r>
              <a:rPr lang="en-US" altLang="ko-KR" sz="36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 A</a:t>
            </a:r>
            <a:r>
              <a:rPr lang="en-US" altLang="ko-KR" sz="32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NYTHING</a:t>
            </a:r>
            <a:r>
              <a:rPr lang="en-US" altLang="ko-KR" sz="36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 </a:t>
            </a:r>
            <a:r>
              <a:rPr lang="en-US" altLang="ko-KR" sz="32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MODEL </a:t>
            </a:r>
            <a:r>
              <a:rPr lang="en-US" altLang="ko-KR" sz="2800" i="1" dirty="0">
                <a:solidFill>
                  <a:srgbClr val="002060"/>
                </a:solidFill>
                <a:effectLst/>
                <a:latin typeface="+mj-ea"/>
                <a:ea typeface="+mj-ea"/>
              </a:rPr>
              <a:t>[ICLR 24]</a:t>
            </a:r>
            <a:endParaRPr lang="en-US" altLang="ko-KR" sz="4000" i="1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195736" y="2986666"/>
            <a:ext cx="4858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Zihan Zhong, </a:t>
            </a:r>
            <a:r>
              <a:rPr lang="en-US" altLang="ko-KR" sz="1200" dirty="0" err="1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Zhiqiang</a:t>
            </a:r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Tang, Tong He, </a:t>
            </a:r>
            <a:r>
              <a:rPr lang="en-US" altLang="ko-KR" sz="1200" dirty="0" err="1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Haoyang</a:t>
            </a:r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Fang, Chun Yuan</a:t>
            </a:r>
          </a:p>
          <a:p>
            <a:pPr algn="ctr"/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Tsinghua University,</a:t>
            </a:r>
            <a:r>
              <a:rPr lang="ko-KR" altLang="en-US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Amazon Web Services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3861260" y="3690916"/>
            <a:ext cx="14214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Sunghyun</a:t>
            </a:r>
            <a:r>
              <a: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Ahn</a:t>
            </a:r>
            <a:endParaRPr lang="ko-KR" altLang="en-US" sz="1400" dirty="0"/>
          </a:p>
        </p:txBody>
      </p:sp>
      <p:sp>
        <p:nvSpPr>
          <p:cNvPr id="152" name="직사각형 151"/>
          <p:cNvSpPr/>
          <p:nvPr/>
        </p:nvSpPr>
        <p:spPr>
          <a:xfrm>
            <a:off x="3848531" y="3963098"/>
            <a:ext cx="14469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3"/>
              </a:rPr>
              <a:t>skd@yonsei.ac.kr</a:t>
            </a:r>
            <a:endParaRPr lang="ko-KR" altLang="en-US" sz="12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335EE2F-24E6-F296-B571-407676938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9681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9107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Experiments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10</a:t>
            </a:fld>
            <a:endParaRPr lang="ko-KR" altLang="en-US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CF53CD97-B455-C6BA-AF8A-12E13C3759A4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D8176B54-2771-806B-4234-55D431C956B4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Multi class semantic segmentation</a:t>
              </a:r>
              <a:endParaRPr lang="en-US" altLang="ko-KR" sz="1600" i="1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8D893829-ED94-4493-AD8E-1F39966D39B9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9" name="타원 48">
                <a:extLst>
                  <a:ext uri="{FF2B5EF4-FFF2-40B4-BE49-F238E27FC236}">
                    <a16:creationId xmlns:a16="http://schemas.microsoft.com/office/drawing/2014/main" id="{D0227C6A-6F6E-9CDD-F263-4B5F960D1141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0" name="그래픽 14">
                <a:extLst>
                  <a:ext uri="{FF2B5EF4-FFF2-40B4-BE49-F238E27FC236}">
                    <a16:creationId xmlns:a16="http://schemas.microsoft.com/office/drawing/2014/main" id="{77C61BC7-BEE6-CE40-3C20-F2366E3B6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A5E66244-4572-7CCF-558F-EEB0BF68B23B}"/>
              </a:ext>
            </a:extLst>
          </p:cNvPr>
          <p:cNvGrpSpPr/>
          <p:nvPr/>
        </p:nvGrpSpPr>
        <p:grpSpPr>
          <a:xfrm>
            <a:off x="824275" y="1049002"/>
            <a:ext cx="7911520" cy="230832"/>
            <a:chOff x="1095328" y="1095832"/>
            <a:chExt cx="8481279" cy="230832"/>
          </a:xfrm>
        </p:grpSpPr>
        <p:pic>
          <p:nvPicPr>
            <p:cNvPr id="15" name="그래픽 14">
              <a:extLst>
                <a:ext uri="{FF2B5EF4-FFF2-40B4-BE49-F238E27FC236}">
                  <a16:creationId xmlns:a16="http://schemas.microsoft.com/office/drawing/2014/main" id="{1A1704B2-6E04-080F-053A-B4F592CC1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7929E24C-35DC-E58F-8F74-D74E17C9F9BF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다양한 클래스를 지닌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multi-class dataset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에서도 가장 좋은 성능을 보임 </a:t>
              </a:r>
              <a:endParaRPr lang="en-US" altLang="ko-KR" sz="900" dirty="0">
                <a:solidFill>
                  <a:srgbClr val="F7322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A5721627-728B-FC83-CE15-D07808108C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99" y="1940097"/>
            <a:ext cx="6189425" cy="2766164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BF0EAD06-CF26-FF39-A176-9F5C6D216C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2634" y="175734"/>
            <a:ext cx="3998604" cy="1644588"/>
          </a:xfrm>
          <a:prstGeom prst="rect">
            <a:avLst/>
          </a:prstGeom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1B0EA830-DAE8-3033-8CE4-6DA085B0159D}"/>
              </a:ext>
            </a:extLst>
          </p:cNvPr>
          <p:cNvGrpSpPr/>
          <p:nvPr/>
        </p:nvGrpSpPr>
        <p:grpSpPr>
          <a:xfrm>
            <a:off x="824275" y="1375098"/>
            <a:ext cx="7911520" cy="369332"/>
            <a:chOff x="1095328" y="1095832"/>
            <a:chExt cx="8481279" cy="369332"/>
          </a:xfrm>
        </p:grpSpPr>
        <p:pic>
          <p:nvPicPr>
            <p:cNvPr id="28" name="그래픽 27">
              <a:extLst>
                <a:ext uri="{FF2B5EF4-FFF2-40B4-BE49-F238E27FC236}">
                  <a16:creationId xmlns:a16="http://schemas.microsoft.com/office/drawing/2014/main" id="{B30543BD-09F8-F29F-4374-4EDDBA97E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DA69BE65-BE36-C9B5-D103-39EE7A7E7583}"/>
                </a:ext>
              </a:extLst>
            </p:cNvPr>
            <p:cNvSpPr/>
            <p:nvPr/>
          </p:nvSpPr>
          <p:spPr>
            <a:xfrm>
              <a:off x="1231162" y="1095832"/>
              <a:ext cx="83454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Decoder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만 학습하면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Encoder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high-level 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정보를 추출하지 못하지만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</a:p>
            <a:p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Encoder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PEFT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로 학습하면 성능이 크게 향상됨</a:t>
              </a:r>
              <a:endParaRPr lang="en-US" altLang="ko-KR" sz="900" dirty="0">
                <a:solidFill>
                  <a:srgbClr val="F7322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2505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9107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Experiments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11</a:t>
            </a:fld>
            <a:endParaRPr lang="ko-KR" altLang="en-US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CF53CD97-B455-C6BA-AF8A-12E13C3759A4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D8176B54-2771-806B-4234-55D431C956B4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Mean attention distance</a:t>
              </a:r>
              <a:endParaRPr lang="en-US" altLang="ko-KR" sz="1600" i="1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8D893829-ED94-4493-AD8E-1F39966D39B9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9" name="타원 48">
                <a:extLst>
                  <a:ext uri="{FF2B5EF4-FFF2-40B4-BE49-F238E27FC236}">
                    <a16:creationId xmlns:a16="http://schemas.microsoft.com/office/drawing/2014/main" id="{D0227C6A-6F6E-9CDD-F263-4B5F960D1141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0" name="그래픽 14">
                <a:extLst>
                  <a:ext uri="{FF2B5EF4-FFF2-40B4-BE49-F238E27FC236}">
                    <a16:creationId xmlns:a16="http://schemas.microsoft.com/office/drawing/2014/main" id="{77C61BC7-BEE6-CE40-3C20-F2366E3B6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A5E66244-4572-7CCF-558F-EEB0BF68B23B}"/>
              </a:ext>
            </a:extLst>
          </p:cNvPr>
          <p:cNvGrpSpPr/>
          <p:nvPr/>
        </p:nvGrpSpPr>
        <p:grpSpPr>
          <a:xfrm>
            <a:off x="824275" y="1049002"/>
            <a:ext cx="7911520" cy="230832"/>
            <a:chOff x="1095328" y="1095832"/>
            <a:chExt cx="8481279" cy="230832"/>
          </a:xfrm>
        </p:grpSpPr>
        <p:pic>
          <p:nvPicPr>
            <p:cNvPr id="15" name="그래픽 14">
              <a:extLst>
                <a:ext uri="{FF2B5EF4-FFF2-40B4-BE49-F238E27FC236}">
                  <a16:creationId xmlns:a16="http://schemas.microsoft.com/office/drawing/2014/main" id="{1A1704B2-6E04-080F-053A-B4F592CC1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7929E24C-35DC-E58F-8F74-D74E17C9F9BF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MAE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로 학습된 </a:t>
              </a:r>
              <a:r>
                <a:rPr lang="en-US" altLang="ko-KR" sz="9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ViT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는 후반부에서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Mean Attention Distance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 길게 나타남 </a:t>
              </a:r>
              <a:r>
                <a:rPr lang="en-US" altLang="ko-KR" sz="900" dirty="0">
                  <a:solidFill>
                    <a:srgbClr val="F7322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ko-KR" altLang="en-US" sz="900" dirty="0">
                  <a:solidFill>
                    <a:srgbClr val="F7322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후반부로 갈수록 </a:t>
              </a:r>
              <a:r>
                <a:rPr lang="en-US" altLang="ko-KR" sz="900" dirty="0">
                  <a:solidFill>
                    <a:srgbClr val="F7322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fine-grained information</a:t>
              </a:r>
              <a:r>
                <a:rPr lang="ko-KR" altLang="en-US" sz="900" dirty="0">
                  <a:solidFill>
                    <a:srgbClr val="F7322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 부족함</a:t>
              </a:r>
              <a:r>
                <a:rPr lang="en-US" altLang="ko-KR" sz="900" dirty="0">
                  <a:solidFill>
                    <a:srgbClr val="F7322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A3FA31C9-1039-A159-7C5D-69446535E9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1690" y="1662640"/>
            <a:ext cx="5580620" cy="3160167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D3B1BFAE-28D8-6973-DB90-472FC80F8559}"/>
              </a:ext>
            </a:extLst>
          </p:cNvPr>
          <p:cNvGrpSpPr/>
          <p:nvPr/>
        </p:nvGrpSpPr>
        <p:grpSpPr>
          <a:xfrm>
            <a:off x="824275" y="1355821"/>
            <a:ext cx="8068205" cy="230832"/>
            <a:chOff x="1095328" y="1095832"/>
            <a:chExt cx="8649248" cy="230832"/>
          </a:xfrm>
        </p:grpSpPr>
        <p:pic>
          <p:nvPicPr>
            <p:cNvPr id="18" name="그래픽 17">
              <a:extLst>
                <a:ext uri="{FF2B5EF4-FFF2-40B4-BE49-F238E27FC236}">
                  <a16:creationId xmlns:a16="http://schemas.microsoft.com/office/drawing/2014/main" id="{2DF657C7-F2A1-E7DB-D0DC-493D5C5FD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CB0A9308-2815-936E-E247-81A2F95F8D29}"/>
                </a:ext>
              </a:extLst>
            </p:cNvPr>
            <p:cNvSpPr/>
            <p:nvPr/>
          </p:nvSpPr>
          <p:spPr>
            <a:xfrm>
              <a:off x="1231162" y="1095832"/>
              <a:ext cx="851341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ConvLoRA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로 학습된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SAM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Encoder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는 후반부에서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Mean Attention Distance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 골고루 나타남 </a:t>
              </a:r>
              <a:r>
                <a:rPr lang="en-US" altLang="ko-KR" sz="900" dirty="0">
                  <a:solidFill>
                    <a:srgbClr val="F7322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(fine-grained detail</a:t>
              </a:r>
              <a:r>
                <a:rPr lang="ko-KR" altLang="en-US" sz="900" dirty="0">
                  <a:solidFill>
                    <a:srgbClr val="F7322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 풍부하여 </a:t>
              </a:r>
              <a:r>
                <a:rPr lang="en-US" altLang="ko-KR" sz="900" dirty="0">
                  <a:solidFill>
                    <a:srgbClr val="F7322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segmentation</a:t>
              </a:r>
              <a:r>
                <a:rPr lang="ko-KR" altLang="en-US" sz="900" dirty="0">
                  <a:solidFill>
                    <a:srgbClr val="F7322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 탁월함</a:t>
              </a:r>
              <a:r>
                <a:rPr lang="en-US" altLang="ko-KR" sz="900" dirty="0">
                  <a:solidFill>
                    <a:srgbClr val="F7322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129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9107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Experiments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12</a:t>
            </a:fld>
            <a:endParaRPr lang="ko-KR" altLang="en-US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CF53CD97-B455-C6BA-AF8A-12E13C3759A4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D8176B54-2771-806B-4234-55D431C956B4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Further Analysis</a:t>
              </a:r>
              <a:endParaRPr lang="en-US" altLang="ko-KR" sz="1600" i="1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8D893829-ED94-4493-AD8E-1F39966D39B9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9" name="타원 48">
                <a:extLst>
                  <a:ext uri="{FF2B5EF4-FFF2-40B4-BE49-F238E27FC236}">
                    <a16:creationId xmlns:a16="http://schemas.microsoft.com/office/drawing/2014/main" id="{D0227C6A-6F6E-9CDD-F263-4B5F960D1141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0" name="그래픽 14">
                <a:extLst>
                  <a:ext uri="{FF2B5EF4-FFF2-40B4-BE49-F238E27FC236}">
                    <a16:creationId xmlns:a16="http://schemas.microsoft.com/office/drawing/2014/main" id="{77C61BC7-BEE6-CE40-3C20-F2366E3B6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0D4C7593-A1DF-CAF2-8535-7A7BD4F4E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007" y="1040134"/>
            <a:ext cx="6165266" cy="131607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12A96DA-4034-C1FC-2E9E-701FE94E02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842" y="2560726"/>
            <a:ext cx="4165809" cy="108795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96C7B4E3-9F55-FD4A-2566-ACE37B1C27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1651" y="2570518"/>
            <a:ext cx="4763392" cy="1020272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3F548E7D-3268-700F-BE77-06528FFC6D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8612" y="3805099"/>
            <a:ext cx="5397567" cy="102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57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1DFFCFFB-DBE7-88E3-2573-7CE302957C04}"/>
              </a:ext>
            </a:extLst>
          </p:cNvPr>
          <p:cNvSpPr/>
          <p:nvPr/>
        </p:nvSpPr>
        <p:spPr>
          <a:xfrm>
            <a:off x="3309859" y="2067694"/>
            <a:ext cx="2524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  <a:latin typeface="+mj-ea"/>
                <a:ea typeface="+mj-ea"/>
              </a:rPr>
              <a:t>Thank You</a:t>
            </a:r>
            <a:endParaRPr lang="en-US" altLang="ko-KR" sz="36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2214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8732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Introduction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2</a:t>
            </a:fld>
            <a:endParaRPr lang="ko-KR" altLang="en-US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CF53CD97-B455-C6BA-AF8A-12E13C3759A4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D8176B54-2771-806B-4234-55D431C956B4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Parameter Efficient </a:t>
              </a:r>
              <a:r>
                <a:rPr lang="en-US" altLang="ko-KR" sz="11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FineTuning</a:t>
              </a:r>
              <a:endParaRPr lang="en-US" altLang="ko-KR" sz="1600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8D893829-ED94-4493-AD8E-1F39966D39B9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9" name="타원 48">
                <a:extLst>
                  <a:ext uri="{FF2B5EF4-FFF2-40B4-BE49-F238E27FC236}">
                    <a16:creationId xmlns:a16="http://schemas.microsoft.com/office/drawing/2014/main" id="{D0227C6A-6F6E-9CDD-F263-4B5F960D1141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0" name="그래픽 14">
                <a:extLst>
                  <a:ext uri="{FF2B5EF4-FFF2-40B4-BE49-F238E27FC236}">
                    <a16:creationId xmlns:a16="http://schemas.microsoft.com/office/drawing/2014/main" id="{77C61BC7-BEE6-CE40-3C20-F2366E3B6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10307638-824A-78D6-0050-9755653EF0FF}"/>
              </a:ext>
            </a:extLst>
          </p:cNvPr>
          <p:cNvGrpSpPr/>
          <p:nvPr/>
        </p:nvGrpSpPr>
        <p:grpSpPr>
          <a:xfrm>
            <a:off x="824275" y="1049002"/>
            <a:ext cx="7911520" cy="230832"/>
            <a:chOff x="1095328" y="1095832"/>
            <a:chExt cx="8481279" cy="230832"/>
          </a:xfrm>
        </p:grpSpPr>
        <p:pic>
          <p:nvPicPr>
            <p:cNvPr id="52" name="그래픽 51">
              <a:extLst>
                <a:ext uri="{FF2B5EF4-FFF2-40B4-BE49-F238E27FC236}">
                  <a16:creationId xmlns:a16="http://schemas.microsoft.com/office/drawing/2014/main" id="{8119003F-5F4E-F02B-44D7-59DE3624E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DCB6C43C-3DB2-63BC-A6D5-9D0BA87882D2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PEFT: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pre-trained 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모델의 모든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parameter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학습시키지 않고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적은 양의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parameter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만 학습하여 사전 지식을 유지하는 기법</a:t>
              </a:r>
              <a:endParaRPr lang="en-US" altLang="ko-KR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CBF8E5D9-1BF4-8876-E73D-8E73BB325041}"/>
              </a:ext>
            </a:extLst>
          </p:cNvPr>
          <p:cNvGrpSpPr/>
          <p:nvPr/>
        </p:nvGrpSpPr>
        <p:grpSpPr>
          <a:xfrm>
            <a:off x="824275" y="1326610"/>
            <a:ext cx="7911520" cy="230832"/>
            <a:chOff x="1095328" y="1095832"/>
            <a:chExt cx="8481279" cy="230832"/>
          </a:xfrm>
        </p:grpSpPr>
        <p:pic>
          <p:nvPicPr>
            <p:cNvPr id="55" name="그래픽 54">
              <a:extLst>
                <a:ext uri="{FF2B5EF4-FFF2-40B4-BE49-F238E27FC236}">
                  <a16:creationId xmlns:a16="http://schemas.microsoft.com/office/drawing/2014/main" id="{4C018767-1E71-FCB0-675A-1A43435F8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DC5491DF-8444-EF14-F1D4-9122933FD887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LoRA</a:t>
              </a:r>
              <a:r>
                <a:rPr lang="en-US" altLang="ko-KR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: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re-trained 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모델의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weight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update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하지 않고도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fully-tuning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한 결과와 비슷하거나 더 좋은 성능을 보인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PEFT 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방법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 </a:t>
              </a: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93CE54B6-2A4A-F222-14AB-805DD4EF5960}"/>
              </a:ext>
            </a:extLst>
          </p:cNvPr>
          <p:cNvGrpSpPr/>
          <p:nvPr/>
        </p:nvGrpSpPr>
        <p:grpSpPr>
          <a:xfrm>
            <a:off x="826910" y="1617333"/>
            <a:ext cx="7911520" cy="230832"/>
            <a:chOff x="1095328" y="1095832"/>
            <a:chExt cx="8481279" cy="230832"/>
          </a:xfrm>
        </p:grpSpPr>
        <p:pic>
          <p:nvPicPr>
            <p:cNvPr id="58" name="그래픽 57">
              <a:extLst>
                <a:ext uri="{FF2B5EF4-FFF2-40B4-BE49-F238E27FC236}">
                  <a16:creationId xmlns:a16="http://schemas.microsoft.com/office/drawing/2014/main" id="{6CA8D512-C3F2-7065-F461-1E475BF30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20F2DF16-2066-F3A9-66D5-971C4E391169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ConvLoRA</a:t>
              </a:r>
              <a:r>
                <a:rPr lang="en-US" altLang="ko-KR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: </a:t>
              </a:r>
              <a:r>
                <a:rPr lang="en-US" altLang="ko-KR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LoRA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Convolution block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추가하여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vision-specific inductive bias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추가한 방법</a:t>
              </a:r>
              <a:endPara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61" name="그림 60">
            <a:extLst>
              <a:ext uri="{FF2B5EF4-FFF2-40B4-BE49-F238E27FC236}">
                <a16:creationId xmlns:a16="http://schemas.microsoft.com/office/drawing/2014/main" id="{BEF39CF9-30E0-A0B0-2AEC-C832425AB8F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12" t="5195" r="4112" b="2538"/>
          <a:stretch/>
        </p:blipFill>
        <p:spPr>
          <a:xfrm>
            <a:off x="867321" y="2185664"/>
            <a:ext cx="3410636" cy="2486348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3DB6E6FA-A43B-74F8-B8CA-6E9B9D5828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2176" y="1932585"/>
            <a:ext cx="3960440" cy="1398472"/>
          </a:xfrm>
          <a:prstGeom prst="rect">
            <a:avLst/>
          </a:prstGeom>
        </p:spPr>
      </p:pic>
      <p:pic>
        <p:nvPicPr>
          <p:cNvPr id="1026" name="Picture 2" descr="AdapterHub - Updates in Adapter-Transformers v3.1">
            <a:extLst>
              <a:ext uri="{FF2B5EF4-FFF2-40B4-BE49-F238E27FC236}">
                <a16:creationId xmlns:a16="http://schemas.microsoft.com/office/drawing/2014/main" id="{B1635199-8833-7BEA-2BE9-68E4A4623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176" y="3331057"/>
            <a:ext cx="2165211" cy="16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22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8732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Introduction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3</a:t>
            </a:fld>
            <a:endParaRPr lang="ko-KR" altLang="en-US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CF53CD97-B455-C6BA-AF8A-12E13C3759A4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D8176B54-2771-806B-4234-55D431C956B4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LoRA</a:t>
              </a:r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100" i="1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[ICLR 21]</a:t>
              </a:r>
              <a:endParaRPr lang="en-US" altLang="ko-KR" sz="1600" i="1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8D893829-ED94-4493-AD8E-1F39966D39B9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9" name="타원 48">
                <a:extLst>
                  <a:ext uri="{FF2B5EF4-FFF2-40B4-BE49-F238E27FC236}">
                    <a16:creationId xmlns:a16="http://schemas.microsoft.com/office/drawing/2014/main" id="{D0227C6A-6F6E-9CDD-F263-4B5F960D1141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0" name="그래픽 14">
                <a:extLst>
                  <a:ext uri="{FF2B5EF4-FFF2-40B4-BE49-F238E27FC236}">
                    <a16:creationId xmlns:a16="http://schemas.microsoft.com/office/drawing/2014/main" id="{77C61BC7-BEE6-CE40-3C20-F2366E3B6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10307638-824A-78D6-0050-9755653EF0FF}"/>
              </a:ext>
            </a:extLst>
          </p:cNvPr>
          <p:cNvGrpSpPr/>
          <p:nvPr/>
        </p:nvGrpSpPr>
        <p:grpSpPr>
          <a:xfrm>
            <a:off x="824275" y="1049002"/>
            <a:ext cx="7911520" cy="230832"/>
            <a:chOff x="1095328" y="1095832"/>
            <a:chExt cx="8481279" cy="230832"/>
          </a:xfrm>
        </p:grpSpPr>
        <p:pic>
          <p:nvPicPr>
            <p:cNvPr id="52" name="그래픽 51">
              <a:extLst>
                <a:ext uri="{FF2B5EF4-FFF2-40B4-BE49-F238E27FC236}">
                  <a16:creationId xmlns:a16="http://schemas.microsoft.com/office/drawing/2014/main" id="{8119003F-5F4E-F02B-44D7-59DE3624E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DCB6C43C-3DB2-63BC-A6D5-9D0BA87882D2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Low Rank Decomposition: 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큰 차원의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Matrix 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연산을 낮은 차원으로 분해하는 것</a:t>
              </a:r>
              <a:endParaRPr lang="en-US" altLang="ko-KR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CBF8E5D9-1BF4-8876-E73D-8E73BB325041}"/>
              </a:ext>
            </a:extLst>
          </p:cNvPr>
          <p:cNvGrpSpPr/>
          <p:nvPr/>
        </p:nvGrpSpPr>
        <p:grpSpPr>
          <a:xfrm>
            <a:off x="824275" y="1326610"/>
            <a:ext cx="7911520" cy="230832"/>
            <a:chOff x="1095328" y="1095832"/>
            <a:chExt cx="8481279" cy="230832"/>
          </a:xfrm>
        </p:grpSpPr>
        <p:pic>
          <p:nvPicPr>
            <p:cNvPr id="55" name="그래픽 54">
              <a:extLst>
                <a:ext uri="{FF2B5EF4-FFF2-40B4-BE49-F238E27FC236}">
                  <a16:creationId xmlns:a16="http://schemas.microsoft.com/office/drawing/2014/main" id="{4C018767-1E71-FCB0-675A-1A43435F8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DC5491DF-8444-EF14-F1D4-9122933FD887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Training: 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사전 학습한 모델의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weight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들은 업데이트 하지 않고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en-US" altLang="ko-KR" sz="9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LoRA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rank decomposition matrices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weight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들만 업데이트 </a:t>
              </a:r>
              <a:r>
                <a:rPr lang="en-US" altLang="ko-KR" sz="900" dirty="0">
                  <a:solidFill>
                    <a:srgbClr val="F7322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ko-KR" altLang="en-US" sz="900" dirty="0">
                  <a:solidFill>
                    <a:srgbClr val="F7322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기존 크기의 </a:t>
              </a:r>
              <a:r>
                <a:rPr lang="en-US" altLang="ko-KR" sz="900" dirty="0">
                  <a:solidFill>
                    <a:srgbClr val="F7322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0.01%) </a:t>
              </a: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93CE54B6-2A4A-F222-14AB-805DD4EF5960}"/>
              </a:ext>
            </a:extLst>
          </p:cNvPr>
          <p:cNvGrpSpPr/>
          <p:nvPr/>
        </p:nvGrpSpPr>
        <p:grpSpPr>
          <a:xfrm>
            <a:off x="826910" y="1617333"/>
            <a:ext cx="7911520" cy="238335"/>
            <a:chOff x="1095328" y="1095832"/>
            <a:chExt cx="8481279" cy="238335"/>
          </a:xfrm>
        </p:grpSpPr>
        <p:pic>
          <p:nvPicPr>
            <p:cNvPr id="58" name="그래픽 57">
              <a:extLst>
                <a:ext uri="{FF2B5EF4-FFF2-40B4-BE49-F238E27FC236}">
                  <a16:creationId xmlns:a16="http://schemas.microsoft.com/office/drawing/2014/main" id="{6CA8D512-C3F2-7065-F461-1E475BF30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직사각형 58">
                  <a:extLst>
                    <a:ext uri="{FF2B5EF4-FFF2-40B4-BE49-F238E27FC236}">
                      <a16:creationId xmlns:a16="http://schemas.microsoft.com/office/drawing/2014/main" id="{20F2DF16-2066-F3A9-66D5-971C4E391169}"/>
                    </a:ext>
                  </a:extLst>
                </p:cNvPr>
                <p:cNvSpPr/>
                <p:nvPr/>
              </p:nvSpPr>
              <p:spPr>
                <a:xfrm>
                  <a:off x="1231162" y="1095832"/>
                  <a:ext cx="8345445" cy="2383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ko-KR" sz="900" b="1" dirty="0">
                      <a:solidFill>
                        <a:prstClr val="black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Testing: </a:t>
                  </a:r>
                  <a:r>
                    <a:rPr lang="en-US" altLang="ko-KR" sz="900" dirty="0">
                      <a:solidFill>
                        <a:prstClr val="black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pretrained weights</a:t>
                  </a:r>
                  <a:r>
                    <a:rPr lang="ko-KR" altLang="en-US" sz="900" dirty="0">
                      <a:solidFill>
                        <a:prstClr val="black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와 </a:t>
                  </a:r>
                  <a:r>
                    <a:rPr lang="en-US" altLang="ko-KR" sz="900" dirty="0">
                      <a:solidFill>
                        <a:prstClr val="black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trainable weights</a:t>
                  </a:r>
                  <a:r>
                    <a:rPr lang="ko-KR" altLang="en-US" sz="900" dirty="0">
                      <a:solidFill>
                        <a:prstClr val="black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를 더하므로</a:t>
                  </a:r>
                  <a:r>
                    <a:rPr lang="en-US" altLang="ko-KR" sz="900" dirty="0">
                      <a:solidFill>
                        <a:prstClr val="black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,</a:t>
                  </a:r>
                  <a:r>
                    <a:rPr lang="ko-KR" altLang="en-US" sz="900" dirty="0">
                      <a:solidFill>
                        <a:prstClr val="black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 추가적인 </a:t>
                  </a:r>
                  <a:r>
                    <a:rPr lang="en-US" altLang="ko-KR" sz="900" dirty="0">
                      <a:solidFill>
                        <a:prstClr val="black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Inference Latency</a:t>
                  </a:r>
                  <a:r>
                    <a:rPr lang="ko-KR" altLang="en-US" sz="900" dirty="0">
                      <a:solidFill>
                        <a:prstClr val="black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가 발생하지 않음 </a:t>
                  </a:r>
                  <a:r>
                    <a:rPr lang="en-US" altLang="ko-KR" sz="900" dirty="0">
                      <a:solidFill>
                        <a:prstClr val="black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altLang="ko-KR" sz="9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에스코어 드림 5 Medium" panose="020B0503030302020204" pitchFamily="34" charset="-127"/>
                        </a:rPr>
                        <m:t>𝑾</m:t>
                      </m:r>
                      <m:r>
                        <a:rPr lang="en-US" altLang="ko-KR" sz="9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에스코어 드림 5 Medium" panose="020B0503030302020204" pitchFamily="34" charset="-127"/>
                        </a:rPr>
                        <m:t>= </m:t>
                      </m:r>
                      <m:sSub>
                        <m:sSubPr>
                          <m:ctrlPr>
                            <a:rPr lang="en-US" altLang="ko-KR" sz="9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</m:ctrlPr>
                        </m:sSubPr>
                        <m:e>
                          <m:r>
                            <a:rPr lang="en-US" altLang="ko-KR" sz="9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9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  <m:t>𝟎</m:t>
                          </m:r>
                        </m:sub>
                      </m:sSub>
                      <m:r>
                        <a:rPr lang="en-US" altLang="ko-KR" sz="9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sz="9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𝑩𝑨</m:t>
                      </m:r>
                      <m:r>
                        <m:rPr>
                          <m:nor/>
                        </m:rPr>
                        <a:rPr lang="en-US" altLang="ko-KR" sz="900" b="0" i="0" dirty="0" smtClean="0">
                          <a:solidFill>
                            <a:prstClr val="black"/>
                          </a:solidFill>
                          <a:latin typeface="에스코어 드림 5 Medium" panose="020B0503030302020204" pitchFamily="34" charset="-127"/>
                          <a:ea typeface="에스코어 드림 5 Medium" panose="020B0503030302020204" pitchFamily="34" charset="-127"/>
                        </a:rPr>
                        <m:t>)</m:t>
                      </m:r>
                    </m:oMath>
                  </a14:m>
                  <a:r>
                    <a:rPr lang="ko-KR" altLang="en-US" sz="900" dirty="0">
                      <a:solidFill>
                        <a:prstClr val="black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 </a:t>
                  </a:r>
                  <a:endParaRPr lang="en-US" altLang="ko-KR" sz="900" dirty="0">
                    <a:solidFill>
                      <a:prstClr val="black"/>
                    </a:solidFill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endParaRPr>
                </a:p>
              </p:txBody>
            </p:sp>
          </mc:Choice>
          <mc:Fallback xmlns="">
            <p:sp>
              <p:nvSpPr>
                <p:cNvPr id="59" name="직사각형 58">
                  <a:extLst>
                    <a:ext uri="{FF2B5EF4-FFF2-40B4-BE49-F238E27FC236}">
                      <a16:creationId xmlns:a16="http://schemas.microsoft.com/office/drawing/2014/main" id="{20F2DF16-2066-F3A9-66D5-971C4E3911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1162" y="1095832"/>
                  <a:ext cx="8345445" cy="238335"/>
                </a:xfrm>
                <a:prstGeom prst="rect">
                  <a:avLst/>
                </a:prstGeom>
                <a:blipFill>
                  <a:blip r:embed="rId7"/>
                  <a:stretch>
                    <a:fillRect b="-1025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C102A935-7BA3-B3EC-8E20-200A0310AC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7179" y="2202565"/>
            <a:ext cx="3983594" cy="407657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D25A93D8-F3AC-FD2E-0C0F-6AD0CF1B75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321" y="2101818"/>
            <a:ext cx="2282197" cy="255024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7DAE2DDE-779C-9FD8-1B99-DC398DBF34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2027" y="3199754"/>
            <a:ext cx="2846157" cy="717372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59DAF36-04EE-E243-69A8-E428D856C8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1214" y="3980352"/>
            <a:ext cx="3184192" cy="586562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2CE078E3-DDE4-0D4D-10C0-C648B2061C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1214" y="2750099"/>
            <a:ext cx="1161847" cy="231717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0641FBCF-120E-2B59-E80C-B7CADAC0DA8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6016" y="2745860"/>
            <a:ext cx="2188001" cy="253545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211E1A0F-03F7-C5D8-F7BD-4F689DA8DE7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1029" y="2697905"/>
            <a:ext cx="1508621" cy="28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1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8732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Introduction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4</a:t>
            </a:fld>
            <a:endParaRPr lang="ko-KR" altLang="en-US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CF53CD97-B455-C6BA-AF8A-12E13C3759A4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D8176B54-2771-806B-4234-55D431C956B4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SAM </a:t>
              </a:r>
              <a:r>
                <a:rPr lang="en-US" altLang="ko-KR" sz="1100" i="1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[ICCV 23]</a:t>
              </a:r>
              <a:endParaRPr lang="en-US" altLang="ko-KR" sz="1600" i="1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8D893829-ED94-4493-AD8E-1F39966D39B9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9" name="타원 48">
                <a:extLst>
                  <a:ext uri="{FF2B5EF4-FFF2-40B4-BE49-F238E27FC236}">
                    <a16:creationId xmlns:a16="http://schemas.microsoft.com/office/drawing/2014/main" id="{D0227C6A-6F6E-9CDD-F263-4B5F960D1141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0" name="그래픽 14">
                <a:extLst>
                  <a:ext uri="{FF2B5EF4-FFF2-40B4-BE49-F238E27FC236}">
                    <a16:creationId xmlns:a16="http://schemas.microsoft.com/office/drawing/2014/main" id="{77C61BC7-BEE6-CE40-3C20-F2366E3B6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10307638-824A-78D6-0050-9755653EF0FF}"/>
              </a:ext>
            </a:extLst>
          </p:cNvPr>
          <p:cNvGrpSpPr/>
          <p:nvPr/>
        </p:nvGrpSpPr>
        <p:grpSpPr>
          <a:xfrm>
            <a:off x="824275" y="1049002"/>
            <a:ext cx="7911520" cy="230832"/>
            <a:chOff x="1095328" y="1095832"/>
            <a:chExt cx="8481279" cy="230832"/>
          </a:xfrm>
        </p:grpSpPr>
        <p:pic>
          <p:nvPicPr>
            <p:cNvPr id="52" name="그래픽 51">
              <a:extLst>
                <a:ext uri="{FF2B5EF4-FFF2-40B4-BE49-F238E27FC236}">
                  <a16:creationId xmlns:a16="http://schemas.microsoft.com/office/drawing/2014/main" id="{8119003F-5F4E-F02B-44D7-59DE3624E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DCB6C43C-3DB2-63BC-A6D5-9D0BA87882D2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Task: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zero-shot segmentation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위한 </a:t>
              </a:r>
              <a:r>
                <a:rPr lang="en-US" altLang="ko-KR" sz="9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promptable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segmentation 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제안 </a:t>
              </a:r>
              <a:r>
                <a:rPr lang="en-US" altLang="ko-KR" sz="900" dirty="0">
                  <a:solidFill>
                    <a:srgbClr val="F7322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(image + points/</a:t>
              </a:r>
              <a:r>
                <a:rPr lang="en-US" altLang="ko-KR" sz="900" dirty="0" err="1">
                  <a:solidFill>
                    <a:srgbClr val="F7322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bbox</a:t>
              </a:r>
              <a:r>
                <a:rPr lang="en-US" altLang="ko-KR" sz="900" dirty="0">
                  <a:solidFill>
                    <a:srgbClr val="F7322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/mask/text -&gt; valid mask) </a:t>
              </a:r>
              <a:endParaRPr lang="en-US" altLang="ko-KR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CBF8E5D9-1BF4-8876-E73D-8E73BB325041}"/>
              </a:ext>
            </a:extLst>
          </p:cNvPr>
          <p:cNvGrpSpPr/>
          <p:nvPr/>
        </p:nvGrpSpPr>
        <p:grpSpPr>
          <a:xfrm>
            <a:off x="824275" y="1326610"/>
            <a:ext cx="7911520" cy="230832"/>
            <a:chOff x="1095328" y="1095832"/>
            <a:chExt cx="8481279" cy="230832"/>
          </a:xfrm>
        </p:grpSpPr>
        <p:pic>
          <p:nvPicPr>
            <p:cNvPr id="55" name="그래픽 54">
              <a:extLst>
                <a:ext uri="{FF2B5EF4-FFF2-40B4-BE49-F238E27FC236}">
                  <a16:creationId xmlns:a16="http://schemas.microsoft.com/office/drawing/2014/main" id="{4C018767-1E71-FCB0-675A-1A43435F8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DC5491DF-8444-EF14-F1D4-9122933FD887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Model: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prompt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와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image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입력으로 받아 실시간으로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mask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예측하는 모델 제안 </a:t>
              </a:r>
              <a:r>
                <a:rPr lang="en-US" altLang="ko-KR" sz="900" dirty="0">
                  <a:solidFill>
                    <a:srgbClr val="F7322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(encoder: pretrained MAE, CLIP)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900" dirty="0">
                <a:solidFill>
                  <a:srgbClr val="F7322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93CE54B6-2A4A-F222-14AB-805DD4EF5960}"/>
              </a:ext>
            </a:extLst>
          </p:cNvPr>
          <p:cNvGrpSpPr/>
          <p:nvPr/>
        </p:nvGrpSpPr>
        <p:grpSpPr>
          <a:xfrm>
            <a:off x="826910" y="1617333"/>
            <a:ext cx="7911520" cy="238335"/>
            <a:chOff x="1095328" y="1095832"/>
            <a:chExt cx="8481279" cy="238335"/>
          </a:xfrm>
        </p:grpSpPr>
        <p:pic>
          <p:nvPicPr>
            <p:cNvPr id="58" name="그래픽 57">
              <a:extLst>
                <a:ext uri="{FF2B5EF4-FFF2-40B4-BE49-F238E27FC236}">
                  <a16:creationId xmlns:a16="http://schemas.microsoft.com/office/drawing/2014/main" id="{6CA8D512-C3F2-7065-F461-1E475BF30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20F2DF16-2066-F3A9-66D5-971C4E391169}"/>
                </a:ext>
              </a:extLst>
            </p:cNvPr>
            <p:cNvSpPr/>
            <p:nvPr/>
          </p:nvSpPr>
          <p:spPr>
            <a:xfrm>
              <a:off x="1231162" y="1095832"/>
              <a:ext cx="8345445" cy="238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Data: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SA-1B (Large Instance Segmentation Dataset)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제공 </a:t>
              </a:r>
              <a:r>
                <a:rPr lang="en-US" altLang="ko-KR" sz="900" dirty="0">
                  <a:solidFill>
                    <a:srgbClr val="F7322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(human-annotated data + model-annotated data)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2C980667-395B-2594-C3CE-74A2731AF8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479" y="2020848"/>
            <a:ext cx="7922957" cy="258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9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8732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Introduction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5</a:t>
            </a:fld>
            <a:endParaRPr lang="ko-KR" altLang="en-US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CF53CD97-B455-C6BA-AF8A-12E13C3759A4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D8176B54-2771-806B-4234-55D431C956B4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Conv-</a:t>
              </a:r>
              <a:r>
                <a:rPr lang="en-US" altLang="ko-KR" sz="11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LoRA</a:t>
              </a:r>
              <a:endParaRPr lang="en-US" altLang="ko-KR" sz="1600" i="1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8D893829-ED94-4493-AD8E-1F39966D39B9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9" name="타원 48">
                <a:extLst>
                  <a:ext uri="{FF2B5EF4-FFF2-40B4-BE49-F238E27FC236}">
                    <a16:creationId xmlns:a16="http://schemas.microsoft.com/office/drawing/2014/main" id="{D0227C6A-6F6E-9CDD-F263-4B5F960D1141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0" name="그래픽 14">
                <a:extLst>
                  <a:ext uri="{FF2B5EF4-FFF2-40B4-BE49-F238E27FC236}">
                    <a16:creationId xmlns:a16="http://schemas.microsoft.com/office/drawing/2014/main" id="{77C61BC7-BEE6-CE40-3C20-F2366E3B6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10307638-824A-78D6-0050-9755653EF0FF}"/>
              </a:ext>
            </a:extLst>
          </p:cNvPr>
          <p:cNvGrpSpPr/>
          <p:nvPr/>
        </p:nvGrpSpPr>
        <p:grpSpPr>
          <a:xfrm>
            <a:off x="824275" y="1049002"/>
            <a:ext cx="7911520" cy="230832"/>
            <a:chOff x="1095328" y="1095832"/>
            <a:chExt cx="8481279" cy="230832"/>
          </a:xfrm>
        </p:grpSpPr>
        <p:pic>
          <p:nvPicPr>
            <p:cNvPr id="52" name="그래픽 51">
              <a:extLst>
                <a:ext uri="{FF2B5EF4-FFF2-40B4-BE49-F238E27FC236}">
                  <a16:creationId xmlns:a16="http://schemas.microsoft.com/office/drawing/2014/main" id="{8119003F-5F4E-F02B-44D7-59DE3624E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DCB6C43C-3DB2-63BC-A6D5-9D0BA87882D2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Key 1: 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기존 </a:t>
              </a:r>
              <a:r>
                <a:rPr lang="en-US" altLang="ko-KR" sz="9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LoRA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layer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사이에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lightweight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한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convolution block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삽입</a:t>
              </a:r>
              <a:endParaRPr lang="en-US" altLang="ko-KR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CBF8E5D9-1BF4-8876-E73D-8E73BB325041}"/>
              </a:ext>
            </a:extLst>
          </p:cNvPr>
          <p:cNvGrpSpPr/>
          <p:nvPr/>
        </p:nvGrpSpPr>
        <p:grpSpPr>
          <a:xfrm>
            <a:off x="824275" y="1834998"/>
            <a:ext cx="7911520" cy="230832"/>
            <a:chOff x="1095328" y="1095832"/>
            <a:chExt cx="8481279" cy="230832"/>
          </a:xfrm>
        </p:grpSpPr>
        <p:pic>
          <p:nvPicPr>
            <p:cNvPr id="55" name="그래픽 54">
              <a:extLst>
                <a:ext uri="{FF2B5EF4-FFF2-40B4-BE49-F238E27FC236}">
                  <a16:creationId xmlns:a16="http://schemas.microsoft.com/office/drawing/2014/main" id="{4C018767-1E71-FCB0-675A-1A43435F8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DC5491DF-8444-EF14-F1D4-9122933FD887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Key 2: </a:t>
              </a:r>
              <a:r>
                <a:rPr lang="en-US" altLang="ko-KR" sz="9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MoE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(Mixture-of-Experts) 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컨셉 구현</a:t>
              </a:r>
              <a:endParaRPr lang="en-US" altLang="ko-KR" sz="900" dirty="0">
                <a:solidFill>
                  <a:srgbClr val="F7322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93CE54B6-2A4A-F222-14AB-805DD4EF5960}"/>
              </a:ext>
            </a:extLst>
          </p:cNvPr>
          <p:cNvGrpSpPr/>
          <p:nvPr/>
        </p:nvGrpSpPr>
        <p:grpSpPr>
          <a:xfrm>
            <a:off x="824275" y="2735841"/>
            <a:ext cx="7911520" cy="238335"/>
            <a:chOff x="1095328" y="1095832"/>
            <a:chExt cx="8481279" cy="238335"/>
          </a:xfrm>
        </p:grpSpPr>
        <p:pic>
          <p:nvPicPr>
            <p:cNvPr id="58" name="그래픽 57">
              <a:extLst>
                <a:ext uri="{FF2B5EF4-FFF2-40B4-BE49-F238E27FC236}">
                  <a16:creationId xmlns:a16="http://schemas.microsoft.com/office/drawing/2014/main" id="{6CA8D512-C3F2-7065-F461-1E475BF30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20F2DF16-2066-F3A9-66D5-971C4E391169}"/>
                </a:ext>
              </a:extLst>
            </p:cNvPr>
            <p:cNvSpPr/>
            <p:nvPr/>
          </p:nvSpPr>
          <p:spPr>
            <a:xfrm>
              <a:off x="1231162" y="1095832"/>
              <a:ext cx="8345445" cy="238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Key 3: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SAM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decoder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 다중 클래스 예측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MLP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추가</a:t>
              </a:r>
              <a:endPara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B50FE7C-5A0F-341B-B5C1-93147EF14544}"/>
              </a:ext>
            </a:extLst>
          </p:cNvPr>
          <p:cNvSpPr txBox="1"/>
          <p:nvPr/>
        </p:nvSpPr>
        <p:spPr>
          <a:xfrm>
            <a:off x="950984" y="1392628"/>
            <a:ext cx="578768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900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Convolution</a:t>
            </a:r>
            <a:r>
              <a:rPr lang="ko-KR" altLang="en-US" sz="900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의 고유 특징인 </a:t>
            </a:r>
            <a:r>
              <a:rPr lang="en-US" altLang="ko-KR" sz="900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vision-specific inductive bias</a:t>
            </a:r>
            <a:r>
              <a:rPr lang="ko-KR" altLang="en-US" sz="900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를 활용 가능</a:t>
            </a:r>
            <a:endParaRPr lang="en-US" altLang="ko-KR" sz="900" i="1" dirty="0">
              <a:solidFill>
                <a:srgbClr val="4674DA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F12000-679B-144D-FBC4-CB2EC1D762BC}"/>
              </a:ext>
            </a:extLst>
          </p:cNvPr>
          <p:cNvSpPr txBox="1"/>
          <p:nvPr/>
        </p:nvSpPr>
        <p:spPr>
          <a:xfrm>
            <a:off x="950984" y="2088859"/>
            <a:ext cx="5787683" cy="484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여러 </a:t>
            </a:r>
            <a:r>
              <a:rPr lang="en-US" altLang="ko-KR" sz="900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experts</a:t>
            </a:r>
            <a:r>
              <a:rPr lang="ko-KR" altLang="en-US" sz="900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를 두고</a:t>
            </a:r>
            <a:r>
              <a:rPr lang="en-US" altLang="ko-KR" sz="900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, </a:t>
            </a:r>
            <a:r>
              <a:rPr lang="ko-KR" altLang="en-US" sz="900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각 </a:t>
            </a:r>
            <a:r>
              <a:rPr lang="en-US" altLang="ko-KR" sz="900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expert</a:t>
            </a:r>
            <a:r>
              <a:rPr lang="ko-KR" altLang="en-US" sz="900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가 다른 </a:t>
            </a:r>
            <a:r>
              <a:rPr lang="en-US" altLang="ko-KR" sz="900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scale</a:t>
            </a:r>
            <a:r>
              <a:rPr lang="ko-KR" altLang="en-US" sz="900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의 </a:t>
            </a:r>
            <a:r>
              <a:rPr lang="en-US" altLang="ko-KR" sz="900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image feature</a:t>
            </a:r>
            <a:r>
              <a:rPr lang="ko-KR" altLang="en-US" sz="900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를 확인 </a:t>
            </a:r>
            <a:r>
              <a:rPr lang="en-US" altLang="ko-KR" sz="900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-&gt; 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다양한 </a:t>
            </a:r>
            <a:r>
              <a:rPr lang="en-US" altLang="ko-KR" sz="900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scale</a:t>
            </a:r>
            <a:r>
              <a:rPr lang="ko-KR" altLang="en-US" sz="900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의 이미지 특징을 추출하므로</a:t>
            </a:r>
            <a:r>
              <a:rPr lang="en-US" altLang="ko-KR" sz="900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, </a:t>
            </a:r>
            <a:r>
              <a:rPr lang="ko-KR" altLang="en-US" sz="900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다양한 객체를 탐지 가능</a:t>
            </a:r>
            <a:endParaRPr lang="en-US" altLang="ko-KR" sz="900" i="1" dirty="0">
              <a:solidFill>
                <a:srgbClr val="4674DA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2A2DE0-FEE1-3E60-6234-5E53B909A5E9}"/>
              </a:ext>
            </a:extLst>
          </p:cNvPr>
          <p:cNvSpPr txBox="1"/>
          <p:nvPr/>
        </p:nvSpPr>
        <p:spPr>
          <a:xfrm>
            <a:off x="978750" y="3053514"/>
            <a:ext cx="578768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900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SAM</a:t>
            </a:r>
            <a:r>
              <a:rPr lang="ko-KR" altLang="en-US" sz="900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을 통해 </a:t>
            </a:r>
            <a:r>
              <a:rPr lang="en-US" altLang="ko-KR" sz="900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Semantic Segmentation</a:t>
            </a:r>
            <a:r>
              <a:rPr lang="ko-KR" altLang="en-US" sz="900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을 가능하게 함 </a:t>
            </a:r>
            <a:endParaRPr lang="en-US" altLang="ko-KR" sz="900" i="1" dirty="0">
              <a:solidFill>
                <a:srgbClr val="4674DA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1776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2446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Method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CF53CD97-B455-C6BA-AF8A-12E13C3759A4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D8176B54-2771-806B-4234-55D431C956B4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Conv-</a:t>
              </a:r>
              <a:r>
                <a:rPr lang="en-US" altLang="ko-KR" sz="11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LoRA</a:t>
              </a:r>
              <a:endParaRPr lang="en-US" altLang="ko-KR" sz="1600" i="1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8D893829-ED94-4493-AD8E-1F39966D39B9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9" name="타원 48">
                <a:extLst>
                  <a:ext uri="{FF2B5EF4-FFF2-40B4-BE49-F238E27FC236}">
                    <a16:creationId xmlns:a16="http://schemas.microsoft.com/office/drawing/2014/main" id="{D0227C6A-6F6E-9CDD-F263-4B5F960D1141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0" name="그래픽 14">
                <a:extLst>
                  <a:ext uri="{FF2B5EF4-FFF2-40B4-BE49-F238E27FC236}">
                    <a16:creationId xmlns:a16="http://schemas.microsoft.com/office/drawing/2014/main" id="{77C61BC7-BEE6-CE40-3C20-F2366E3B6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A5E66244-4572-7CCF-558F-EEB0BF68B23B}"/>
              </a:ext>
            </a:extLst>
          </p:cNvPr>
          <p:cNvGrpSpPr/>
          <p:nvPr/>
        </p:nvGrpSpPr>
        <p:grpSpPr>
          <a:xfrm>
            <a:off x="824275" y="1049002"/>
            <a:ext cx="7911520" cy="230832"/>
            <a:chOff x="1095328" y="1095832"/>
            <a:chExt cx="8481279" cy="230832"/>
          </a:xfrm>
        </p:grpSpPr>
        <p:pic>
          <p:nvPicPr>
            <p:cNvPr id="15" name="그래픽 14">
              <a:extLst>
                <a:ext uri="{FF2B5EF4-FFF2-40B4-BE49-F238E27FC236}">
                  <a16:creationId xmlns:a16="http://schemas.microsoft.com/office/drawing/2014/main" id="{1A1704B2-6E04-080F-053A-B4F592CC1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7929E24C-35DC-E58F-8F74-D74E17C9F9BF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LoRA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중간부에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Convolution operations 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삽입</a:t>
              </a:r>
              <a:endParaRPr lang="en-US" altLang="ko-KR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14FB9508-92B7-CE62-AAE4-0A9F36C80C66}"/>
              </a:ext>
            </a:extLst>
          </p:cNvPr>
          <p:cNvGrpSpPr/>
          <p:nvPr/>
        </p:nvGrpSpPr>
        <p:grpSpPr>
          <a:xfrm>
            <a:off x="824275" y="1326610"/>
            <a:ext cx="7911520" cy="230832"/>
            <a:chOff x="1095328" y="1095832"/>
            <a:chExt cx="8481279" cy="230832"/>
          </a:xfrm>
        </p:grpSpPr>
        <p:pic>
          <p:nvPicPr>
            <p:cNvPr id="18" name="그래픽 17">
              <a:extLst>
                <a:ext uri="{FF2B5EF4-FFF2-40B4-BE49-F238E27FC236}">
                  <a16:creationId xmlns:a16="http://schemas.microsoft.com/office/drawing/2014/main" id="{4BD86AA6-B638-0FE9-3C04-8363C0B29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B71D9A46-C56F-40B6-9EFE-84A69E9F7E9F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단순한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Conv block 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대신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en-US" altLang="ko-KR" sz="9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MoE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-Conv block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제안</a:t>
              </a:r>
              <a:endParaRPr lang="en-US" altLang="ko-KR" sz="900" dirty="0">
                <a:solidFill>
                  <a:srgbClr val="F7322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27" name="그림 26">
            <a:extLst>
              <a:ext uri="{FF2B5EF4-FFF2-40B4-BE49-F238E27FC236}">
                <a16:creationId xmlns:a16="http://schemas.microsoft.com/office/drawing/2014/main" id="{205C2226-B054-8950-66ED-BC12F1F077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915" y="2215424"/>
            <a:ext cx="5834473" cy="2423915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D8BD40A-AF7C-93A3-B1F2-8796563FF8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484" y="1871967"/>
            <a:ext cx="1857384" cy="275654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8C70121E-93A1-4492-5C41-59B0EE4E98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9354" y="1720405"/>
            <a:ext cx="3086813" cy="578778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EC5A8891-1B40-7F5A-108D-21FA6C7A5B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3590" y="2299183"/>
            <a:ext cx="2637394" cy="28576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83C544BA-EA65-CD22-0C6A-D38888C35A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3590" y="2706487"/>
            <a:ext cx="2637394" cy="222156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951959B9-9784-614B-2F73-1D0A643CDA07}"/>
              </a:ext>
            </a:extLst>
          </p:cNvPr>
          <p:cNvSpPr/>
          <p:nvPr/>
        </p:nvSpPr>
        <p:spPr>
          <a:xfrm>
            <a:off x="4160162" y="1862245"/>
            <a:ext cx="1996013" cy="307353"/>
          </a:xfrm>
          <a:prstGeom prst="rect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A56DE957-00F7-B4AB-CECB-36C2D3990801}"/>
              </a:ext>
            </a:extLst>
          </p:cNvPr>
          <p:cNvSpPr/>
          <p:nvPr/>
        </p:nvSpPr>
        <p:spPr>
          <a:xfrm>
            <a:off x="4499992" y="1856117"/>
            <a:ext cx="1656184" cy="307353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480145C3-5AE2-D7C5-7927-B7C150B1D692}"/>
              </a:ext>
            </a:extLst>
          </p:cNvPr>
          <p:cNvSpPr/>
          <p:nvPr/>
        </p:nvSpPr>
        <p:spPr>
          <a:xfrm>
            <a:off x="5724128" y="1871967"/>
            <a:ext cx="432048" cy="275654"/>
          </a:xfrm>
          <a:prstGeom prst="rect">
            <a:avLst/>
          </a:prstGeom>
          <a:solidFill>
            <a:schemeClr val="accent4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726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2446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Method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7</a:t>
            </a:fld>
            <a:endParaRPr lang="ko-KR" altLang="en-US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CF53CD97-B455-C6BA-AF8A-12E13C3759A4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D8176B54-2771-806B-4234-55D431C956B4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MoE</a:t>
              </a:r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-Conv</a:t>
              </a:r>
              <a:endParaRPr lang="en-US" altLang="ko-KR" sz="1600" i="1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8D893829-ED94-4493-AD8E-1F39966D39B9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9" name="타원 48">
                <a:extLst>
                  <a:ext uri="{FF2B5EF4-FFF2-40B4-BE49-F238E27FC236}">
                    <a16:creationId xmlns:a16="http://schemas.microsoft.com/office/drawing/2014/main" id="{D0227C6A-6F6E-9CDD-F263-4B5F960D1141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0" name="그래픽 14">
                <a:extLst>
                  <a:ext uri="{FF2B5EF4-FFF2-40B4-BE49-F238E27FC236}">
                    <a16:creationId xmlns:a16="http://schemas.microsoft.com/office/drawing/2014/main" id="{77C61BC7-BEE6-CE40-3C20-F2366E3B6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A5E66244-4572-7CCF-558F-EEB0BF68B23B}"/>
              </a:ext>
            </a:extLst>
          </p:cNvPr>
          <p:cNvGrpSpPr/>
          <p:nvPr/>
        </p:nvGrpSpPr>
        <p:grpSpPr>
          <a:xfrm>
            <a:off x="824275" y="1049002"/>
            <a:ext cx="7911520" cy="230832"/>
            <a:chOff x="1095328" y="1095832"/>
            <a:chExt cx="8481279" cy="230832"/>
          </a:xfrm>
        </p:grpSpPr>
        <p:pic>
          <p:nvPicPr>
            <p:cNvPr id="15" name="그래픽 14">
              <a:extLst>
                <a:ext uri="{FF2B5EF4-FFF2-40B4-BE49-F238E27FC236}">
                  <a16:creationId xmlns:a16="http://schemas.microsoft.com/office/drawing/2014/main" id="{1A1704B2-6E04-080F-053A-B4F592CC1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7929E24C-35DC-E58F-8F74-D74E17C9F9BF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N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개의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expert networks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와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gating module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로 구성됨 </a:t>
              </a:r>
              <a:r>
                <a:rPr lang="en-US" altLang="ko-KR" sz="900" dirty="0">
                  <a:solidFill>
                    <a:srgbClr val="F7322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(expert:</a:t>
              </a:r>
              <a:r>
                <a:rPr lang="ko-KR" altLang="en-US" sz="900" dirty="0">
                  <a:solidFill>
                    <a:srgbClr val="F7322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다른 스케일의 </a:t>
              </a:r>
              <a:r>
                <a:rPr lang="en-US" altLang="ko-KR" sz="900" dirty="0">
                  <a:solidFill>
                    <a:srgbClr val="F7322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feature </a:t>
              </a:r>
              <a:r>
                <a:rPr lang="ko-KR" altLang="en-US" sz="900" dirty="0">
                  <a:solidFill>
                    <a:srgbClr val="F7322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확인</a:t>
              </a:r>
              <a:r>
                <a:rPr lang="en-US" altLang="ko-KR" sz="900" dirty="0">
                  <a:solidFill>
                    <a:srgbClr val="F7322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gating: dynamic</a:t>
              </a:r>
              <a:r>
                <a:rPr lang="ko-KR" altLang="en-US" sz="900" dirty="0">
                  <a:solidFill>
                    <a:srgbClr val="F7322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하게 </a:t>
              </a:r>
              <a:r>
                <a:rPr lang="en-US" altLang="ko-KR" sz="900" dirty="0">
                  <a:solidFill>
                    <a:srgbClr val="F7322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expert </a:t>
              </a:r>
              <a:r>
                <a:rPr lang="ko-KR" altLang="en-US" sz="900" dirty="0">
                  <a:solidFill>
                    <a:srgbClr val="F7322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선택</a:t>
              </a:r>
              <a:r>
                <a:rPr lang="en-US" altLang="ko-KR" sz="900" dirty="0">
                  <a:solidFill>
                    <a:srgbClr val="F7322D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14FB9508-92B7-CE62-AAE4-0A9F36C80C66}"/>
              </a:ext>
            </a:extLst>
          </p:cNvPr>
          <p:cNvGrpSpPr/>
          <p:nvPr/>
        </p:nvGrpSpPr>
        <p:grpSpPr>
          <a:xfrm>
            <a:off x="824275" y="1331194"/>
            <a:ext cx="7911520" cy="230832"/>
            <a:chOff x="1095328" y="1095832"/>
            <a:chExt cx="8481279" cy="230832"/>
          </a:xfrm>
        </p:grpSpPr>
        <p:pic>
          <p:nvPicPr>
            <p:cNvPr id="18" name="그래픽 17">
              <a:extLst>
                <a:ext uri="{FF2B5EF4-FFF2-40B4-BE49-F238E27FC236}">
                  <a16:creationId xmlns:a16="http://schemas.microsoft.com/office/drawing/2014/main" id="{4BD86AA6-B638-0FE9-3C04-8363C0B29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B71D9A46-C56F-40B6-9EFE-84A69E9F7E9F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다양한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scale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이미지 특징을 추출하므로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다양한 크기의 객체를 탐지할 수 있음</a:t>
              </a: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DAE719C2-979F-FA98-867F-1EE7B1A5E3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054" y="2126713"/>
            <a:ext cx="5372908" cy="193226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A1CB52B3-D178-9224-9A71-8C53231660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674" y="4103219"/>
            <a:ext cx="5574602" cy="66147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32AFED9B-D4E1-7412-DEB6-49B1AAC7CBC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3054" r="5076"/>
          <a:stretch/>
        </p:blipFill>
        <p:spPr>
          <a:xfrm>
            <a:off x="5249606" y="1577674"/>
            <a:ext cx="3772165" cy="44823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B7BC077-C47B-A863-9FC8-84C9137756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7156" y="2034425"/>
            <a:ext cx="3416844" cy="560751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17F493C4-9D43-77BE-FD81-E7E4109AC3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91470" y="2643759"/>
            <a:ext cx="2459485" cy="461154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C1971415-77FC-80F3-5892-4EC73D8A53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9759" y="3170115"/>
            <a:ext cx="893227" cy="206559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F224BDFF-C1C7-349A-3051-B810EBA68D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84370" y="3153496"/>
            <a:ext cx="893228" cy="241633"/>
          </a:xfrm>
          <a:prstGeom prst="rect">
            <a:avLst/>
          </a:prstGeom>
        </p:spPr>
      </p:pic>
      <p:grpSp>
        <p:nvGrpSpPr>
          <p:cNvPr id="38" name="그룹 37">
            <a:extLst>
              <a:ext uri="{FF2B5EF4-FFF2-40B4-BE49-F238E27FC236}">
                <a16:creationId xmlns:a16="http://schemas.microsoft.com/office/drawing/2014/main" id="{56EB3091-4FB9-F566-9377-6FD69BC830B5}"/>
              </a:ext>
            </a:extLst>
          </p:cNvPr>
          <p:cNvGrpSpPr/>
          <p:nvPr/>
        </p:nvGrpSpPr>
        <p:grpSpPr>
          <a:xfrm>
            <a:off x="824275" y="1628532"/>
            <a:ext cx="7911520" cy="230832"/>
            <a:chOff x="1095328" y="1095832"/>
            <a:chExt cx="8481279" cy="230832"/>
          </a:xfrm>
        </p:grpSpPr>
        <p:pic>
          <p:nvPicPr>
            <p:cNvPr id="39" name="그래픽 38">
              <a:extLst>
                <a:ext uri="{FF2B5EF4-FFF2-40B4-BE49-F238E27FC236}">
                  <a16:creationId xmlns:a16="http://schemas.microsoft.com/office/drawing/2014/main" id="{81BBFFD4-478F-75EA-1D26-C7942DDD2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09C95C71-BD08-5D8F-A778-9B27B7C399E7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Multi-scale 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방식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(i.e. </a:t>
              </a:r>
              <a:r>
                <a:rPr lang="en-US" altLang="ko-KR" sz="9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Swin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 비해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computational cost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 적어 효율적임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407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2446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Method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8</a:t>
            </a:fld>
            <a:endParaRPr lang="ko-KR" altLang="en-US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CF53CD97-B455-C6BA-AF8A-12E13C3759A4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D8176B54-2771-806B-4234-55D431C956B4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Multi-class Segmentation with SAM</a:t>
              </a:r>
              <a:endParaRPr lang="en-US" altLang="ko-KR" sz="1600" i="1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8D893829-ED94-4493-AD8E-1F39966D39B9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9" name="타원 48">
                <a:extLst>
                  <a:ext uri="{FF2B5EF4-FFF2-40B4-BE49-F238E27FC236}">
                    <a16:creationId xmlns:a16="http://schemas.microsoft.com/office/drawing/2014/main" id="{D0227C6A-6F6E-9CDD-F263-4B5F960D1141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0" name="그래픽 14">
                <a:extLst>
                  <a:ext uri="{FF2B5EF4-FFF2-40B4-BE49-F238E27FC236}">
                    <a16:creationId xmlns:a16="http://schemas.microsoft.com/office/drawing/2014/main" id="{77C61BC7-BEE6-CE40-3C20-F2366E3B6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A5E66244-4572-7CCF-558F-EEB0BF68B23B}"/>
              </a:ext>
            </a:extLst>
          </p:cNvPr>
          <p:cNvGrpSpPr/>
          <p:nvPr/>
        </p:nvGrpSpPr>
        <p:grpSpPr>
          <a:xfrm>
            <a:off x="824275" y="1049002"/>
            <a:ext cx="7911520" cy="230832"/>
            <a:chOff x="1095328" y="1095832"/>
            <a:chExt cx="8481279" cy="230832"/>
          </a:xfrm>
        </p:grpSpPr>
        <p:pic>
          <p:nvPicPr>
            <p:cNvPr id="15" name="그래픽 14">
              <a:extLst>
                <a:ext uri="{FF2B5EF4-FFF2-40B4-BE49-F238E27FC236}">
                  <a16:creationId xmlns:a16="http://schemas.microsoft.com/office/drawing/2014/main" id="{1A1704B2-6E04-080F-053A-B4F592CC1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7929E24C-35DC-E58F-8F74-D74E17C9F9BF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Mask-based method (i.e. </a:t>
              </a:r>
              <a:r>
                <a:rPr lang="en-US" altLang="ko-KR" sz="9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Maskformer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따라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N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개의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binary masks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와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N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개의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classification scores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예측함</a:t>
              </a:r>
              <a:endParaRPr lang="en-US" altLang="ko-KR" sz="900" dirty="0">
                <a:solidFill>
                  <a:srgbClr val="F7322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14FB9508-92B7-CE62-AAE4-0A9F36C80C66}"/>
              </a:ext>
            </a:extLst>
          </p:cNvPr>
          <p:cNvGrpSpPr/>
          <p:nvPr/>
        </p:nvGrpSpPr>
        <p:grpSpPr>
          <a:xfrm>
            <a:off x="824275" y="1331194"/>
            <a:ext cx="7911520" cy="230832"/>
            <a:chOff x="1095328" y="1095832"/>
            <a:chExt cx="8481279" cy="230832"/>
          </a:xfrm>
        </p:grpSpPr>
        <p:pic>
          <p:nvPicPr>
            <p:cNvPr id="18" name="그래픽 17">
              <a:extLst>
                <a:ext uri="{FF2B5EF4-FFF2-40B4-BE49-F238E27FC236}">
                  <a16:creationId xmlns:a16="http://schemas.microsoft.com/office/drawing/2014/main" id="{4BD86AA6-B638-0FE9-3C04-8363C0B29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B71D9A46-C56F-40B6-9EFE-84A69E9F7E9F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Multi-class 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예측을 위해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prompt encoder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제거 후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lightweight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한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MLP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추가함</a:t>
              </a: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56EB3091-4FB9-F566-9377-6FD69BC830B5}"/>
              </a:ext>
            </a:extLst>
          </p:cNvPr>
          <p:cNvGrpSpPr/>
          <p:nvPr/>
        </p:nvGrpSpPr>
        <p:grpSpPr>
          <a:xfrm>
            <a:off x="824275" y="1628532"/>
            <a:ext cx="7911520" cy="230832"/>
            <a:chOff x="1095328" y="1095832"/>
            <a:chExt cx="8481279" cy="230832"/>
          </a:xfrm>
        </p:grpSpPr>
        <p:pic>
          <p:nvPicPr>
            <p:cNvPr id="39" name="그래픽 38">
              <a:extLst>
                <a:ext uri="{FF2B5EF4-FFF2-40B4-BE49-F238E27FC236}">
                  <a16:creationId xmlns:a16="http://schemas.microsoft.com/office/drawing/2014/main" id="{81BBFFD4-478F-75EA-1D26-C7942DDD2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09C95C71-BD08-5D8F-A778-9B27B7C399E7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SAM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구조를 변경하여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end-to-end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로 학습이 가능해짐</a:t>
              </a: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1630C848-6E40-3B25-77D1-C45FD48FEE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984" y="2289679"/>
            <a:ext cx="5760640" cy="2477584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6C84056-8FAD-B45A-3A9A-0444B2EFA9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0072" y="1939505"/>
            <a:ext cx="3837040" cy="38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1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9107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Experiments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9</a:t>
            </a:fld>
            <a:endParaRPr lang="ko-KR" altLang="en-US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CF53CD97-B455-C6BA-AF8A-12E13C3759A4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D8176B54-2771-806B-4234-55D431C956B4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Binary class semantic segmentation</a:t>
              </a:r>
              <a:endParaRPr lang="en-US" altLang="ko-KR" sz="1600" i="1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8D893829-ED94-4493-AD8E-1F39966D39B9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9" name="타원 48">
                <a:extLst>
                  <a:ext uri="{FF2B5EF4-FFF2-40B4-BE49-F238E27FC236}">
                    <a16:creationId xmlns:a16="http://schemas.microsoft.com/office/drawing/2014/main" id="{D0227C6A-6F6E-9CDD-F263-4B5F960D1141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0" name="그래픽 14">
                <a:extLst>
                  <a:ext uri="{FF2B5EF4-FFF2-40B4-BE49-F238E27FC236}">
                    <a16:creationId xmlns:a16="http://schemas.microsoft.com/office/drawing/2014/main" id="{77C61BC7-BEE6-CE40-3C20-F2366E3B6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A5E66244-4572-7CCF-558F-EEB0BF68B23B}"/>
              </a:ext>
            </a:extLst>
          </p:cNvPr>
          <p:cNvGrpSpPr/>
          <p:nvPr/>
        </p:nvGrpSpPr>
        <p:grpSpPr>
          <a:xfrm>
            <a:off x="824275" y="1049002"/>
            <a:ext cx="7911520" cy="230832"/>
            <a:chOff x="1095328" y="1095832"/>
            <a:chExt cx="8481279" cy="230832"/>
          </a:xfrm>
        </p:grpSpPr>
        <p:pic>
          <p:nvPicPr>
            <p:cNvPr id="15" name="그래픽 14">
              <a:extLst>
                <a:ext uri="{FF2B5EF4-FFF2-40B4-BE49-F238E27FC236}">
                  <a16:creationId xmlns:a16="http://schemas.microsoft.com/office/drawing/2014/main" id="{1A1704B2-6E04-080F-053A-B4F592CC1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7929E24C-35DC-E58F-8F74-D74E17C9F9BF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Medical, Natural, Agriculture, Remote sensing 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환경에서 실험 진행</a:t>
              </a:r>
              <a:endParaRPr lang="en-US" altLang="ko-KR" sz="900" dirty="0">
                <a:solidFill>
                  <a:srgbClr val="F7322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14FB9508-92B7-CE62-AAE4-0A9F36C80C66}"/>
              </a:ext>
            </a:extLst>
          </p:cNvPr>
          <p:cNvGrpSpPr/>
          <p:nvPr/>
        </p:nvGrpSpPr>
        <p:grpSpPr>
          <a:xfrm>
            <a:off x="824275" y="1331194"/>
            <a:ext cx="7911520" cy="369332"/>
            <a:chOff x="1095328" y="1095832"/>
            <a:chExt cx="8481279" cy="369332"/>
          </a:xfrm>
        </p:grpSpPr>
        <p:pic>
          <p:nvPicPr>
            <p:cNvPr id="18" name="그래픽 17">
              <a:extLst>
                <a:ext uri="{FF2B5EF4-FFF2-40B4-BE49-F238E27FC236}">
                  <a16:creationId xmlns:a16="http://schemas.microsoft.com/office/drawing/2014/main" id="{4BD86AA6-B638-0FE9-3C04-8363C0B29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B71D9A46-C56F-40B6-9EFE-84A69E9F7E9F}"/>
                </a:ext>
              </a:extLst>
            </p:cNvPr>
            <p:cNvSpPr/>
            <p:nvPr/>
          </p:nvSpPr>
          <p:spPr>
            <a:xfrm>
              <a:off x="1231162" y="1095832"/>
              <a:ext cx="83454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SAM trained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from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scratch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성능이 가장 안 좋은 이유는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PEFT 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방법들과 달리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SAM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사전 지식을 잃어버렸기 때문</a:t>
              </a:r>
            </a:p>
            <a:p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9F245E02-6510-F327-679A-8CF51C540D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640" y="1948804"/>
            <a:ext cx="6051981" cy="3035064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2ED7A0B7-EF8D-47CA-B3AC-575EFE722AE5}"/>
              </a:ext>
            </a:extLst>
          </p:cNvPr>
          <p:cNvGrpSpPr/>
          <p:nvPr/>
        </p:nvGrpSpPr>
        <p:grpSpPr>
          <a:xfrm>
            <a:off x="824275" y="1628532"/>
            <a:ext cx="7911520" cy="230832"/>
            <a:chOff x="1095328" y="1095832"/>
            <a:chExt cx="8481279" cy="230832"/>
          </a:xfrm>
        </p:grpSpPr>
        <p:pic>
          <p:nvPicPr>
            <p:cNvPr id="25" name="그래픽 24">
              <a:extLst>
                <a:ext uri="{FF2B5EF4-FFF2-40B4-BE49-F238E27FC236}">
                  <a16:creationId xmlns:a16="http://schemas.microsoft.com/office/drawing/2014/main" id="{29E957B9-E0E1-64D8-2364-264D79869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7BD48985-63BC-4D8A-71BC-7458CC7659F3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Vision-specific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한 </a:t>
              </a:r>
              <a:r>
                <a:rPr lang="en-US" altLang="ko-KR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inductive bias</a:t>
              </a:r>
              <a:r>
                <a:rPr lang="ko-KR" altLang="en-US" sz="9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 추가됨으로써 가장 우수한 성능을 보임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375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25252"/>
      </a:accent1>
      <a:accent2>
        <a:srgbClr val="FCB4B2"/>
      </a:accent2>
      <a:accent3>
        <a:srgbClr val="8D7B6F"/>
      </a:accent3>
      <a:accent4>
        <a:srgbClr val="FFC000"/>
      </a:accent4>
      <a:accent5>
        <a:srgbClr val="407C7C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5">
      <a:majorFont>
        <a:latin typeface="에스코어 드림 7 ExtraBold"/>
        <a:ea typeface="에스코어 드림 7 ExtraBold"/>
        <a:cs typeface=""/>
      </a:majorFont>
      <a:minorFont>
        <a:latin typeface="에스코어 드림 5 Medium"/>
        <a:ea typeface="에스코어 드림 5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A356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>
              <a:lumMod val="75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>
            <a:latin typeface="나눔바른고딕" panose="020B0603020101020101" pitchFamily="50" charset="-127"/>
            <a:ea typeface="나눔바른고딕" panose="020B0603020101020101" pitchFamily="50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36333</TotalTime>
  <Words>604</Words>
  <Application>Microsoft Office PowerPoint</Application>
  <PresentationFormat>화면 슬라이드 쇼(16:9)</PresentationFormat>
  <Paragraphs>101</Paragraphs>
  <Slides>13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맑은 고딕</vt:lpstr>
      <vt:lpstr>에스코어 드림 4 Regular</vt:lpstr>
      <vt:lpstr>Cambria Math</vt:lpstr>
      <vt:lpstr>에스코어 드림 5 Medium</vt:lpstr>
      <vt:lpstr>에스코어 드림 7 ExtraBold</vt:lpstr>
      <vt:lpstr>에스코어 드림 2 ExtraLight</vt:lpstr>
      <vt:lpstr>굴림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kjwkor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김태현</dc:creator>
  <cp:lastModifiedBy>AhnSungHyun</cp:lastModifiedBy>
  <cp:revision>3197</cp:revision>
  <cp:lastPrinted>2023-04-28T14:35:29Z</cp:lastPrinted>
  <dcterms:created xsi:type="dcterms:W3CDTF">2009-09-20T10:20:07Z</dcterms:created>
  <dcterms:modified xsi:type="dcterms:W3CDTF">2024-06-05T12:52:02Z</dcterms:modified>
</cp:coreProperties>
</file>