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17"/>
  </p:notesMasterIdLst>
  <p:sldIdLst>
    <p:sldId id="256" r:id="rId2"/>
    <p:sldId id="257" r:id="rId3"/>
    <p:sldId id="262" r:id="rId4"/>
    <p:sldId id="263" r:id="rId5"/>
    <p:sldId id="268" r:id="rId6"/>
    <p:sldId id="259" r:id="rId7"/>
    <p:sldId id="260" r:id="rId8"/>
    <p:sldId id="271" r:id="rId9"/>
    <p:sldId id="261" r:id="rId10"/>
    <p:sldId id="264" r:id="rId11"/>
    <p:sldId id="266" r:id="rId12"/>
    <p:sldId id="265" r:id="rId13"/>
    <p:sldId id="269" r:id="rId14"/>
    <p:sldId id="267" r:id="rId15"/>
    <p:sldId id="270" r:id="rId16"/>
  </p:sldIdLst>
  <p:sldSz cx="12192000" cy="6858000"/>
  <p:notesSz cx="6858000" cy="9144000"/>
  <p:embeddedFontLst>
    <p:embeddedFont>
      <p:font typeface="맑은 고딕" panose="020B0503020000020004" pitchFamily="50" charset="-127"/>
      <p:regular r:id="rId18"/>
      <p:bold r:id="rId19"/>
    </p:embeddedFont>
    <p:embeddedFont>
      <p:font typeface="에스코어 드림 3 Light" panose="020B0303030302020204" pitchFamily="34" charset="-127"/>
      <p:regular r:id="rId20"/>
    </p:embeddedFont>
    <p:embeddedFont>
      <p:font typeface="에스코어 드림 4 Regular" panose="020B0503030302020204" pitchFamily="34" charset="-127"/>
      <p:regular r:id="rId21"/>
    </p:embeddedFont>
    <p:embeddedFont>
      <p:font typeface="에스코어 드림 5 Medium" panose="020B0503030302020204" pitchFamily="34" charset="-127"/>
      <p:regular r:id="rId22"/>
    </p:embeddedFont>
    <p:embeddedFont>
      <p:font typeface="에스코어 드림 7 ExtraBold" panose="020B0803030302020204" pitchFamily="34" charset="-127"/>
      <p:bold r:id="rId23"/>
    </p:embeddedFont>
    <p:embeddedFont>
      <p:font typeface="에스코어 드림 8 Heavy" panose="020B0903030302020204" pitchFamily="34" charset="-127"/>
      <p:bold r:id="rId24"/>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2D2D"/>
    <a:srgbClr val="AB5154"/>
    <a:srgbClr val="A65252"/>
    <a:srgbClr val="9B4D4C"/>
    <a:srgbClr val="BDD3FF"/>
    <a:srgbClr val="699BFF"/>
    <a:srgbClr val="FF5D5D"/>
    <a:srgbClr val="FF4F4F"/>
    <a:srgbClr val="F4B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4389" autoAdjust="0"/>
  </p:normalViewPr>
  <p:slideViewPr>
    <p:cSldViewPr snapToGrid="0">
      <p:cViewPr varScale="1">
        <p:scale>
          <a:sx n="73" d="100"/>
          <a:sy n="73" d="100"/>
        </p:scale>
        <p:origin x="370" y="67"/>
      </p:cViewPr>
      <p:guideLst/>
    </p:cSldViewPr>
  </p:slideViewPr>
  <p:notesTextViewPr>
    <p:cViewPr>
      <p:scale>
        <a:sx n="3" d="2"/>
        <a:sy n="3" d="2"/>
      </p:scale>
      <p:origin x="0" y="-94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C973E-BE29-48F2-B217-77A624227FC0}" type="datetimeFigureOut">
              <a:rPr lang="ko-KR" altLang="en-US" smtClean="0"/>
              <a:t>2024-02-21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5276-676E-4D41-B02A-EEB44144A204}" type="slidenum">
              <a:rPr lang="ko-KR" altLang="en-US" smtClean="0"/>
              <a:t>‹#›</a:t>
            </a:fld>
            <a:endParaRPr lang="ko-KR" altLang="en-US"/>
          </a:p>
        </p:txBody>
      </p:sp>
    </p:spTree>
    <p:extLst>
      <p:ext uri="{BB962C8B-B14F-4D97-AF65-F5344CB8AC3E}">
        <p14:creationId xmlns:p14="http://schemas.microsoft.com/office/powerpoint/2010/main" val="2031654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everyone, I am </a:t>
            </a:r>
            <a:r>
              <a:rPr lang="en-US" altLang="ko-KR" dirty="0" err="1"/>
              <a:t>sunghyun</a:t>
            </a:r>
            <a:r>
              <a:rPr lang="en-US" altLang="ko-KR" dirty="0"/>
              <a:t> </a:t>
            </a:r>
            <a:r>
              <a:rPr lang="en-US" altLang="ko-KR" dirty="0" err="1"/>
              <a:t>ahn</a:t>
            </a:r>
            <a:r>
              <a:rPr lang="en-US" altLang="ko-KR" dirty="0"/>
              <a:t> from </a:t>
            </a:r>
            <a:r>
              <a:rPr lang="en-US" altLang="ko-KR" dirty="0" err="1"/>
              <a:t>yonsei</a:t>
            </a:r>
            <a:r>
              <a:rPr lang="en-US" altLang="ko-KR" dirty="0"/>
              <a:t> university </a:t>
            </a:r>
            <a:r>
              <a:rPr lang="en-US" altLang="ko-KR" dirty="0" err="1"/>
              <a:t>korea</a:t>
            </a:r>
            <a:r>
              <a:rPr lang="en-US" altLang="ko-KR" dirty="0"/>
              <a:t>. </a:t>
            </a:r>
          </a:p>
          <a:p>
            <a:endParaRPr lang="en-US" altLang="ko-KR" dirty="0"/>
          </a:p>
          <a:p>
            <a:r>
              <a:rPr lang="en-US" altLang="ko-KR" dirty="0"/>
              <a:t>Today, I am going to present our work, Dual Stream Fusion U-Net Transformers for 3d medical image segmentation. This is joint work with </a:t>
            </a:r>
            <a:r>
              <a:rPr lang="en-US" altLang="ko-KR" dirty="0" err="1"/>
              <a:t>seungkyun</a:t>
            </a:r>
            <a:r>
              <a:rPr lang="en-US" altLang="ko-KR" dirty="0"/>
              <a:t> </a:t>
            </a:r>
            <a:r>
              <a:rPr lang="en-US" altLang="ko-KR" dirty="0" err="1"/>
              <a:t>hong</a:t>
            </a:r>
            <a:r>
              <a:rPr lang="en-US" altLang="ko-KR" dirty="0"/>
              <a:t> and </a:t>
            </a:r>
            <a:r>
              <a:rPr lang="en-US" altLang="ko-KR" dirty="0" err="1"/>
              <a:t>youngwan</a:t>
            </a:r>
            <a:r>
              <a:rPr lang="en-US" altLang="ko-KR" dirty="0"/>
              <a:t> jo and my advisor </a:t>
            </a:r>
            <a:r>
              <a:rPr lang="en-US" altLang="ko-KR" dirty="0" err="1"/>
              <a:t>sanghyun</a:t>
            </a:r>
            <a:r>
              <a:rPr lang="en-US" altLang="ko-KR" dirty="0"/>
              <a:t> park.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0</a:t>
            </a:fld>
            <a:endParaRPr lang="ko-KR" altLang="en-US"/>
          </a:p>
        </p:txBody>
      </p:sp>
    </p:spTree>
    <p:extLst>
      <p:ext uri="{BB962C8B-B14F-4D97-AF65-F5344CB8AC3E}">
        <p14:creationId xmlns:p14="http://schemas.microsoft.com/office/powerpoint/2010/main" val="211406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let me explain the experiment. </a:t>
            </a:r>
          </a:p>
          <a:p>
            <a:endParaRPr lang="en-US" altLang="ko-KR" dirty="0"/>
          </a:p>
          <a:p>
            <a:r>
              <a:rPr lang="en-US" altLang="ko-KR" dirty="0"/>
              <a:t>We experimented with various metrics on the multi-organ dataset to evaluate our model.</a:t>
            </a:r>
          </a:p>
          <a:p>
            <a:endParaRPr lang="en-US" altLang="ko-KR" dirty="0"/>
          </a:p>
          <a:p>
            <a:r>
              <a:rPr lang="en-US" altLang="ko-KR" dirty="0"/>
              <a:t>Dice Score is a metric that combines precision and recall into a single measure, and HD95 is 95% of </a:t>
            </a:r>
            <a:r>
              <a:rPr lang="en-US" altLang="ko-KR" dirty="0" err="1"/>
              <a:t>Housdorff</a:t>
            </a:r>
            <a:r>
              <a:rPr lang="en-US" altLang="ko-KR" dirty="0"/>
              <a:t> distance which is a method to determine distance between two sets. one is Ground truth, the other is predicted.</a:t>
            </a:r>
          </a:p>
          <a:p>
            <a:endParaRPr lang="en-US" altLang="ko-KR" dirty="0"/>
          </a:p>
          <a:p>
            <a:r>
              <a:rPr lang="en-US" altLang="ko-KR" dirty="0"/>
              <a:t>And our proposed model achieved state-of-the-art performance in average Dice Score with the smallest parameters and flops.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9</a:t>
            </a:fld>
            <a:endParaRPr lang="ko-KR" altLang="en-US"/>
          </a:p>
        </p:txBody>
      </p:sp>
    </p:spTree>
    <p:extLst>
      <p:ext uri="{BB962C8B-B14F-4D97-AF65-F5344CB8AC3E}">
        <p14:creationId xmlns:p14="http://schemas.microsoft.com/office/powerpoint/2010/main" val="283518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For more detailed experiments, we also conducted a qualitative evaluation with famous models.</a:t>
            </a:r>
          </a:p>
          <a:p>
            <a:endParaRPr lang="en-US" altLang="ko-KR" dirty="0"/>
          </a:p>
          <a:p>
            <a:r>
              <a:rPr lang="en-US" altLang="ko-KR" dirty="0"/>
              <a:t>First, our model achieve high </a:t>
            </a:r>
            <a:r>
              <a:rPr lang="en-US" altLang="ko-KR" dirty="0" err="1"/>
              <a:t>segmentaion</a:t>
            </a:r>
            <a:r>
              <a:rPr lang="en-US" altLang="ko-KR" dirty="0"/>
              <a:t> performance for the stomach, and accurately identifies the right kidney.</a:t>
            </a:r>
          </a:p>
          <a:p>
            <a:endParaRPr lang="en-US" altLang="ko-KR" dirty="0"/>
          </a:p>
          <a:p>
            <a:r>
              <a:rPr lang="en-US" altLang="ko-KR" sz="1800" dirty="0">
                <a:effectLst/>
                <a:latin typeface="굴림" panose="020B0600000101010101" pitchFamily="50" charset="-127"/>
                <a:ea typeface="굴림" panose="020B0600000101010101" pitchFamily="50" charset="-127"/>
                <a:cs typeface="굴림" panose="020B0600000101010101" pitchFamily="50" charset="-127"/>
              </a:rPr>
              <a:t>Second, our model </a:t>
            </a:r>
            <a:r>
              <a:rPr lang="en-US" altLang="ko-KR" sz="1800" dirty="0" err="1">
                <a:effectLst/>
                <a:latin typeface="굴림" panose="020B0600000101010101" pitchFamily="50" charset="-127"/>
                <a:ea typeface="굴림" panose="020B0600000101010101" pitchFamily="50" charset="-127"/>
                <a:cs typeface="굴림" panose="020B0600000101010101" pitchFamily="50" charset="-127"/>
              </a:rPr>
              <a:t>doesn</a:t>
            </a:r>
            <a:r>
              <a:rPr lang="ko-KR" altLang="ko-KR" sz="1800" dirty="0">
                <a:effectLst/>
                <a:latin typeface="굴림" panose="020B0600000101010101" pitchFamily="50" charset="-127"/>
                <a:ea typeface="굴림" panose="020B0600000101010101" pitchFamily="50" charset="-127"/>
                <a:cs typeface="굴림" panose="020B0600000101010101" pitchFamily="50" charset="-127"/>
              </a:rPr>
              <a:t>’</a:t>
            </a:r>
            <a:r>
              <a:rPr lang="en-US" altLang="ko-KR" sz="1800" dirty="0">
                <a:effectLst/>
                <a:latin typeface="굴림" panose="020B0600000101010101" pitchFamily="50" charset="-127"/>
                <a:ea typeface="굴림" panose="020B0600000101010101" pitchFamily="50" charset="-127"/>
                <a:cs typeface="굴림" panose="020B0600000101010101" pitchFamily="50" charset="-127"/>
              </a:rPr>
              <a:t>t overlap with other organs, and accurately identifies the small organ like gallbladder than other models.</a:t>
            </a:r>
            <a:endParaRPr lang="ko-KR" altLang="ko-KR" sz="1800" dirty="0">
              <a:effectLst/>
              <a:latin typeface="굴림" panose="020B0600000101010101" pitchFamily="50" charset="-127"/>
              <a:ea typeface="굴림" panose="020B0600000101010101" pitchFamily="50" charset="-127"/>
              <a:cs typeface="굴림" panose="020B0600000101010101" pitchFamily="50" charset="-127"/>
            </a:endParaRPr>
          </a:p>
          <a:p>
            <a:endParaRPr lang="en-US" altLang="ko-KR" dirty="0"/>
          </a:p>
          <a:p>
            <a:r>
              <a:rPr lang="en-US" altLang="ko-KR" dirty="0"/>
              <a:t>Third, our </a:t>
            </a:r>
            <a:r>
              <a:rPr lang="en-US" altLang="ko-KR"/>
              <a:t>model distinguish </a:t>
            </a:r>
            <a:r>
              <a:rPr lang="en-US" altLang="ko-KR" dirty="0"/>
              <a:t>between spleen and stomach well without confusion.</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10</a:t>
            </a:fld>
            <a:endParaRPr lang="ko-KR" altLang="en-US"/>
          </a:p>
        </p:txBody>
      </p:sp>
    </p:spTree>
    <p:extLst>
      <p:ext uri="{BB962C8B-B14F-4D97-AF65-F5344CB8AC3E}">
        <p14:creationId xmlns:p14="http://schemas.microsoft.com/office/powerpoint/2010/main" val="428496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we also experiment with other dataset like cardiac medical images. and we </a:t>
            </a:r>
            <a:r>
              <a:rPr lang="en-US" altLang="ko-KR" dirty="0" err="1"/>
              <a:t>achived</a:t>
            </a:r>
            <a:r>
              <a:rPr lang="en-US" altLang="ko-KR" dirty="0"/>
              <a:t> the best performance on Right ventricle and second best performance on average dice score.</a:t>
            </a:r>
          </a:p>
          <a:p>
            <a:endParaRPr lang="en-US" altLang="ko-KR" dirty="0"/>
          </a:p>
          <a:p>
            <a:r>
              <a:rPr lang="en-US" altLang="ko-KR" dirty="0"/>
              <a:t>And our params and flops showed the least results.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11</a:t>
            </a:fld>
            <a:endParaRPr lang="ko-KR" altLang="en-US"/>
          </a:p>
        </p:txBody>
      </p:sp>
    </p:spTree>
    <p:extLst>
      <p:ext uri="{BB962C8B-B14F-4D97-AF65-F5344CB8AC3E}">
        <p14:creationId xmlns:p14="http://schemas.microsoft.com/office/powerpoint/2010/main" val="392003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Lastly, we conduct ablation study.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We used 3D </a:t>
            </a:r>
            <a:r>
              <a:rPr lang="en-US" altLang="ko-KR" dirty="0" err="1"/>
              <a:t>Swin</a:t>
            </a:r>
            <a:r>
              <a:rPr lang="en-US" altLang="ko-KR" dirty="0"/>
              <a:t> Transformer in both the encoder and decoder of U-Net for basic structure.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And using the Bi-ASF module improves performance by 1% by better leveraging local and global information.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Besides</a:t>
            </a:r>
            <a:r>
              <a:rPr lang="en-US" altLang="ko-KR" dirty="0"/>
              <a:t>, utilizing the DS-AE module improves performance by 2.58% through better utilization of contextual information.</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12</a:t>
            </a:fld>
            <a:endParaRPr lang="ko-KR" altLang="en-US"/>
          </a:p>
        </p:txBody>
      </p:sp>
    </p:spTree>
    <p:extLst>
      <p:ext uri="{BB962C8B-B14F-4D97-AF65-F5344CB8AC3E}">
        <p14:creationId xmlns:p14="http://schemas.microsoft.com/office/powerpoint/2010/main" val="2266433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To enhance segmentation, we propose effective utilization of channel information and feature fusion methods.</a:t>
            </a:r>
          </a:p>
          <a:p>
            <a:endParaRPr lang="en-US" altLang="ko-KR"/>
          </a:p>
          <a:p>
            <a:r>
              <a:rPr lang="en-US" altLang="ko-KR"/>
              <a:t>Proposed </a:t>
            </a:r>
            <a:r>
              <a:rPr lang="en-US" altLang="ko-KR" dirty="0"/>
              <a:t>model enables accurate and efficient medical image segmentation and we expect the proposed model to be utilized in various medical big data analyses!</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13</a:t>
            </a:fld>
            <a:endParaRPr lang="ko-KR" altLang="en-US"/>
          </a:p>
        </p:txBody>
      </p:sp>
    </p:spTree>
    <p:extLst>
      <p:ext uri="{BB962C8B-B14F-4D97-AF65-F5344CB8AC3E}">
        <p14:creationId xmlns:p14="http://schemas.microsoft.com/office/powerpoint/2010/main" val="388724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14</a:t>
            </a:fld>
            <a:endParaRPr lang="ko-KR" altLang="en-US"/>
          </a:p>
        </p:txBody>
      </p:sp>
    </p:spTree>
    <p:extLst>
      <p:ext uri="{BB962C8B-B14F-4D97-AF65-F5344CB8AC3E}">
        <p14:creationId xmlns:p14="http://schemas.microsoft.com/office/powerpoint/2010/main" val="273731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what is 3d medical image segmentation? In this example, multi-organ in 3d </a:t>
            </a:r>
            <a:r>
              <a:rPr lang="en-US" altLang="ko-KR" dirty="0" err="1"/>
              <a:t>ct</a:t>
            </a:r>
            <a:r>
              <a:rPr lang="en-US" altLang="ko-KR" dirty="0"/>
              <a:t> image can be classified per pixel by deep learning model. </a:t>
            </a:r>
          </a:p>
          <a:p>
            <a:endParaRPr lang="en-US" altLang="ko-KR" dirty="0"/>
          </a:p>
          <a:p>
            <a:r>
              <a:rPr lang="en-US" altLang="ko-KR" dirty="0"/>
              <a:t>Furthermore, lesions, tumors in complex CT or MRI images can be classified too and output is called segmentation map. </a:t>
            </a:r>
          </a:p>
          <a:p>
            <a:endParaRPr lang="en-US" altLang="ko-KR" dirty="0"/>
          </a:p>
          <a:p>
            <a:r>
              <a:rPr lang="en-US" altLang="ko-KR" dirty="0"/>
              <a:t>This task can be trained by supervised learning and usually utilized in medical diagnostics, surgical support or disease research. so accurate and prompt segmentation model is important!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1</a:t>
            </a:fld>
            <a:endParaRPr lang="ko-KR" altLang="en-US"/>
          </a:p>
        </p:txBody>
      </p:sp>
    </p:spTree>
    <p:extLst>
      <p:ext uri="{BB962C8B-B14F-4D97-AF65-F5344CB8AC3E}">
        <p14:creationId xmlns:p14="http://schemas.microsoft.com/office/powerpoint/2010/main" val="344308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Traditionally, U-shaped network called U-Net, comprising an encoder and a decoder, is commonly employed in segmentation models. </a:t>
            </a:r>
          </a:p>
          <a:p>
            <a:endParaRPr lang="en-US" altLang="ko-KR" dirty="0"/>
          </a:p>
          <a:p>
            <a:r>
              <a:rPr lang="en-US" altLang="ko-KR" dirty="0"/>
              <a:t>First, encoder captures multi-scale information about input medical image. In stage 1, it captures large scale image, so it can understand local features. and deeper and deeper by patch merging and feature extracting, it captures small scale image, so it can understand global features.</a:t>
            </a:r>
          </a:p>
          <a:p>
            <a:endParaRPr lang="en-US" altLang="ko-KR" dirty="0"/>
          </a:p>
          <a:p>
            <a:r>
              <a:rPr lang="en-US" altLang="ko-KR" dirty="0"/>
              <a:t> Second, decoder integrates multi-scale information of encoder and produce the segmentation map.</a:t>
            </a:r>
          </a:p>
          <a:p>
            <a:endParaRPr lang="en-US" altLang="ko-KR" dirty="0"/>
          </a:p>
          <a:p>
            <a:r>
              <a:rPr lang="en-US" altLang="ko-KR" dirty="0"/>
              <a:t> Recently, </a:t>
            </a:r>
            <a:r>
              <a:rPr lang="en-US" altLang="ko-KR" dirty="0" err="1"/>
              <a:t>Swin</a:t>
            </a:r>
            <a:r>
              <a:rPr lang="en-US" altLang="ko-KR" dirty="0"/>
              <a:t> UNETR, utilizing </a:t>
            </a:r>
            <a:r>
              <a:rPr lang="en-US" altLang="ko-KR" dirty="0" err="1"/>
              <a:t>swin</a:t>
            </a:r>
            <a:r>
              <a:rPr lang="en-US" altLang="ko-KR" dirty="0"/>
              <a:t> transformer in the encoder has gained prominence.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2</a:t>
            </a:fld>
            <a:endParaRPr lang="ko-KR" altLang="en-US"/>
          </a:p>
        </p:txBody>
      </p:sp>
    </p:spTree>
    <p:extLst>
      <p:ext uri="{BB962C8B-B14F-4D97-AF65-F5344CB8AC3E}">
        <p14:creationId xmlns:p14="http://schemas.microsoft.com/office/powerpoint/2010/main" val="372944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such traditional approaches using U-Net architecture have limitations. </a:t>
            </a:r>
          </a:p>
          <a:p>
            <a:endParaRPr lang="en-US" altLang="ko-KR" dirty="0"/>
          </a:p>
          <a:p>
            <a:r>
              <a:rPr lang="en-US" altLang="ko-KR" dirty="0"/>
              <a:t>In U-Net encoder, channel count of feature maps is doubled by convolution or patch merging algorithm. and each channel means contextual information so model can get diverse contextual information! </a:t>
            </a:r>
          </a:p>
          <a:p>
            <a:endParaRPr lang="en-US" altLang="ko-KR" dirty="0"/>
          </a:p>
          <a:p>
            <a:r>
              <a:rPr lang="en-US" altLang="ko-KR" dirty="0"/>
              <a:t>But most models focus only on spatial features. For example, Convolutional encoders simply combine channel information during the convolutional process, so various contextual information of the input features can not be utilized properly. and Transformer encoder like </a:t>
            </a:r>
            <a:r>
              <a:rPr lang="en-US" altLang="ko-KR" dirty="0" err="1"/>
              <a:t>Swin</a:t>
            </a:r>
            <a:r>
              <a:rPr lang="en-US" altLang="ko-KR" dirty="0"/>
              <a:t> UNETR only perform spatial attention, so can understand spatial information by adding relevant spatial token but overlook crucial information on the channel axis. </a:t>
            </a:r>
          </a:p>
          <a:p>
            <a:endParaRPr lang="en-US" altLang="ko-KR" dirty="0"/>
          </a:p>
          <a:p>
            <a:r>
              <a:rPr lang="en-US" altLang="ko-KR" dirty="0"/>
              <a:t>Furthermore, features from both the upper and lower stages are combined only once by simply skip-connection. so decoder can lack the fused local and global information extracted in the encoder layers. and these results can lead to insufficient performance of segmentation.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3</a:t>
            </a:fld>
            <a:endParaRPr lang="ko-KR" altLang="en-US"/>
          </a:p>
        </p:txBody>
      </p:sp>
    </p:spTree>
    <p:extLst>
      <p:ext uri="{BB962C8B-B14F-4D97-AF65-F5344CB8AC3E}">
        <p14:creationId xmlns:p14="http://schemas.microsoft.com/office/powerpoint/2010/main" val="362400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solve these problems, we proposed dual attention, and can get useful spatial and channel information. </a:t>
            </a:r>
          </a:p>
          <a:p>
            <a:endParaRPr lang="en-US" altLang="ko-KR" dirty="0"/>
          </a:p>
          <a:p>
            <a:r>
              <a:rPr lang="en-US" altLang="ko-KR" dirty="0"/>
              <a:t>You can think spatial information in our model is tissue’s size, structure, composition and pattern. and channel information is same as contextual information like tissue’s color, texture, boundary, brightness. we captured these information at each stage, and fuse all scales of information repeatedly, so can understand fine and coarse-grained features in medical image! </a:t>
            </a:r>
          </a:p>
          <a:p>
            <a:endParaRPr lang="en-US" altLang="ko-KR" dirty="0"/>
          </a:p>
          <a:p>
            <a:r>
              <a:rPr lang="en-US" altLang="ko-KR" dirty="0"/>
              <a:t>By understanding fine-grained features, we can detect small scale tissues more accurately, and by understanding coarse-grained features, we can detect large scale tissues well.</a:t>
            </a:r>
          </a:p>
          <a:p>
            <a:endParaRPr lang="en-US" altLang="ko-KR" dirty="0"/>
          </a:p>
          <a:p>
            <a:r>
              <a:rPr lang="en-US" altLang="ko-KR" dirty="0"/>
              <a:t>Besides, by structuring the model efficiently, we can decrease the time and space complexity and consequently conduct superior segmentation!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4</a:t>
            </a:fld>
            <a:endParaRPr lang="ko-KR" altLang="en-US"/>
          </a:p>
        </p:txBody>
      </p:sp>
    </p:spTree>
    <p:extLst>
      <p:ext uri="{BB962C8B-B14F-4D97-AF65-F5344CB8AC3E}">
        <p14:creationId xmlns:p14="http://schemas.microsoft.com/office/powerpoint/2010/main" val="206536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model have two designed modules. </a:t>
            </a:r>
          </a:p>
          <a:p>
            <a:endParaRPr lang="en-US" altLang="ko-KR" dirty="0"/>
          </a:p>
          <a:p>
            <a:r>
              <a:rPr lang="en-US" altLang="ko-KR" dirty="0"/>
              <a:t>one is Dual Stream Attention Encoder called DS-AE, and its module performs spatial attention and channel attention in parallel and then fuses them together! </a:t>
            </a:r>
          </a:p>
          <a:p>
            <a:endParaRPr lang="en-US" altLang="ko-KR" dirty="0"/>
          </a:p>
          <a:p>
            <a:r>
              <a:rPr lang="en-US" altLang="ko-KR" dirty="0"/>
              <a:t>The other is </a:t>
            </a:r>
            <a:r>
              <a:rPr lang="en-US" altLang="ko-KR" dirty="0" err="1"/>
              <a:t>Bidrectional</a:t>
            </a:r>
            <a:r>
              <a:rPr lang="en-US" altLang="ko-KR" dirty="0"/>
              <a:t> all scale fusion called Bi-ASF, and its module effectively integrates local and global information! and our model called DSUNETR is constructed with U-shaped network with two modules mentioned earlier. </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5</a:t>
            </a:fld>
            <a:endParaRPr lang="ko-KR" altLang="en-US"/>
          </a:p>
        </p:txBody>
      </p:sp>
    </p:spTree>
    <p:extLst>
      <p:ext uri="{BB962C8B-B14F-4D97-AF65-F5344CB8AC3E}">
        <p14:creationId xmlns:p14="http://schemas.microsoft.com/office/powerpoint/2010/main" val="304485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Dual stream attention module is constructed with </a:t>
            </a:r>
            <a:r>
              <a:rPr lang="en-US" altLang="ko-KR" dirty="0" err="1"/>
              <a:t>swin</a:t>
            </a:r>
            <a:r>
              <a:rPr lang="en-US" altLang="ko-KR" dirty="0"/>
              <a:t> block and C-MSA block and fusion block. </a:t>
            </a:r>
          </a:p>
          <a:p>
            <a:endParaRPr lang="en-US" altLang="ko-KR" dirty="0"/>
          </a:p>
          <a:p>
            <a:r>
              <a:rPr lang="en-US" altLang="ko-KR" dirty="0"/>
              <a:t>Firstly, </a:t>
            </a:r>
            <a:r>
              <a:rPr lang="en-US" altLang="ko-KR" dirty="0" err="1"/>
              <a:t>swin</a:t>
            </a:r>
            <a:r>
              <a:rPr lang="en-US" altLang="ko-KR" dirty="0"/>
              <a:t> block conducts spatial attention to learn spatial relationship per token and have two important mechanisms called W-MSA and SW-MSA. </a:t>
            </a:r>
          </a:p>
          <a:p>
            <a:endParaRPr lang="en-US" altLang="ko-KR" dirty="0"/>
          </a:p>
          <a:p>
            <a:r>
              <a:rPr lang="en-US" altLang="ko-KR" dirty="0"/>
              <a:t>W-MSA apply local window attention for O(token) complexity, and SW-MSA shift the window after W-MSA layer to transfer information between local windows. </a:t>
            </a:r>
          </a:p>
          <a:p>
            <a:endParaRPr lang="en-US" altLang="ko-KR" dirty="0"/>
          </a:p>
          <a:p>
            <a:r>
              <a:rPr lang="en-US" altLang="ko-KR" dirty="0"/>
              <a:t>we followed 3d </a:t>
            </a:r>
            <a:r>
              <a:rPr lang="en-US" altLang="ko-KR" dirty="0" err="1"/>
              <a:t>swin</a:t>
            </a:r>
            <a:r>
              <a:rPr lang="en-US" altLang="ko-KR" dirty="0"/>
              <a:t> transformer setting for acquiring spatial information efficiently!</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6</a:t>
            </a:fld>
            <a:endParaRPr lang="ko-KR" altLang="en-US"/>
          </a:p>
        </p:txBody>
      </p:sp>
    </p:spTree>
    <p:extLst>
      <p:ext uri="{BB962C8B-B14F-4D97-AF65-F5344CB8AC3E}">
        <p14:creationId xmlns:p14="http://schemas.microsoft.com/office/powerpoint/2010/main" val="343858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Secondly, C-MSA block conducts channel attention to learn channel relationships. </a:t>
            </a:r>
          </a:p>
          <a:p>
            <a:endParaRPr lang="en-US" altLang="ko-KR" dirty="0"/>
          </a:p>
          <a:p>
            <a:r>
              <a:rPr lang="en-US" altLang="ko-KR" dirty="0"/>
              <a:t>we edited vanilla transformer equation from QK^T to Q^TK and can generate channel attention map which can consider only relevant channels per token. </a:t>
            </a:r>
          </a:p>
          <a:p>
            <a:endParaRPr lang="en-US" altLang="ko-KR" dirty="0"/>
          </a:p>
          <a:p>
            <a:r>
              <a:rPr lang="en-US" altLang="ko-KR" dirty="0"/>
              <a:t>And by adding relevant channel information through multiplying Value and attention maps, we can utilize the contextual information of the input feature maps well. </a:t>
            </a:r>
          </a:p>
          <a:p>
            <a:endParaRPr lang="en-US" altLang="ko-KR" dirty="0"/>
          </a:p>
          <a:p>
            <a:r>
              <a:rPr lang="en-US" altLang="ko-KR" dirty="0"/>
              <a:t>And C-MSA operation perform channel attention divided into multiple channels, and can improve efficiency!</a:t>
            </a:r>
          </a:p>
          <a:p>
            <a:endParaRPr lang="en-US" altLang="ko-KR" dirty="0"/>
          </a:p>
          <a:p>
            <a:r>
              <a:rPr lang="en-US" altLang="ko-KR" dirty="0"/>
              <a:t>Finally, Fusion block integrate spatial and channel information by Residual block and output is transferred to Bi-ASF</a:t>
            </a:r>
            <a:endParaRPr lang="ko-KR" altLang="en-US" dirty="0"/>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7</a:t>
            </a:fld>
            <a:endParaRPr lang="ko-KR" altLang="en-US"/>
          </a:p>
        </p:txBody>
      </p:sp>
    </p:spTree>
    <p:extLst>
      <p:ext uri="{BB962C8B-B14F-4D97-AF65-F5344CB8AC3E}">
        <p14:creationId xmlns:p14="http://schemas.microsoft.com/office/powerpoint/2010/main" val="259133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Bi-ASF </a:t>
            </a:r>
            <a:r>
              <a:rPr lang="en-US" altLang="ko-KR" sz="1800" dirty="0">
                <a:effectLst/>
                <a:latin typeface="맑은 고딕" panose="020B0503020000020004" pitchFamily="50" charset="-127"/>
                <a:cs typeface="Times New Roman" panose="02020603050405020304" pitchFamily="18" charset="0"/>
              </a:rPr>
              <a:t>module </a:t>
            </a:r>
            <a:r>
              <a:rPr lang="en-US" altLang="ko-KR" dirty="0"/>
              <a:t>fuses features of various scales </a:t>
            </a:r>
            <a:r>
              <a:rPr lang="en-US" altLang="ko-KR" dirty="0" err="1"/>
              <a:t>bidrectionally</a:t>
            </a:r>
            <a:r>
              <a:rPr lang="en-US" altLang="ko-KR" dirty="0"/>
              <a:t>. and can leverage both local and global information effectively!</a:t>
            </a:r>
          </a:p>
          <a:p>
            <a:endParaRPr lang="en-US" altLang="ko-KR" dirty="0"/>
          </a:p>
          <a:p>
            <a:r>
              <a:rPr lang="en-US" altLang="ko-KR" dirty="0"/>
              <a:t>we adapt Fast normalized fusion mechanism which is proposed in </a:t>
            </a:r>
            <a:r>
              <a:rPr lang="en-US" altLang="ko-KR" dirty="0" err="1"/>
              <a:t>Efficientdet</a:t>
            </a:r>
            <a:r>
              <a:rPr lang="en-US" altLang="ko-KR" dirty="0"/>
              <a:t>.</a:t>
            </a:r>
          </a:p>
          <a:p>
            <a:endParaRPr lang="en-US" altLang="ko-KR" dirty="0"/>
          </a:p>
          <a:p>
            <a:r>
              <a:rPr lang="en-US" altLang="ko-KR" dirty="0" err="1"/>
              <a:t>Fnf</a:t>
            </a:r>
            <a:r>
              <a:rPr lang="en-US" altLang="ko-KR" dirty="0"/>
              <a:t> is very simple fusion method for combining many feature maps with different resolutions and its equation can be checked in right screen.</a:t>
            </a:r>
          </a:p>
          <a:p>
            <a:endParaRPr lang="en-US" altLang="ko-KR" dirty="0"/>
          </a:p>
          <a:p>
            <a:r>
              <a:rPr lang="en-US" altLang="ko-KR" dirty="0"/>
              <a:t>It make a weighted sum the learnable scalar w and feature map I, and </a:t>
            </a:r>
            <a:r>
              <a:rPr lang="en-US" altLang="ko-KR" dirty="0" err="1"/>
              <a:t>devide</a:t>
            </a:r>
            <a:r>
              <a:rPr lang="en-US" altLang="ko-KR" dirty="0"/>
              <a:t> it by the sum of w. </a:t>
            </a:r>
          </a:p>
          <a:p>
            <a:endParaRPr lang="en-US" altLang="ko-KR" dirty="0"/>
          </a:p>
          <a:p>
            <a:r>
              <a:rPr lang="en-US" altLang="ko-KR" dirty="0"/>
              <a:t>For example, F3 </a:t>
            </a:r>
            <a:r>
              <a:rPr lang="en-US" altLang="ko-KR" dirty="0" err="1"/>
              <a:t>bu</a:t>
            </a:r>
            <a:r>
              <a:rPr lang="en-US" altLang="ko-KR" dirty="0"/>
              <a:t> is third stage bottom up fusion feature and its input are third encoder feature, z9 and fourth feature z12, but z9 and z12’s resolution are different, so we resized z12. </a:t>
            </a:r>
          </a:p>
          <a:p>
            <a:endParaRPr lang="en-US" altLang="ko-KR" dirty="0"/>
          </a:p>
          <a:p>
            <a:r>
              <a:rPr lang="en-US" altLang="ko-KR" dirty="0"/>
              <a:t>After calculating fused features. we recalibrated it through depth-wise </a:t>
            </a:r>
            <a:r>
              <a:rPr lang="en-US" altLang="ko-KR" dirty="0" err="1"/>
              <a:t>seperable</a:t>
            </a:r>
            <a:r>
              <a:rPr lang="en-US" altLang="ko-KR" dirty="0"/>
              <a:t> convolution!</a:t>
            </a:r>
          </a:p>
          <a:p>
            <a:endParaRPr lang="en-US" altLang="ko-KR" dirty="0"/>
          </a:p>
          <a:p>
            <a:r>
              <a:rPr lang="en-US" altLang="ko-KR" dirty="0"/>
              <a:t>By performing this efficient structure once as bottom up and once as top down, we were able to solve the simple skip connection structure problem.</a:t>
            </a:r>
          </a:p>
        </p:txBody>
      </p:sp>
      <p:sp>
        <p:nvSpPr>
          <p:cNvPr id="4" name="슬라이드 번호 개체 틀 3"/>
          <p:cNvSpPr>
            <a:spLocks noGrp="1"/>
          </p:cNvSpPr>
          <p:nvPr>
            <p:ph type="sldNum" sz="quarter" idx="5"/>
          </p:nvPr>
        </p:nvSpPr>
        <p:spPr/>
        <p:txBody>
          <a:bodyPr/>
          <a:lstStyle/>
          <a:p>
            <a:fld id="{D5045276-676E-4D41-B02A-EEB44144A204}" type="slidenum">
              <a:rPr lang="ko-KR" altLang="en-US" smtClean="0"/>
              <a:t>8</a:t>
            </a:fld>
            <a:endParaRPr lang="ko-KR" altLang="en-US"/>
          </a:p>
        </p:txBody>
      </p:sp>
    </p:spTree>
    <p:extLst>
      <p:ext uri="{BB962C8B-B14F-4D97-AF65-F5344CB8AC3E}">
        <p14:creationId xmlns:p14="http://schemas.microsoft.com/office/powerpoint/2010/main" val="281182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B0621AE-FC86-2290-5FFC-0CC68CD9B31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0EECFCEB-817E-0E89-425B-EC99BDB9D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35E78E02-AD11-B85F-84D2-18E59440FB6E}"/>
              </a:ext>
            </a:extLst>
          </p:cNvPr>
          <p:cNvSpPr>
            <a:spLocks noGrp="1"/>
          </p:cNvSpPr>
          <p:nvPr>
            <p:ph type="dt" sz="half" idx="10"/>
          </p:nvPr>
        </p:nvSpPr>
        <p:spPr/>
        <p:txBody>
          <a:bodyPr/>
          <a:lstStyle/>
          <a:p>
            <a:fld id="{4A5BB5B1-B023-4A3B-B0FF-1E2A352DD872}"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BE628DA4-1B36-D44B-3431-114F32766E6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ABAEC68-D0B9-EA97-D121-F9E144013C1F}"/>
              </a:ext>
            </a:extLst>
          </p:cNvPr>
          <p:cNvSpPr>
            <a:spLocks noGrp="1"/>
          </p:cNvSpPr>
          <p:nvPr>
            <p:ph type="sldNum" sz="quarter" idx="12"/>
          </p:nvPr>
        </p:nvSpPr>
        <p:spPr/>
        <p:txBody>
          <a:bodyPr/>
          <a:lstStyle/>
          <a:p>
            <a:fld id="{BA01AC12-EF42-4B69-A777-F8949E8F434C}" type="slidenum">
              <a:rPr lang="ko-KR" altLang="en-US" smtClean="0"/>
              <a:t>‹#›</a:t>
            </a:fld>
            <a:endParaRPr lang="ko-KR" altLang="en-US" dirty="0"/>
          </a:p>
        </p:txBody>
      </p:sp>
    </p:spTree>
    <p:extLst>
      <p:ext uri="{BB962C8B-B14F-4D97-AF65-F5344CB8AC3E}">
        <p14:creationId xmlns:p14="http://schemas.microsoft.com/office/powerpoint/2010/main" val="108536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5373584-895F-990D-444B-9A3AF8DA101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B9362E0-4DA4-1776-FA0F-F90B856C09CB}"/>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93C2FBE-C971-6796-2778-D32D6DD08446}"/>
              </a:ext>
            </a:extLst>
          </p:cNvPr>
          <p:cNvSpPr>
            <a:spLocks noGrp="1"/>
          </p:cNvSpPr>
          <p:nvPr>
            <p:ph type="dt" sz="half" idx="10"/>
          </p:nvPr>
        </p:nvSpPr>
        <p:spPr/>
        <p:txBody>
          <a:bodyPr/>
          <a:lstStyle/>
          <a:p>
            <a:fld id="{1EEFD95D-1153-4FE9-B865-C6F8C839FC8B}"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9B644981-AEBB-8162-FDA8-25FA25DB331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D5FF537-92A8-B8D6-53B9-16BC6AE57A9A}"/>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1923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CC8323B-1904-2B01-B8B6-FA6D930EA3D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5D69E130-7E62-57F0-E0E0-0A63B8F95CA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5300FC9-E851-7262-E88E-B523AD1CC399}"/>
              </a:ext>
            </a:extLst>
          </p:cNvPr>
          <p:cNvSpPr>
            <a:spLocks noGrp="1"/>
          </p:cNvSpPr>
          <p:nvPr>
            <p:ph type="dt" sz="half" idx="10"/>
          </p:nvPr>
        </p:nvSpPr>
        <p:spPr/>
        <p:txBody>
          <a:bodyPr/>
          <a:lstStyle/>
          <a:p>
            <a:fld id="{28663601-EB0C-43E1-A8F3-1A8F1A10C93C}"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685E66F4-9A71-6B49-6371-B6AE5DFA199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04025A7-2C6B-B4D1-6DCE-94A452271722}"/>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30935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5614CA-D73C-DAA5-1235-A3A5DEF2CC3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1CED7C1-BAE3-7047-026A-973CBF1FEB46}"/>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EF72263-E3BF-9CC2-D059-48175C2716E1}"/>
              </a:ext>
            </a:extLst>
          </p:cNvPr>
          <p:cNvSpPr>
            <a:spLocks noGrp="1"/>
          </p:cNvSpPr>
          <p:nvPr>
            <p:ph type="dt" sz="half" idx="10"/>
          </p:nvPr>
        </p:nvSpPr>
        <p:spPr/>
        <p:txBody>
          <a:bodyPr/>
          <a:lstStyle/>
          <a:p>
            <a:fld id="{3DC58C74-3111-4B1F-9E48-652E0E2B51AD}"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C6C53022-6BD8-C561-45A4-B5CE74763F0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84FE6AD-8E26-BDA6-F1D8-80DD93ACC163}"/>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05994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7B37810-91C5-E399-3EB8-E67138F8F11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4B56744-7DE9-3951-FE6A-23A8BCE4B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5957EAD6-4BF9-54DE-9FE5-1BB3F7DA5763}"/>
              </a:ext>
            </a:extLst>
          </p:cNvPr>
          <p:cNvSpPr>
            <a:spLocks noGrp="1"/>
          </p:cNvSpPr>
          <p:nvPr>
            <p:ph type="dt" sz="half" idx="10"/>
          </p:nvPr>
        </p:nvSpPr>
        <p:spPr/>
        <p:txBody>
          <a:bodyPr/>
          <a:lstStyle/>
          <a:p>
            <a:fld id="{3386EC69-4C2C-40E0-A05F-D41755AA6596}"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AD335678-ADEA-699E-2C46-60E50BB5066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19498BF-6AEC-B072-57C9-923AE367A519}"/>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191400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EBB99F-1F47-2C6E-9D0B-93ED09F9EEA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D7435AE-DEED-F15E-E108-514D629B2E6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7361502-ED0C-F3B8-B8E7-8F021142B289}"/>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759B4360-FEF7-06D5-9842-D761011936E3}"/>
              </a:ext>
            </a:extLst>
          </p:cNvPr>
          <p:cNvSpPr>
            <a:spLocks noGrp="1"/>
          </p:cNvSpPr>
          <p:nvPr>
            <p:ph type="dt" sz="half" idx="10"/>
          </p:nvPr>
        </p:nvSpPr>
        <p:spPr/>
        <p:txBody>
          <a:bodyPr/>
          <a:lstStyle/>
          <a:p>
            <a:fld id="{264EEE3D-BDAE-4B6D-BF4C-36971402E2FD}" type="datetime1">
              <a:rPr lang="ko-KR" altLang="en-US" smtClean="0"/>
              <a:t>2024-02-21</a:t>
            </a:fld>
            <a:endParaRPr lang="ko-KR" altLang="en-US"/>
          </a:p>
        </p:txBody>
      </p:sp>
      <p:sp>
        <p:nvSpPr>
          <p:cNvPr id="6" name="바닥글 개체 틀 5">
            <a:extLst>
              <a:ext uri="{FF2B5EF4-FFF2-40B4-BE49-F238E27FC236}">
                <a16:creationId xmlns:a16="http://schemas.microsoft.com/office/drawing/2014/main" id="{8E838D0C-9EAB-69CC-71FF-7290CB626E1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E68325A-7300-F739-B75D-E4F695F4579C}"/>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06835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7E894F9-3317-91CD-1C92-BC29B02FA12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5833963-4356-509E-3292-79B711C93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66FC02E-398F-D23C-8C1D-F90C6663045A}"/>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B117C3B9-7F9B-B1A1-F71A-1B9678471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B4FB8E26-1D7A-3345-53FD-AC872991BE9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31A215C-FA9E-0E7F-8DB9-E6DF783BA3F0}"/>
              </a:ext>
            </a:extLst>
          </p:cNvPr>
          <p:cNvSpPr>
            <a:spLocks noGrp="1"/>
          </p:cNvSpPr>
          <p:nvPr>
            <p:ph type="dt" sz="half" idx="10"/>
          </p:nvPr>
        </p:nvSpPr>
        <p:spPr/>
        <p:txBody>
          <a:bodyPr/>
          <a:lstStyle/>
          <a:p>
            <a:fld id="{126C7B4E-1C3E-4713-9B6D-9798857D54D0}" type="datetime1">
              <a:rPr lang="ko-KR" altLang="en-US" smtClean="0"/>
              <a:t>2024-02-21</a:t>
            </a:fld>
            <a:endParaRPr lang="ko-KR" altLang="en-US"/>
          </a:p>
        </p:txBody>
      </p:sp>
      <p:sp>
        <p:nvSpPr>
          <p:cNvPr id="8" name="바닥글 개체 틀 7">
            <a:extLst>
              <a:ext uri="{FF2B5EF4-FFF2-40B4-BE49-F238E27FC236}">
                <a16:creationId xmlns:a16="http://schemas.microsoft.com/office/drawing/2014/main" id="{4FAEC81A-3B78-5694-D2AA-B2DD1FDCAAFB}"/>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0D0C641E-1BE4-3108-3F9B-8760404F95F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49359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DAE81E-2E32-D90A-482E-D1D3D781C68B}"/>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C318B03-29C0-CBE6-08D6-2A43B14E1EF7}"/>
              </a:ext>
            </a:extLst>
          </p:cNvPr>
          <p:cNvSpPr>
            <a:spLocks noGrp="1"/>
          </p:cNvSpPr>
          <p:nvPr>
            <p:ph type="dt" sz="half" idx="10"/>
          </p:nvPr>
        </p:nvSpPr>
        <p:spPr/>
        <p:txBody>
          <a:bodyPr/>
          <a:lstStyle/>
          <a:p>
            <a:fld id="{5F9DD397-9B8B-43B5-BDBD-3144B6DE15B8}" type="datetime1">
              <a:rPr lang="ko-KR" altLang="en-US" smtClean="0"/>
              <a:t>2024-02-21</a:t>
            </a:fld>
            <a:endParaRPr lang="ko-KR" altLang="en-US"/>
          </a:p>
        </p:txBody>
      </p:sp>
      <p:sp>
        <p:nvSpPr>
          <p:cNvPr id="4" name="바닥글 개체 틀 3">
            <a:extLst>
              <a:ext uri="{FF2B5EF4-FFF2-40B4-BE49-F238E27FC236}">
                <a16:creationId xmlns:a16="http://schemas.microsoft.com/office/drawing/2014/main" id="{3C1F89AD-84E6-81FD-659B-D4009AEC0E5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B6848A90-67CD-9A94-5045-CE051442895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213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33DF2D89-24AA-AEAF-8AC2-40CAE662499A}"/>
              </a:ext>
            </a:extLst>
          </p:cNvPr>
          <p:cNvSpPr>
            <a:spLocks noGrp="1"/>
          </p:cNvSpPr>
          <p:nvPr>
            <p:ph type="dt" sz="half" idx="10"/>
          </p:nvPr>
        </p:nvSpPr>
        <p:spPr/>
        <p:txBody>
          <a:bodyPr/>
          <a:lstStyle/>
          <a:p>
            <a:fld id="{CA5D2D52-0501-4821-A179-4E1DBEFD1F3E}" type="datetime1">
              <a:rPr lang="ko-KR" altLang="en-US" smtClean="0"/>
              <a:t>2024-02-21</a:t>
            </a:fld>
            <a:endParaRPr lang="ko-KR" altLang="en-US"/>
          </a:p>
        </p:txBody>
      </p:sp>
      <p:sp>
        <p:nvSpPr>
          <p:cNvPr id="3" name="바닥글 개체 틀 2">
            <a:extLst>
              <a:ext uri="{FF2B5EF4-FFF2-40B4-BE49-F238E27FC236}">
                <a16:creationId xmlns:a16="http://schemas.microsoft.com/office/drawing/2014/main" id="{0BB39456-1EBF-0E60-A7EE-61659229881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6DB7B7B1-87FE-63D6-E724-2E9E84417921}"/>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293290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4E634E-5A4F-B84A-DE2C-60E9B87FE15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DF15FAB-6D02-6708-A903-9A71AFF8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97DD3657-8BF7-C866-1E54-EC0EA3D31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9C28D3B-F73E-6D7F-BC6A-7F18C56F3457}"/>
              </a:ext>
            </a:extLst>
          </p:cNvPr>
          <p:cNvSpPr>
            <a:spLocks noGrp="1"/>
          </p:cNvSpPr>
          <p:nvPr>
            <p:ph type="dt" sz="half" idx="10"/>
          </p:nvPr>
        </p:nvSpPr>
        <p:spPr/>
        <p:txBody>
          <a:bodyPr/>
          <a:lstStyle/>
          <a:p>
            <a:fld id="{FD0A4FA4-D536-4D47-995F-C0EB19209744}" type="datetime1">
              <a:rPr lang="ko-KR" altLang="en-US" smtClean="0"/>
              <a:t>2024-02-21</a:t>
            </a:fld>
            <a:endParaRPr lang="ko-KR" altLang="en-US"/>
          </a:p>
        </p:txBody>
      </p:sp>
      <p:sp>
        <p:nvSpPr>
          <p:cNvPr id="6" name="바닥글 개체 틀 5">
            <a:extLst>
              <a:ext uri="{FF2B5EF4-FFF2-40B4-BE49-F238E27FC236}">
                <a16:creationId xmlns:a16="http://schemas.microsoft.com/office/drawing/2014/main" id="{6793D049-7890-5628-3E99-A5AA8046729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8C5F397-ECDA-3118-C854-30834305E6E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76084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EFEA16-9D41-C5A7-99EC-55AA74D0257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8B56AB4-0C5C-0EA0-A97A-D8ABCE885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2FBA7DE-DDF7-B788-C1F9-FD5140AFD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882321B-BCDD-0BDD-3850-A6080DB94081}"/>
              </a:ext>
            </a:extLst>
          </p:cNvPr>
          <p:cNvSpPr>
            <a:spLocks noGrp="1"/>
          </p:cNvSpPr>
          <p:nvPr>
            <p:ph type="dt" sz="half" idx="10"/>
          </p:nvPr>
        </p:nvSpPr>
        <p:spPr/>
        <p:txBody>
          <a:bodyPr/>
          <a:lstStyle/>
          <a:p>
            <a:fld id="{1EE582CF-063D-4E7B-945E-742AC2D96E22}" type="datetime1">
              <a:rPr lang="ko-KR" altLang="en-US" smtClean="0"/>
              <a:t>2024-02-21</a:t>
            </a:fld>
            <a:endParaRPr lang="ko-KR" altLang="en-US"/>
          </a:p>
        </p:txBody>
      </p:sp>
      <p:sp>
        <p:nvSpPr>
          <p:cNvPr id="6" name="바닥글 개체 틀 5">
            <a:extLst>
              <a:ext uri="{FF2B5EF4-FFF2-40B4-BE49-F238E27FC236}">
                <a16:creationId xmlns:a16="http://schemas.microsoft.com/office/drawing/2014/main" id="{A75A886C-0C52-2B1B-83AE-35BFBA91145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644F240-6993-3BC7-42B0-1DCBBC76944F}"/>
              </a:ext>
            </a:extLst>
          </p:cNvPr>
          <p:cNvSpPr>
            <a:spLocks noGrp="1"/>
          </p:cNvSpPr>
          <p:nvPr>
            <p:ph type="sldNum" sz="quarter" idx="12"/>
          </p:nvPr>
        </p:nvSpPr>
        <p:spPr/>
        <p:txBody>
          <a:body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422578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8358D9C-40BF-6558-F1C0-40E9AD7AB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7CCFA8AF-8C65-D041-CD61-1096AA30A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F1A4396-EACE-8EE0-5BDC-E719068D7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69AE-118F-447A-80DA-14BC904779D6}" type="datetime1">
              <a:rPr lang="ko-KR" altLang="en-US" smtClean="0"/>
              <a:t>2024-02-21</a:t>
            </a:fld>
            <a:endParaRPr lang="ko-KR" altLang="en-US"/>
          </a:p>
        </p:txBody>
      </p:sp>
      <p:sp>
        <p:nvSpPr>
          <p:cNvPr id="5" name="바닥글 개체 틀 4">
            <a:extLst>
              <a:ext uri="{FF2B5EF4-FFF2-40B4-BE49-F238E27FC236}">
                <a16:creationId xmlns:a16="http://schemas.microsoft.com/office/drawing/2014/main" id="{200DF5BC-46A8-7955-5D32-DE2DC9A4B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82C1CDC-7774-7C21-242F-C5BCFC2E3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1AC12-EF42-4B69-A777-F8949E8F434C}" type="slidenum">
              <a:rPr lang="ko-KR" altLang="en-US" smtClean="0"/>
              <a:t>‹#›</a:t>
            </a:fld>
            <a:endParaRPr lang="ko-KR" altLang="en-US"/>
          </a:p>
        </p:txBody>
      </p:sp>
    </p:spTree>
    <p:extLst>
      <p:ext uri="{BB962C8B-B14F-4D97-AF65-F5344CB8AC3E}">
        <p14:creationId xmlns:p14="http://schemas.microsoft.com/office/powerpoint/2010/main" val="321381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14CDF9-1C2C-E72F-C755-865B671ACFAD}"/>
              </a:ext>
            </a:extLst>
          </p:cNvPr>
          <p:cNvSpPr txBox="1"/>
          <p:nvPr/>
        </p:nvSpPr>
        <p:spPr>
          <a:xfrm>
            <a:off x="686746" y="1908568"/>
            <a:ext cx="11247541" cy="1323439"/>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000" b="0" i="0" u="none" strike="noStrike" kern="1200" cap="none" spc="0" normalizeH="0" baseline="0" noProof="0" dirty="0">
                <a:ln>
                  <a:noFill/>
                </a:ln>
                <a:solidFill>
                  <a:srgbClr val="002060"/>
                </a:solidFill>
                <a:effectLst/>
                <a:uLnTx/>
                <a:uFillTx/>
                <a:latin typeface="에스코어 드림 7 ExtraBold"/>
                <a:ea typeface="에스코어 드림 7 ExtraBold"/>
                <a:cs typeface="+mn-cs"/>
              </a:rPr>
              <a:t>Dual Stream Fusion U-Net Transformers for </a:t>
            </a:r>
          </a:p>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000" b="0" i="0" u="none" strike="noStrike" kern="1200" cap="none" spc="0" normalizeH="0" baseline="0" noProof="0" dirty="0">
                <a:ln>
                  <a:noFill/>
                </a:ln>
                <a:solidFill>
                  <a:srgbClr val="002060"/>
                </a:solidFill>
                <a:effectLst/>
                <a:uLnTx/>
                <a:uFillTx/>
                <a:latin typeface="에스코어 드림 7 ExtraBold"/>
                <a:ea typeface="에스코어 드림 7 ExtraBold"/>
                <a:cs typeface="+mn-cs"/>
              </a:rPr>
              <a:t>3D Medical Image Segmentation</a:t>
            </a:r>
          </a:p>
        </p:txBody>
      </p:sp>
      <p:pic>
        <p:nvPicPr>
          <p:cNvPr id="1026" name="Picture 2">
            <a:extLst>
              <a:ext uri="{FF2B5EF4-FFF2-40B4-BE49-F238E27FC236}">
                <a16:creationId xmlns:a16="http://schemas.microsoft.com/office/drawing/2014/main" id="{1980AF27-18CC-B07B-BF77-01E03215A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288" y="285204"/>
            <a:ext cx="2514462" cy="8952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E9D261D-B6FE-F57F-9515-6527D477654C}"/>
              </a:ext>
            </a:extLst>
          </p:cNvPr>
          <p:cNvSpPr txBox="1"/>
          <p:nvPr/>
        </p:nvSpPr>
        <p:spPr>
          <a:xfrm>
            <a:off x="2700476" y="3571567"/>
            <a:ext cx="8029304" cy="369332"/>
          </a:xfrm>
          <a:prstGeom prst="rect">
            <a:avLst/>
          </a:prstGeom>
          <a:noFill/>
        </p:spPr>
        <p:txBody>
          <a:bodyPr wrap="square">
            <a:spAutoFit/>
          </a:bodyPr>
          <a:lstStyle/>
          <a:p>
            <a:r>
              <a:rPr lang="en-US" altLang="ko-KR" sz="1800" dirty="0" err="1">
                <a:latin typeface="에스코어 드림 5 Medium" panose="020B0503030302020204" pitchFamily="34" charset="-127"/>
                <a:ea typeface="에스코어 드림 5 Medium" panose="020B0503030302020204" pitchFamily="34" charset="-127"/>
              </a:rPr>
              <a:t>Seungkyun</a:t>
            </a:r>
            <a:r>
              <a:rPr lang="en-US" altLang="ko-KR" sz="1800" dirty="0">
                <a:latin typeface="에스코어 드림 5 Medium" panose="020B0503030302020204" pitchFamily="34" charset="-127"/>
                <a:ea typeface="에스코어 드림 5 Medium" panose="020B0503030302020204" pitchFamily="34" charset="-127"/>
              </a:rPr>
              <a:t> Hong</a:t>
            </a:r>
            <a:r>
              <a:rPr lang="ko-KR" altLang="en-US" baseline="30000" dirty="0"/>
              <a:t>⋆</a:t>
            </a:r>
            <a:r>
              <a:rPr lang="en-US" altLang="ko-KR" sz="1800" dirty="0">
                <a:latin typeface="에스코어 드림 5 Medium" panose="020B0503030302020204" pitchFamily="34" charset="-127"/>
                <a:ea typeface="에스코어 드림 5 Medium" panose="020B0503030302020204" pitchFamily="34" charset="-127"/>
              </a:rPr>
              <a:t>, </a:t>
            </a:r>
            <a:r>
              <a:rPr lang="en-US" altLang="ko-KR" sz="1800" dirty="0" err="1">
                <a:latin typeface="에스코어 드림 5 Medium" panose="020B0503030302020204" pitchFamily="34" charset="-127"/>
                <a:ea typeface="에스코어 드림 5 Medium" panose="020B0503030302020204" pitchFamily="34" charset="-127"/>
              </a:rPr>
              <a:t>Sunghyun</a:t>
            </a:r>
            <a:r>
              <a:rPr lang="en-US" altLang="ko-KR" sz="1800" dirty="0">
                <a:latin typeface="에스코어 드림 5 Medium" panose="020B0503030302020204" pitchFamily="34" charset="-127"/>
                <a:ea typeface="에스코어 드림 5 Medium" panose="020B0503030302020204" pitchFamily="34" charset="-127"/>
              </a:rPr>
              <a:t> Ahn</a:t>
            </a:r>
            <a:r>
              <a:rPr lang="ko-KR" altLang="en-US" baseline="30000" dirty="0"/>
              <a:t>⋆</a:t>
            </a:r>
            <a:r>
              <a:rPr lang="en-US" altLang="ko-KR" sz="1800" dirty="0">
                <a:latin typeface="에스코어 드림 5 Medium" panose="020B0503030302020204" pitchFamily="34" charset="-127"/>
                <a:ea typeface="에스코어 드림 5 Medium" panose="020B0503030302020204" pitchFamily="34" charset="-127"/>
              </a:rPr>
              <a:t>, </a:t>
            </a:r>
            <a:r>
              <a:rPr lang="en-US" altLang="ko-KR" sz="1800" dirty="0" err="1">
                <a:latin typeface="에스코어 드림 5 Medium" panose="020B0503030302020204" pitchFamily="34" charset="-127"/>
                <a:ea typeface="에스코어 드림 5 Medium" panose="020B0503030302020204" pitchFamily="34" charset="-127"/>
              </a:rPr>
              <a:t>Youngwan</a:t>
            </a:r>
            <a:r>
              <a:rPr lang="en-US" altLang="ko-KR" sz="1800" dirty="0">
                <a:latin typeface="에스코어 드림 5 Medium" panose="020B0503030302020204" pitchFamily="34" charset="-127"/>
                <a:ea typeface="에스코어 드림 5 Medium" panose="020B0503030302020204" pitchFamily="34" charset="-127"/>
              </a:rPr>
              <a:t> Jo, </a:t>
            </a:r>
            <a:r>
              <a:rPr lang="en-US" altLang="ko-KR" sz="1800" dirty="0" err="1">
                <a:latin typeface="에스코어 드림 5 Medium" panose="020B0503030302020204" pitchFamily="34" charset="-127"/>
                <a:ea typeface="에스코어 드림 5 Medium" panose="020B0503030302020204" pitchFamily="34" charset="-127"/>
              </a:rPr>
              <a:t>Sanghyun</a:t>
            </a:r>
            <a:r>
              <a:rPr lang="en-US" altLang="ko-KR" sz="1800" dirty="0">
                <a:latin typeface="에스코어 드림 5 Medium" panose="020B0503030302020204" pitchFamily="34" charset="-127"/>
                <a:ea typeface="에스코어 드림 5 Medium" panose="020B0503030302020204" pitchFamily="34" charset="-127"/>
              </a:rPr>
              <a:t> Park</a:t>
            </a:r>
            <a:r>
              <a:rPr lang="en-US" altLang="ko-KR" baseline="30000" dirty="0"/>
              <a:t>†</a:t>
            </a:r>
            <a:endParaRPr lang="ko-KR" altLang="en-US" sz="1800" baseline="30000" dirty="0"/>
          </a:p>
        </p:txBody>
      </p:sp>
      <p:pic>
        <p:nvPicPr>
          <p:cNvPr id="11" name="그림 10" descr="로고, 상징, 등록 상표, 엠블럼이(가) 표시된 사진&#10;&#10;자동 생성된 설명">
            <a:extLst>
              <a:ext uri="{FF2B5EF4-FFF2-40B4-BE49-F238E27FC236}">
                <a16:creationId xmlns:a16="http://schemas.microsoft.com/office/drawing/2014/main" id="{315A053F-C2FB-652F-3DB3-205069392D3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733" t="18920" r="13000" b="22286"/>
          <a:stretch/>
        </p:blipFill>
        <p:spPr>
          <a:xfrm>
            <a:off x="5631249" y="5425215"/>
            <a:ext cx="1358538" cy="1245551"/>
          </a:xfrm>
          <a:prstGeom prst="rect">
            <a:avLst/>
          </a:prstGeom>
        </p:spPr>
      </p:pic>
      <p:sp>
        <p:nvSpPr>
          <p:cNvPr id="13" name="TextBox 12">
            <a:extLst>
              <a:ext uri="{FF2B5EF4-FFF2-40B4-BE49-F238E27FC236}">
                <a16:creationId xmlns:a16="http://schemas.microsoft.com/office/drawing/2014/main" id="{98559C95-92F6-8F2F-6C00-FFE5B6F7A511}"/>
              </a:ext>
            </a:extLst>
          </p:cNvPr>
          <p:cNvSpPr txBox="1"/>
          <p:nvPr/>
        </p:nvSpPr>
        <p:spPr>
          <a:xfrm>
            <a:off x="3609890" y="4280459"/>
            <a:ext cx="5401251" cy="1277273"/>
          </a:xfrm>
          <a:prstGeom prst="rect">
            <a:avLst/>
          </a:prstGeom>
          <a:noFill/>
        </p:spPr>
        <p:txBody>
          <a:bodyPr wrap="square">
            <a:spAutoFit/>
          </a:bodyPr>
          <a:lstStyle/>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Department of Computer Science, Yonsei University</a:t>
            </a:r>
          </a:p>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Seoul, Republic of Korea</a:t>
            </a:r>
          </a:p>
          <a:p>
            <a:pPr algn="ctr">
              <a:lnSpc>
                <a:spcPct val="150000"/>
              </a:lnSpc>
            </a:pPr>
            <a:r>
              <a:rPr lang="en-US" altLang="ko-KR" sz="1400" dirty="0">
                <a:latin typeface="에스코어 드림 5 Medium" panose="020B0503030302020204" pitchFamily="34" charset="-127"/>
                <a:ea typeface="에스코어 드림 5 Medium" panose="020B0503030302020204" pitchFamily="34" charset="-127"/>
              </a:rPr>
              <a:t>{</a:t>
            </a:r>
            <a:r>
              <a:rPr lang="en-US" altLang="ko-KR" sz="1400" dirty="0" err="1">
                <a:latin typeface="에스코어 드림 5 Medium" panose="020B0503030302020204" pitchFamily="34" charset="-127"/>
                <a:ea typeface="에스코어 드림 5 Medium" panose="020B0503030302020204" pitchFamily="34" charset="-127"/>
              </a:rPr>
              <a:t>highsk</a:t>
            </a:r>
            <a:r>
              <a:rPr lang="en-US" altLang="ko-KR" sz="1400" dirty="0">
                <a:latin typeface="에스코어 드림 5 Medium" panose="020B0503030302020204" pitchFamily="34" charset="-127"/>
                <a:ea typeface="에스코어 드림 5 Medium" panose="020B0503030302020204" pitchFamily="34" charset="-127"/>
              </a:rPr>
              <a:t>, </a:t>
            </a:r>
            <a:r>
              <a:rPr lang="en-US" altLang="ko-KR" sz="1400" dirty="0" err="1">
                <a:latin typeface="에스코어 드림 5 Medium" panose="020B0503030302020204" pitchFamily="34" charset="-127"/>
                <a:ea typeface="에스코어 드림 5 Medium" panose="020B0503030302020204" pitchFamily="34" charset="-127"/>
              </a:rPr>
              <a:t>skd</a:t>
            </a:r>
            <a:r>
              <a:rPr lang="en-US" altLang="ko-KR" sz="1400" dirty="0">
                <a:latin typeface="에스코어 드림 5 Medium" panose="020B0503030302020204" pitchFamily="34" charset="-127"/>
                <a:ea typeface="에스코어 드림 5 Medium" panose="020B0503030302020204" pitchFamily="34" charset="-127"/>
              </a:rPr>
              <a:t>, jyy1551, </a:t>
            </a:r>
            <a:r>
              <a:rPr lang="en-US" altLang="ko-KR" sz="1400" dirty="0" err="1">
                <a:latin typeface="에스코어 드림 5 Medium" panose="020B0503030302020204" pitchFamily="34" charset="-127"/>
                <a:ea typeface="에스코어 드림 5 Medium" panose="020B0503030302020204" pitchFamily="34" charset="-127"/>
              </a:rPr>
              <a:t>sanghyun</a:t>
            </a:r>
            <a:r>
              <a:rPr lang="en-US" altLang="ko-KR" sz="1400" dirty="0">
                <a:latin typeface="에스코어 드림 5 Medium" panose="020B0503030302020204" pitchFamily="34" charset="-127"/>
                <a:ea typeface="에스코어 드림 5 Medium" panose="020B0503030302020204" pitchFamily="34" charset="-127"/>
              </a:rPr>
              <a:t>}@yonsei.ac.kr</a:t>
            </a:r>
            <a:endParaRPr lang="ko-KR" altLang="en-US" sz="1400" dirty="0"/>
          </a:p>
          <a:p>
            <a:endParaRPr lang="ko-KR" altLang="en-US" sz="1400" dirty="0"/>
          </a:p>
        </p:txBody>
      </p:sp>
      <p:sp>
        <p:nvSpPr>
          <p:cNvPr id="18" name="TextBox 17">
            <a:extLst>
              <a:ext uri="{FF2B5EF4-FFF2-40B4-BE49-F238E27FC236}">
                <a16:creationId xmlns:a16="http://schemas.microsoft.com/office/drawing/2014/main" id="{B53618B6-85A0-5B3C-F565-A35ACE640C02}"/>
              </a:ext>
            </a:extLst>
          </p:cNvPr>
          <p:cNvSpPr txBox="1"/>
          <p:nvPr/>
        </p:nvSpPr>
        <p:spPr>
          <a:xfrm>
            <a:off x="165463" y="6270656"/>
            <a:ext cx="1950722" cy="415498"/>
          </a:xfrm>
          <a:prstGeom prst="rect">
            <a:avLst/>
          </a:prstGeom>
          <a:noFill/>
        </p:spPr>
        <p:txBody>
          <a:bodyPr wrap="square">
            <a:spAutoFit/>
          </a:bodyPr>
          <a:lstStyle/>
          <a:p>
            <a:pPr marL="0" marR="0" lvl="0" indent="0" defTabSz="914400" rtl="0" eaLnBrk="1" fontAlgn="base" latinLnBrk="1" hangingPunct="1">
              <a:lnSpc>
                <a:spcPct val="100000"/>
              </a:lnSpc>
              <a:spcBef>
                <a:spcPct val="0"/>
              </a:spcBef>
              <a:spcAft>
                <a:spcPct val="0"/>
              </a:spcAft>
              <a:buClrTx/>
              <a:buSzTx/>
              <a:buFontTx/>
              <a:buNone/>
              <a:tabLst/>
              <a:defRPr/>
            </a:pPr>
            <a:r>
              <a:rPr kumimoji="1" lang="en-US" altLang="ko-KR" sz="105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Equal contribution</a:t>
            </a:r>
          </a:p>
          <a:p>
            <a:pPr marL="0" marR="0" lvl="0" indent="0" defTabSz="914400" rtl="0" eaLnBrk="1" fontAlgn="base" latinLnBrk="1" hangingPunct="1">
              <a:lnSpc>
                <a:spcPct val="100000"/>
              </a:lnSpc>
              <a:spcBef>
                <a:spcPct val="0"/>
              </a:spcBef>
              <a:spcAft>
                <a:spcPct val="0"/>
              </a:spcAft>
              <a:buClrTx/>
              <a:buSzTx/>
              <a:buFontTx/>
              <a:buNone/>
              <a:tabLst/>
              <a:defRPr/>
            </a:pPr>
            <a:r>
              <a:rPr kumimoji="1" lang="en-US" altLang="ko-KR" sz="105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Corresponding author</a:t>
            </a:r>
          </a:p>
        </p:txBody>
      </p:sp>
      <p:sp>
        <p:nvSpPr>
          <p:cNvPr id="20" name="슬라이드 번호 개체 틀 19">
            <a:extLst>
              <a:ext uri="{FF2B5EF4-FFF2-40B4-BE49-F238E27FC236}">
                <a16:creationId xmlns:a16="http://schemas.microsoft.com/office/drawing/2014/main" id="{CE1658E0-1885-5ED9-3363-96159D9FD33E}"/>
              </a:ext>
            </a:extLst>
          </p:cNvPr>
          <p:cNvSpPr>
            <a:spLocks noGrp="1"/>
          </p:cNvSpPr>
          <p:nvPr>
            <p:ph type="sldNum" sz="quarter" idx="12"/>
          </p:nvPr>
        </p:nvSpPr>
        <p:spPr/>
        <p:txBody>
          <a:bodyPr/>
          <a:lstStyle/>
          <a:p>
            <a:fld id="{BA01AC12-EF42-4B69-A777-F8949E8F434C}" type="slidenum">
              <a:rPr lang="ko-KR" altLang="en-US" smtClean="0"/>
              <a:t>0</a:t>
            </a:fld>
            <a:endParaRPr lang="ko-KR" altLang="en-US" dirty="0"/>
          </a:p>
        </p:txBody>
      </p:sp>
      <p:pic>
        <p:nvPicPr>
          <p:cNvPr id="22" name="그림 21">
            <a:extLst>
              <a:ext uri="{FF2B5EF4-FFF2-40B4-BE49-F238E27FC236}">
                <a16:creationId xmlns:a16="http://schemas.microsoft.com/office/drawing/2014/main" id="{47074C57-6BAC-D5C5-B654-3F4196C98DE5}"/>
              </a:ext>
            </a:extLst>
          </p:cNvPr>
          <p:cNvPicPr>
            <a:picLocks noChangeAspect="1"/>
          </p:cNvPicPr>
          <p:nvPr/>
        </p:nvPicPr>
        <p:blipFill>
          <a:blip r:embed="rId5"/>
          <a:stretch>
            <a:fillRect/>
          </a:stretch>
        </p:blipFill>
        <p:spPr>
          <a:xfrm>
            <a:off x="11101352" y="6270656"/>
            <a:ext cx="504895" cy="533474"/>
          </a:xfrm>
          <a:prstGeom prst="rect">
            <a:avLst/>
          </a:prstGeom>
        </p:spPr>
      </p:pic>
    </p:spTree>
    <p:extLst>
      <p:ext uri="{BB962C8B-B14F-4D97-AF65-F5344CB8AC3E}">
        <p14:creationId xmlns:p14="http://schemas.microsoft.com/office/powerpoint/2010/main" val="38172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E3D2-9BDF-36D0-8457-36BA7AEC8AF3}"/>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2AF7CB73-43E1-D472-8C4D-2C5CF23C5C61}"/>
              </a:ext>
            </a:extLst>
          </p:cNvPr>
          <p:cNvSpPr/>
          <p:nvPr/>
        </p:nvSpPr>
        <p:spPr>
          <a:xfrm>
            <a:off x="423094" y="222800"/>
            <a:ext cx="1026243"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Results</a:t>
            </a:r>
          </a:p>
        </p:txBody>
      </p:sp>
      <p:sp>
        <p:nvSpPr>
          <p:cNvPr id="5" name="직사각형 4">
            <a:extLst>
              <a:ext uri="{FF2B5EF4-FFF2-40B4-BE49-F238E27FC236}">
                <a16:creationId xmlns:a16="http://schemas.microsoft.com/office/drawing/2014/main" id="{5990F9C4-F495-507C-714E-CA408361EE32}"/>
              </a:ext>
            </a:extLst>
          </p:cNvPr>
          <p:cNvSpPr/>
          <p:nvPr/>
        </p:nvSpPr>
        <p:spPr>
          <a:xfrm>
            <a:off x="423094" y="569382"/>
            <a:ext cx="6048387"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Multi organ Image segmentation</a:t>
            </a:r>
          </a:p>
        </p:txBody>
      </p:sp>
      <p:sp>
        <p:nvSpPr>
          <p:cNvPr id="28" name="TextBox 27">
            <a:extLst>
              <a:ext uri="{FF2B5EF4-FFF2-40B4-BE49-F238E27FC236}">
                <a16:creationId xmlns:a16="http://schemas.microsoft.com/office/drawing/2014/main" id="{E3C86615-AE98-CBFF-B639-500E9F53DB0F}"/>
              </a:ext>
            </a:extLst>
          </p:cNvPr>
          <p:cNvSpPr txBox="1"/>
          <p:nvPr/>
        </p:nvSpPr>
        <p:spPr>
          <a:xfrm>
            <a:off x="616794" y="1371600"/>
            <a:ext cx="11007116"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Dice Score: A metric that combines precision and recall into a single measure</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HD95: A method to determine distance between two sets </a:t>
            </a:r>
            <a:r>
              <a:rPr lang="ko-KR" altLang="en-US" sz="1600" dirty="0">
                <a:latin typeface="에스코어 드림 5 Medium" panose="020B0503030302020204" pitchFamily="34" charset="-127"/>
                <a:ea typeface="에스코어 드림 5 Medium" panose="020B0503030302020204" pitchFamily="34" charset="-127"/>
              </a:rPr>
              <a:t> </a:t>
            </a:r>
            <a:endParaRPr lang="en-US" altLang="ko-KR" sz="16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Proposed model achieved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SOTA</a:t>
            </a:r>
            <a:r>
              <a:rPr lang="en-US" altLang="ko-KR" sz="1600" dirty="0">
                <a:latin typeface="에스코어 드림 5 Medium" panose="020B0503030302020204" pitchFamily="34" charset="-127"/>
                <a:ea typeface="에스코어 드림 5 Medium" panose="020B0503030302020204" pitchFamily="34" charset="-127"/>
              </a:rPr>
              <a:t> performance in average Dice Score, with the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smallest Params and FLOPS</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6" name="그림 5">
            <a:extLst>
              <a:ext uri="{FF2B5EF4-FFF2-40B4-BE49-F238E27FC236}">
                <a16:creationId xmlns:a16="http://schemas.microsoft.com/office/drawing/2014/main" id="{23025C3C-67E6-2259-E6AD-0C70DF337E35}"/>
              </a:ext>
            </a:extLst>
          </p:cNvPr>
          <p:cNvPicPr>
            <a:picLocks noChangeAspect="1"/>
          </p:cNvPicPr>
          <p:nvPr/>
        </p:nvPicPr>
        <p:blipFill>
          <a:blip r:embed="rId3"/>
          <a:stretch>
            <a:fillRect/>
          </a:stretch>
        </p:blipFill>
        <p:spPr>
          <a:xfrm>
            <a:off x="1288111" y="2964677"/>
            <a:ext cx="9615777" cy="2448693"/>
          </a:xfrm>
          <a:prstGeom prst="rect">
            <a:avLst/>
          </a:prstGeom>
        </p:spPr>
      </p:pic>
      <p:sp>
        <p:nvSpPr>
          <p:cNvPr id="8" name="슬라이드 번호 개체 틀 7">
            <a:extLst>
              <a:ext uri="{FF2B5EF4-FFF2-40B4-BE49-F238E27FC236}">
                <a16:creationId xmlns:a16="http://schemas.microsoft.com/office/drawing/2014/main" id="{DC52A3AA-7A24-4B5A-9460-6BA8072DBCDB}"/>
              </a:ext>
            </a:extLst>
          </p:cNvPr>
          <p:cNvSpPr>
            <a:spLocks noGrp="1"/>
          </p:cNvSpPr>
          <p:nvPr>
            <p:ph type="sldNum" sz="quarter" idx="12"/>
          </p:nvPr>
        </p:nvSpPr>
        <p:spPr/>
        <p:txBody>
          <a:bodyPr/>
          <a:lstStyle/>
          <a:p>
            <a:fld id="{BA01AC12-EF42-4B69-A777-F8949E8F434C}" type="slidenum">
              <a:rPr lang="ko-KR" altLang="en-US" smtClean="0"/>
              <a:t>9</a:t>
            </a:fld>
            <a:endParaRPr lang="ko-KR" altLang="en-US" dirty="0"/>
          </a:p>
        </p:txBody>
      </p:sp>
    </p:spTree>
    <p:extLst>
      <p:ext uri="{BB962C8B-B14F-4D97-AF65-F5344CB8AC3E}">
        <p14:creationId xmlns:p14="http://schemas.microsoft.com/office/powerpoint/2010/main" val="412614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16B0-69C1-9B96-82AE-D8CD2670CEB5}"/>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A7173237-96DE-9E98-5C81-156400A15CB4}"/>
              </a:ext>
            </a:extLst>
          </p:cNvPr>
          <p:cNvSpPr/>
          <p:nvPr/>
        </p:nvSpPr>
        <p:spPr>
          <a:xfrm>
            <a:off x="423094" y="222800"/>
            <a:ext cx="1026243"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Results</a:t>
            </a:r>
          </a:p>
        </p:txBody>
      </p:sp>
      <p:sp>
        <p:nvSpPr>
          <p:cNvPr id="5" name="직사각형 4">
            <a:extLst>
              <a:ext uri="{FF2B5EF4-FFF2-40B4-BE49-F238E27FC236}">
                <a16:creationId xmlns:a16="http://schemas.microsoft.com/office/drawing/2014/main" id="{FCC60FA1-9FEE-DB7A-5E78-917632108C24}"/>
              </a:ext>
            </a:extLst>
          </p:cNvPr>
          <p:cNvSpPr/>
          <p:nvPr/>
        </p:nvSpPr>
        <p:spPr>
          <a:xfrm>
            <a:off x="423094" y="569382"/>
            <a:ext cx="6048387"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Multi organ Image segmentation</a:t>
            </a:r>
          </a:p>
        </p:txBody>
      </p:sp>
      <p:sp>
        <p:nvSpPr>
          <p:cNvPr id="7" name="TextBox 6">
            <a:extLst>
              <a:ext uri="{FF2B5EF4-FFF2-40B4-BE49-F238E27FC236}">
                <a16:creationId xmlns:a16="http://schemas.microsoft.com/office/drawing/2014/main" id="{3A166BC1-77D3-7C4B-F544-FD2C961C0BFA}"/>
              </a:ext>
            </a:extLst>
          </p:cNvPr>
          <p:cNvSpPr txBox="1"/>
          <p:nvPr/>
        </p:nvSpPr>
        <p:spPr>
          <a:xfrm>
            <a:off x="7400770" y="1647282"/>
            <a:ext cx="4111959" cy="37432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High segmentation performance for the stomach, accurately identifies the right kidney</a:t>
            </a:r>
          </a:p>
          <a:p>
            <a:pPr>
              <a:lnSpc>
                <a:spcPct val="150000"/>
              </a:lnSpc>
            </a:pPr>
            <a:endParaRPr lang="en-US" altLang="ko-KR" sz="1600" dirty="0"/>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Does not overlap with other organs, and accurately identifies the gallbladder</a:t>
            </a:r>
          </a:p>
          <a:p>
            <a:pPr>
              <a:lnSpc>
                <a:spcPct val="150000"/>
              </a:lnSpc>
            </a:pPr>
            <a:endParaRPr lang="en-US" altLang="ko-KR" sz="1600" dirty="0"/>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Distinguish between Spleen and Stomach well without confusion</a:t>
            </a:r>
            <a:endParaRPr lang="en-US" altLang="ko-KR" sz="1600" dirty="0"/>
          </a:p>
        </p:txBody>
      </p:sp>
      <p:pic>
        <p:nvPicPr>
          <p:cNvPr id="10" name="그림 9" descr="텍스트, 스크린샷, 원이(가) 표시된 사진&#10;&#10;자동 생성된 설명">
            <a:extLst>
              <a:ext uri="{FF2B5EF4-FFF2-40B4-BE49-F238E27FC236}">
                <a16:creationId xmlns:a16="http://schemas.microsoft.com/office/drawing/2014/main" id="{14C342E8-BC02-102E-2213-D212099987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094" y="1439184"/>
            <a:ext cx="6674391" cy="5189080"/>
          </a:xfrm>
          <a:prstGeom prst="rect">
            <a:avLst/>
          </a:prstGeom>
        </p:spPr>
      </p:pic>
      <p:sp>
        <p:nvSpPr>
          <p:cNvPr id="13" name="슬라이드 번호 개체 틀 12">
            <a:extLst>
              <a:ext uri="{FF2B5EF4-FFF2-40B4-BE49-F238E27FC236}">
                <a16:creationId xmlns:a16="http://schemas.microsoft.com/office/drawing/2014/main" id="{A2590746-D7D1-E403-2A67-824761A4AEB0}"/>
              </a:ext>
            </a:extLst>
          </p:cNvPr>
          <p:cNvSpPr>
            <a:spLocks noGrp="1"/>
          </p:cNvSpPr>
          <p:nvPr>
            <p:ph type="sldNum" sz="quarter" idx="12"/>
          </p:nvPr>
        </p:nvSpPr>
        <p:spPr/>
        <p:txBody>
          <a:bodyPr/>
          <a:lstStyle/>
          <a:p>
            <a:fld id="{BA01AC12-EF42-4B69-A777-F8949E8F434C}" type="slidenum">
              <a:rPr lang="ko-KR" altLang="en-US" smtClean="0"/>
              <a:t>10</a:t>
            </a:fld>
            <a:endParaRPr lang="ko-KR" altLang="en-US" dirty="0"/>
          </a:p>
        </p:txBody>
      </p:sp>
    </p:spTree>
    <p:extLst>
      <p:ext uri="{BB962C8B-B14F-4D97-AF65-F5344CB8AC3E}">
        <p14:creationId xmlns:p14="http://schemas.microsoft.com/office/powerpoint/2010/main" val="376929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7991-2F2D-C3CB-CB17-5E17E75D1BB0}"/>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F2B85C80-FBA9-AFA8-DA43-B3C8D46C1420}"/>
              </a:ext>
            </a:extLst>
          </p:cNvPr>
          <p:cNvSpPr/>
          <p:nvPr/>
        </p:nvSpPr>
        <p:spPr>
          <a:xfrm>
            <a:off x="423094" y="222800"/>
            <a:ext cx="1026243"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Results</a:t>
            </a:r>
          </a:p>
        </p:txBody>
      </p:sp>
      <p:sp>
        <p:nvSpPr>
          <p:cNvPr id="5" name="직사각형 4">
            <a:extLst>
              <a:ext uri="{FF2B5EF4-FFF2-40B4-BE49-F238E27FC236}">
                <a16:creationId xmlns:a16="http://schemas.microsoft.com/office/drawing/2014/main" id="{607A46E0-98F3-250B-2CC5-08DC9B7B0D0E}"/>
              </a:ext>
            </a:extLst>
          </p:cNvPr>
          <p:cNvSpPr/>
          <p:nvPr/>
        </p:nvSpPr>
        <p:spPr>
          <a:xfrm>
            <a:off x="423094" y="569382"/>
            <a:ext cx="5418406"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Cardiac Image Segmentation</a:t>
            </a:r>
          </a:p>
        </p:txBody>
      </p:sp>
      <p:sp>
        <p:nvSpPr>
          <p:cNvPr id="28" name="TextBox 27">
            <a:extLst>
              <a:ext uri="{FF2B5EF4-FFF2-40B4-BE49-F238E27FC236}">
                <a16:creationId xmlns:a16="http://schemas.microsoft.com/office/drawing/2014/main" id="{847C39EB-A42D-3314-A12B-36835DC44AD2}"/>
              </a:ext>
            </a:extLst>
          </p:cNvPr>
          <p:cNvSpPr txBox="1"/>
          <p:nvPr/>
        </p:nvSpPr>
        <p:spPr>
          <a:xfrm>
            <a:off x="616794" y="1371600"/>
            <a:ext cx="10452092"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Achieved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SOTA</a:t>
            </a:r>
            <a:r>
              <a:rPr lang="en-US" altLang="ko-KR" sz="1600" dirty="0">
                <a:latin typeface="에스코어 드림 5 Medium" panose="020B0503030302020204" pitchFamily="34" charset="-127"/>
                <a:ea typeface="에스코어 드림 5 Medium" panose="020B0503030302020204" pitchFamily="34" charset="-127"/>
              </a:rPr>
              <a:t> performance for Right Ventricle!</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Average Dice Score achieves the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second best </a:t>
            </a:r>
            <a:r>
              <a:rPr lang="en-US" altLang="ko-KR" sz="1600" dirty="0">
                <a:latin typeface="에스코어 드림 5 Medium" panose="020B0503030302020204" pitchFamily="34" charset="-127"/>
                <a:ea typeface="에스코어 드림 5 Medium" panose="020B0503030302020204" pitchFamily="34" charset="-127"/>
              </a:rPr>
              <a:t>performance</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Commendable performance with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fewer parameters and computational FLOPS </a:t>
            </a:r>
            <a:r>
              <a:rPr lang="en-US" altLang="ko-KR" sz="1600" dirty="0">
                <a:latin typeface="에스코어 드림 5 Medium" panose="020B0503030302020204" pitchFamily="34" charset="-127"/>
                <a:ea typeface="에스코어 드림 5 Medium" panose="020B0503030302020204" pitchFamily="34" charset="-127"/>
              </a:rPr>
              <a:t>compared to </a:t>
            </a:r>
            <a:r>
              <a:rPr lang="en-US" altLang="ko-KR" sz="1600" dirty="0" err="1">
                <a:latin typeface="에스코어 드림 5 Medium" panose="020B0503030302020204" pitchFamily="34" charset="-127"/>
                <a:ea typeface="에스코어 드림 5 Medium" panose="020B0503030302020204" pitchFamily="34" charset="-127"/>
              </a:rPr>
              <a:t>nnFormer</a:t>
            </a:r>
            <a:r>
              <a:rPr lang="ko-KR" altLang="en-US" sz="1600" dirty="0">
                <a:latin typeface="에스코어 드림 5 Medium" panose="020B0503030302020204" pitchFamily="34" charset="-127"/>
                <a:ea typeface="에스코어 드림 5 Medium" panose="020B0503030302020204" pitchFamily="34" charset="-127"/>
              </a:rPr>
              <a:t> </a:t>
            </a:r>
          </a:p>
        </p:txBody>
      </p:sp>
      <p:pic>
        <p:nvPicPr>
          <p:cNvPr id="6" name="그림 5">
            <a:extLst>
              <a:ext uri="{FF2B5EF4-FFF2-40B4-BE49-F238E27FC236}">
                <a16:creationId xmlns:a16="http://schemas.microsoft.com/office/drawing/2014/main" id="{9F264DC9-A1E2-D7FB-EF15-8BC797582928}"/>
              </a:ext>
            </a:extLst>
          </p:cNvPr>
          <p:cNvPicPr>
            <a:picLocks noChangeAspect="1"/>
          </p:cNvPicPr>
          <p:nvPr/>
        </p:nvPicPr>
        <p:blipFill>
          <a:blip r:embed="rId3"/>
          <a:stretch>
            <a:fillRect/>
          </a:stretch>
        </p:blipFill>
        <p:spPr>
          <a:xfrm>
            <a:off x="2937971" y="2971801"/>
            <a:ext cx="5807058" cy="2779346"/>
          </a:xfrm>
          <a:prstGeom prst="rect">
            <a:avLst/>
          </a:prstGeom>
        </p:spPr>
      </p:pic>
      <p:sp>
        <p:nvSpPr>
          <p:cNvPr id="8" name="슬라이드 번호 개체 틀 7">
            <a:extLst>
              <a:ext uri="{FF2B5EF4-FFF2-40B4-BE49-F238E27FC236}">
                <a16:creationId xmlns:a16="http://schemas.microsoft.com/office/drawing/2014/main" id="{2B16EE11-E979-5F54-17DB-CD1AED256AEB}"/>
              </a:ext>
            </a:extLst>
          </p:cNvPr>
          <p:cNvSpPr>
            <a:spLocks noGrp="1"/>
          </p:cNvSpPr>
          <p:nvPr>
            <p:ph type="sldNum" sz="quarter" idx="12"/>
          </p:nvPr>
        </p:nvSpPr>
        <p:spPr/>
        <p:txBody>
          <a:bodyPr/>
          <a:lstStyle/>
          <a:p>
            <a:fld id="{BA01AC12-EF42-4B69-A777-F8949E8F434C}" type="slidenum">
              <a:rPr lang="ko-KR" altLang="en-US" smtClean="0"/>
              <a:t>11</a:t>
            </a:fld>
            <a:endParaRPr lang="ko-KR" altLang="en-US" dirty="0"/>
          </a:p>
        </p:txBody>
      </p:sp>
    </p:spTree>
    <p:extLst>
      <p:ext uri="{BB962C8B-B14F-4D97-AF65-F5344CB8AC3E}">
        <p14:creationId xmlns:p14="http://schemas.microsoft.com/office/powerpoint/2010/main" val="88891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02F22-DC7E-063F-1003-22233941D6CC}"/>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3A179057-3E95-1EBB-03B7-0A58A0F6306C}"/>
              </a:ext>
            </a:extLst>
          </p:cNvPr>
          <p:cNvSpPr/>
          <p:nvPr/>
        </p:nvSpPr>
        <p:spPr>
          <a:xfrm>
            <a:off x="423094" y="222800"/>
            <a:ext cx="1026243"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Results</a:t>
            </a:r>
          </a:p>
        </p:txBody>
      </p:sp>
      <p:sp>
        <p:nvSpPr>
          <p:cNvPr id="5" name="직사각형 4">
            <a:extLst>
              <a:ext uri="{FF2B5EF4-FFF2-40B4-BE49-F238E27FC236}">
                <a16:creationId xmlns:a16="http://schemas.microsoft.com/office/drawing/2014/main" id="{3114A233-03E0-01A4-F509-0C4BB383E407}"/>
              </a:ext>
            </a:extLst>
          </p:cNvPr>
          <p:cNvSpPr/>
          <p:nvPr/>
        </p:nvSpPr>
        <p:spPr>
          <a:xfrm>
            <a:off x="423094" y="569382"/>
            <a:ext cx="280442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Ablation study</a:t>
            </a:r>
          </a:p>
        </p:txBody>
      </p:sp>
      <p:sp>
        <p:nvSpPr>
          <p:cNvPr id="28" name="TextBox 27">
            <a:extLst>
              <a:ext uri="{FF2B5EF4-FFF2-40B4-BE49-F238E27FC236}">
                <a16:creationId xmlns:a16="http://schemas.microsoft.com/office/drawing/2014/main" id="{DB75E3F7-4A86-CE94-A112-E8B2F6E0809F}"/>
              </a:ext>
            </a:extLst>
          </p:cNvPr>
          <p:cNvSpPr txBox="1"/>
          <p:nvPr/>
        </p:nvSpPr>
        <p:spPr>
          <a:xfrm>
            <a:off x="616794" y="1371600"/>
            <a:ext cx="11622349"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3D </a:t>
            </a:r>
            <a:r>
              <a:rPr lang="en-US" altLang="ko-KR" sz="1600" dirty="0" err="1">
                <a:latin typeface="에스코어 드림 5 Medium" panose="020B0503030302020204" pitchFamily="34" charset="-127"/>
                <a:ea typeface="에스코어 드림 5 Medium" panose="020B0503030302020204" pitchFamily="34" charset="-127"/>
              </a:rPr>
              <a:t>Swin</a:t>
            </a:r>
            <a:r>
              <a:rPr lang="en-US" altLang="ko-KR" sz="1600" dirty="0">
                <a:latin typeface="에스코어 드림 5 Medium" panose="020B0503030302020204" pitchFamily="34" charset="-127"/>
                <a:ea typeface="에스코어 드림 5 Medium" panose="020B0503030302020204" pitchFamily="34" charset="-127"/>
              </a:rPr>
              <a:t> Transformer in both the encoder and decoder of U-Net is utilized in the basic structure</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Using the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Bi-ASF </a:t>
            </a:r>
            <a:r>
              <a:rPr lang="en-US" altLang="ko-KR" sz="1600" dirty="0">
                <a:latin typeface="에스코어 드림 5 Medium" panose="020B0503030302020204" pitchFamily="34" charset="-127"/>
                <a:ea typeface="에스코어 드림 5 Medium" panose="020B0503030302020204" pitchFamily="34" charset="-127"/>
              </a:rPr>
              <a:t>module</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 </a:t>
            </a:r>
            <a:r>
              <a:rPr lang="en-US" altLang="ko-KR" sz="1600" dirty="0">
                <a:latin typeface="에스코어 드림 5 Medium" panose="020B0503030302020204" pitchFamily="34" charset="-127"/>
                <a:ea typeface="에스코어 드림 5 Medium" panose="020B0503030302020204" pitchFamily="34" charset="-127"/>
              </a:rPr>
              <a:t>improves performance by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1% </a:t>
            </a:r>
            <a:r>
              <a:rPr lang="en-US" altLang="ko-KR" sz="1600" dirty="0">
                <a:latin typeface="에스코어 드림 5 Medium" panose="020B0503030302020204" pitchFamily="34" charset="-127"/>
                <a:ea typeface="에스코어 드림 5 Medium" panose="020B0503030302020204" pitchFamily="34" charset="-127"/>
              </a:rPr>
              <a:t>by better leveraging local and global information</a:t>
            </a:r>
            <a:r>
              <a:rPr lang="ko-KR" altLang="en-US" sz="1600" dirty="0">
                <a:latin typeface="에스코어 드림 5 Medium" panose="020B0503030302020204" pitchFamily="34" charset="-127"/>
                <a:ea typeface="에스코어 드림 5 Medium" panose="020B0503030302020204" pitchFamily="34" charset="-127"/>
              </a:rPr>
              <a:t> </a:t>
            </a:r>
            <a:endParaRPr lang="en-US" altLang="ko-KR" sz="16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Utilizing the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DS-AE</a:t>
            </a:r>
            <a:r>
              <a:rPr lang="en-US" altLang="ko-KR" sz="1600" dirty="0">
                <a:latin typeface="에스코어 드림 5 Medium" panose="020B0503030302020204" pitchFamily="34" charset="-127"/>
                <a:ea typeface="에스코어 드림 5 Medium" panose="020B0503030302020204" pitchFamily="34" charset="-127"/>
              </a:rPr>
              <a:t> module improves performance by </a:t>
            </a:r>
            <a:r>
              <a:rPr lang="en-US" altLang="ko-KR" sz="1600" dirty="0">
                <a:solidFill>
                  <a:srgbClr val="FF0000"/>
                </a:solidFill>
                <a:latin typeface="에스코어 드림 5 Medium" panose="020B0503030302020204" pitchFamily="34" charset="-127"/>
                <a:ea typeface="에스코어 드림 5 Medium" panose="020B0503030302020204" pitchFamily="34" charset="-127"/>
              </a:rPr>
              <a:t>2.58%</a:t>
            </a:r>
            <a:r>
              <a:rPr lang="en-US" altLang="ko-KR" sz="1600" dirty="0">
                <a:latin typeface="에스코어 드림 5 Medium" panose="020B0503030302020204" pitchFamily="34" charset="-127"/>
                <a:ea typeface="에스코어 드림 5 Medium" panose="020B0503030302020204" pitchFamily="34" charset="-127"/>
              </a:rPr>
              <a:t> through better utilization of contextual information</a:t>
            </a:r>
            <a:endParaRPr lang="ko-KR" altLang="en-US" sz="1600" dirty="0">
              <a:latin typeface="에스코어 드림 5 Medium" panose="020B0503030302020204" pitchFamily="34" charset="-127"/>
              <a:ea typeface="에스코어 드림 5 Medium" panose="020B0503030302020204" pitchFamily="34" charset="-127"/>
            </a:endParaRPr>
          </a:p>
        </p:txBody>
      </p:sp>
      <p:sp>
        <p:nvSpPr>
          <p:cNvPr id="8" name="슬라이드 번호 개체 틀 7">
            <a:extLst>
              <a:ext uri="{FF2B5EF4-FFF2-40B4-BE49-F238E27FC236}">
                <a16:creationId xmlns:a16="http://schemas.microsoft.com/office/drawing/2014/main" id="{3515BE7A-7141-6A14-D152-034620D47B1D}"/>
              </a:ext>
            </a:extLst>
          </p:cNvPr>
          <p:cNvSpPr>
            <a:spLocks noGrp="1"/>
          </p:cNvSpPr>
          <p:nvPr>
            <p:ph type="sldNum" sz="quarter" idx="12"/>
          </p:nvPr>
        </p:nvSpPr>
        <p:spPr/>
        <p:txBody>
          <a:bodyPr/>
          <a:lstStyle/>
          <a:p>
            <a:fld id="{BA01AC12-EF42-4B69-A777-F8949E8F434C}" type="slidenum">
              <a:rPr lang="ko-KR" altLang="en-US" smtClean="0"/>
              <a:t>12</a:t>
            </a:fld>
            <a:endParaRPr lang="ko-KR" altLang="en-US" dirty="0"/>
          </a:p>
        </p:txBody>
      </p:sp>
      <p:pic>
        <p:nvPicPr>
          <p:cNvPr id="11" name="그림 10">
            <a:extLst>
              <a:ext uri="{FF2B5EF4-FFF2-40B4-BE49-F238E27FC236}">
                <a16:creationId xmlns:a16="http://schemas.microsoft.com/office/drawing/2014/main" id="{4BEA3BDD-910A-79E8-20CF-E3556F788C83}"/>
              </a:ext>
            </a:extLst>
          </p:cNvPr>
          <p:cNvPicPr>
            <a:picLocks noChangeAspect="1"/>
          </p:cNvPicPr>
          <p:nvPr/>
        </p:nvPicPr>
        <p:blipFill>
          <a:blip r:embed="rId3"/>
          <a:stretch>
            <a:fillRect/>
          </a:stretch>
        </p:blipFill>
        <p:spPr>
          <a:xfrm>
            <a:off x="1265845" y="3212420"/>
            <a:ext cx="9660310" cy="1786300"/>
          </a:xfrm>
          <a:prstGeom prst="rect">
            <a:avLst/>
          </a:prstGeom>
        </p:spPr>
      </p:pic>
    </p:spTree>
    <p:extLst>
      <p:ext uri="{BB962C8B-B14F-4D97-AF65-F5344CB8AC3E}">
        <p14:creationId xmlns:p14="http://schemas.microsoft.com/office/powerpoint/2010/main" val="380799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5390-5A10-A4D7-9954-488FE89EBE2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D9D5C05F-9023-C2ED-41D1-1351F5D8E0EB}"/>
              </a:ext>
            </a:extLst>
          </p:cNvPr>
          <p:cNvSpPr/>
          <p:nvPr/>
        </p:nvSpPr>
        <p:spPr>
          <a:xfrm>
            <a:off x="423094" y="222800"/>
            <a:ext cx="1544012"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Conclusions</a:t>
            </a:r>
          </a:p>
        </p:txBody>
      </p:sp>
      <p:sp>
        <p:nvSpPr>
          <p:cNvPr id="5" name="직사각형 4">
            <a:extLst>
              <a:ext uri="{FF2B5EF4-FFF2-40B4-BE49-F238E27FC236}">
                <a16:creationId xmlns:a16="http://schemas.microsoft.com/office/drawing/2014/main" id="{3C84FB18-3843-65BF-ECDC-4CBFD03D5424}"/>
              </a:ext>
            </a:extLst>
          </p:cNvPr>
          <p:cNvSpPr/>
          <p:nvPr/>
        </p:nvSpPr>
        <p:spPr>
          <a:xfrm>
            <a:off x="423094" y="569382"/>
            <a:ext cx="2047355"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DS-UNETR</a:t>
            </a:r>
          </a:p>
        </p:txBody>
      </p:sp>
      <p:sp>
        <p:nvSpPr>
          <p:cNvPr id="28" name="TextBox 27">
            <a:extLst>
              <a:ext uri="{FF2B5EF4-FFF2-40B4-BE49-F238E27FC236}">
                <a16:creationId xmlns:a16="http://schemas.microsoft.com/office/drawing/2014/main" id="{8080EF1B-EDF8-CE6E-5827-FF6595240FC8}"/>
              </a:ext>
            </a:extLst>
          </p:cNvPr>
          <p:cNvSpPr txBox="1"/>
          <p:nvPr/>
        </p:nvSpPr>
        <p:spPr>
          <a:xfrm>
            <a:off x="616794" y="1371600"/>
            <a:ext cx="11323741" cy="144655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To enhance segmentation, propose </a:t>
            </a:r>
            <a:r>
              <a:rPr lang="en-US" altLang="ko-KR" sz="1600" b="1" dirty="0">
                <a:latin typeface="에스코어 드림 5 Medium" panose="020B0503030302020204" pitchFamily="34" charset="-127"/>
                <a:ea typeface="에스코어 드림 5 Medium" panose="020B0503030302020204" pitchFamily="34" charset="-127"/>
              </a:rPr>
              <a:t>effective utilization of channel information </a:t>
            </a:r>
            <a:r>
              <a:rPr lang="en-US" altLang="ko-KR" sz="1600" dirty="0">
                <a:latin typeface="에스코어 드림 5 Medium" panose="020B0503030302020204" pitchFamily="34" charset="-127"/>
                <a:ea typeface="에스코어 드림 5 Medium" panose="020B0503030302020204" pitchFamily="34" charset="-127"/>
              </a:rPr>
              <a:t>and </a:t>
            </a:r>
            <a:r>
              <a:rPr lang="en-US" altLang="ko-KR" sz="1600" b="1" dirty="0">
                <a:latin typeface="에스코어 드림 5 Medium" panose="020B0503030302020204" pitchFamily="34" charset="-127"/>
                <a:ea typeface="에스코어 드림 5 Medium" panose="020B0503030302020204" pitchFamily="34" charset="-127"/>
              </a:rPr>
              <a:t>feature fusion </a:t>
            </a:r>
            <a:r>
              <a:rPr lang="en-US" altLang="ko-KR" sz="1600" dirty="0">
                <a:latin typeface="에스코어 드림 5 Medium" panose="020B0503030302020204" pitchFamily="34" charset="-127"/>
                <a:ea typeface="에스코어 드림 5 Medium" panose="020B0503030302020204" pitchFamily="34" charset="-127"/>
              </a:rPr>
              <a:t>methods</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Proposed model enables </a:t>
            </a:r>
            <a:r>
              <a:rPr lang="en-US" altLang="ko-KR" sz="1600" dirty="0">
                <a:solidFill>
                  <a:srgbClr val="FF0000"/>
                </a:solidFill>
                <a:latin typeface="에스코어 드림 5 Medium" panose="020B0503030302020204" pitchFamily="34" charset="-127"/>
                <a:ea typeface="에스코어 드림 5 Medium" panose="020B0503030302020204" pitchFamily="34" charset="-127"/>
              </a:rPr>
              <a:t>accurate</a:t>
            </a:r>
            <a:r>
              <a:rPr lang="en-US" altLang="ko-KR" sz="1600" dirty="0">
                <a:latin typeface="에스코어 드림 5 Medium" panose="020B0503030302020204" pitchFamily="34" charset="-127"/>
                <a:ea typeface="에스코어 드림 5 Medium" panose="020B0503030302020204" pitchFamily="34" charset="-127"/>
              </a:rPr>
              <a:t> and </a:t>
            </a:r>
            <a:r>
              <a:rPr lang="en-US" altLang="ko-KR" sz="1600" dirty="0">
                <a:solidFill>
                  <a:srgbClr val="FF0000"/>
                </a:solidFill>
                <a:latin typeface="에스코어 드림 5 Medium" panose="020B0503030302020204" pitchFamily="34" charset="-127"/>
                <a:ea typeface="에스코어 드림 5 Medium" panose="020B0503030302020204" pitchFamily="34" charset="-127"/>
              </a:rPr>
              <a:t>efficient</a:t>
            </a:r>
            <a:r>
              <a:rPr lang="en-US" altLang="ko-KR" sz="1600" dirty="0">
                <a:latin typeface="에스코어 드림 5 Medium" panose="020B0503030302020204" pitchFamily="34" charset="-127"/>
                <a:ea typeface="에스코어 드림 5 Medium" panose="020B0503030302020204" pitchFamily="34" charset="-127"/>
              </a:rPr>
              <a:t> medical image segmentation</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Expect</a:t>
            </a:r>
            <a:r>
              <a:rPr lang="ko-KR" altLang="en-US" sz="1600" dirty="0">
                <a:latin typeface="에스코어 드림 5 Medium" panose="020B0503030302020204" pitchFamily="34" charset="-127"/>
                <a:ea typeface="에스코어 드림 5 Medium" panose="020B0503030302020204" pitchFamily="34" charset="-127"/>
              </a:rPr>
              <a:t> </a:t>
            </a:r>
            <a:r>
              <a:rPr lang="en-US" altLang="ko-KR" sz="1600" dirty="0">
                <a:latin typeface="에스코어 드림 5 Medium" panose="020B0503030302020204" pitchFamily="34" charset="-127"/>
                <a:ea typeface="에스코어 드림 5 Medium" panose="020B0503030302020204" pitchFamily="34" charset="-127"/>
              </a:rPr>
              <a:t>the proposed model to be utilized in various medical big data analyses!</a:t>
            </a:r>
          </a:p>
          <a:p>
            <a:pPr marL="285750" indent="-285750">
              <a:buFont typeface="Arial" panose="020B0604020202020204" pitchFamily="34" charset="0"/>
              <a:buChar char="•"/>
            </a:pP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8" name="그림 7" descr="텍스트, 도표, 스크린샷, 라인이(가) 표시된 사진&#10;&#10;자동 생성된 설명">
            <a:extLst>
              <a:ext uri="{FF2B5EF4-FFF2-40B4-BE49-F238E27FC236}">
                <a16:creationId xmlns:a16="http://schemas.microsoft.com/office/drawing/2014/main" id="{EE8EF093-5C53-D23D-3C00-75EC7A9E15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34391" y="3063144"/>
            <a:ext cx="5276209" cy="3417544"/>
          </a:xfrm>
          <a:prstGeom prst="rect">
            <a:avLst/>
          </a:prstGeom>
        </p:spPr>
      </p:pic>
      <p:sp>
        <p:nvSpPr>
          <p:cNvPr id="10" name="슬라이드 번호 개체 틀 9">
            <a:extLst>
              <a:ext uri="{FF2B5EF4-FFF2-40B4-BE49-F238E27FC236}">
                <a16:creationId xmlns:a16="http://schemas.microsoft.com/office/drawing/2014/main" id="{7C32704A-F9C4-DF5A-4F27-53A86A044721}"/>
              </a:ext>
            </a:extLst>
          </p:cNvPr>
          <p:cNvSpPr>
            <a:spLocks noGrp="1"/>
          </p:cNvSpPr>
          <p:nvPr>
            <p:ph type="sldNum" sz="quarter" idx="12"/>
          </p:nvPr>
        </p:nvSpPr>
        <p:spPr/>
        <p:txBody>
          <a:bodyPr/>
          <a:lstStyle/>
          <a:p>
            <a:fld id="{BA01AC12-EF42-4B69-A777-F8949E8F434C}" type="slidenum">
              <a:rPr lang="ko-KR" altLang="en-US" smtClean="0"/>
              <a:t>13</a:t>
            </a:fld>
            <a:endParaRPr lang="ko-KR" altLang="en-US" dirty="0"/>
          </a:p>
        </p:txBody>
      </p:sp>
    </p:spTree>
    <p:extLst>
      <p:ext uri="{BB962C8B-B14F-4D97-AF65-F5344CB8AC3E}">
        <p14:creationId xmlns:p14="http://schemas.microsoft.com/office/powerpoint/2010/main" val="405650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5B0F9-AC53-22F3-D444-7C6D08517F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590E53-F0A6-B1F3-8AC6-C1EB9D4A43CB}"/>
              </a:ext>
            </a:extLst>
          </p:cNvPr>
          <p:cNvSpPr txBox="1"/>
          <p:nvPr/>
        </p:nvSpPr>
        <p:spPr>
          <a:xfrm>
            <a:off x="472229" y="2892637"/>
            <a:ext cx="11247541" cy="707886"/>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4000" b="0" i="0" u="none" strike="noStrike" kern="1200" cap="none" spc="0" normalizeH="0" baseline="0" noProof="0" dirty="0">
                <a:ln>
                  <a:noFill/>
                </a:ln>
                <a:solidFill>
                  <a:srgbClr val="002060"/>
                </a:solidFill>
                <a:effectLst/>
                <a:uLnTx/>
                <a:uFillTx/>
                <a:latin typeface="에스코어 드림 7 ExtraBold"/>
                <a:ea typeface="에스코어 드림 7 ExtraBold"/>
                <a:cs typeface="+mn-cs"/>
              </a:rPr>
              <a:t>Thank you</a:t>
            </a:r>
          </a:p>
        </p:txBody>
      </p:sp>
      <p:sp>
        <p:nvSpPr>
          <p:cNvPr id="6" name="슬라이드 번호 개체 틀 5">
            <a:extLst>
              <a:ext uri="{FF2B5EF4-FFF2-40B4-BE49-F238E27FC236}">
                <a16:creationId xmlns:a16="http://schemas.microsoft.com/office/drawing/2014/main" id="{915F0B49-C0AB-21AB-5E2F-9C91DFF3309E}"/>
              </a:ext>
            </a:extLst>
          </p:cNvPr>
          <p:cNvSpPr>
            <a:spLocks noGrp="1"/>
          </p:cNvSpPr>
          <p:nvPr>
            <p:ph type="sldNum" sz="quarter" idx="12"/>
          </p:nvPr>
        </p:nvSpPr>
        <p:spPr/>
        <p:txBody>
          <a:bodyPr/>
          <a:lstStyle/>
          <a:p>
            <a:fld id="{BA01AC12-EF42-4B69-A777-F8949E8F434C}" type="slidenum">
              <a:rPr lang="ko-KR" altLang="en-US" smtClean="0"/>
              <a:t>14</a:t>
            </a:fld>
            <a:endParaRPr lang="ko-KR" altLang="en-US" dirty="0"/>
          </a:p>
        </p:txBody>
      </p:sp>
      <p:pic>
        <p:nvPicPr>
          <p:cNvPr id="7" name="그림 6">
            <a:extLst>
              <a:ext uri="{FF2B5EF4-FFF2-40B4-BE49-F238E27FC236}">
                <a16:creationId xmlns:a16="http://schemas.microsoft.com/office/drawing/2014/main" id="{E4F9EC6C-B0F9-15B1-3D34-446FD3D176AE}"/>
              </a:ext>
            </a:extLst>
          </p:cNvPr>
          <p:cNvPicPr>
            <a:picLocks noChangeAspect="1"/>
          </p:cNvPicPr>
          <p:nvPr/>
        </p:nvPicPr>
        <p:blipFill>
          <a:blip r:embed="rId3"/>
          <a:stretch>
            <a:fillRect/>
          </a:stretch>
        </p:blipFill>
        <p:spPr>
          <a:xfrm>
            <a:off x="11101352" y="6270656"/>
            <a:ext cx="504895" cy="533474"/>
          </a:xfrm>
          <a:prstGeom prst="rect">
            <a:avLst/>
          </a:prstGeom>
        </p:spPr>
      </p:pic>
    </p:spTree>
    <p:extLst>
      <p:ext uri="{BB962C8B-B14F-4D97-AF65-F5344CB8AC3E}">
        <p14:creationId xmlns:p14="http://schemas.microsoft.com/office/powerpoint/2010/main" val="220595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0B78-1A04-3FC7-27CE-39EF694388C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1C6AF54-21E3-F77F-D95C-F9A1C1F6131B}"/>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BF62AF8-B274-9136-C222-1E161EB50AE3}"/>
              </a:ext>
            </a:extLst>
          </p:cNvPr>
          <p:cNvSpPr/>
          <p:nvPr/>
        </p:nvSpPr>
        <p:spPr>
          <a:xfrm>
            <a:off x="423094" y="569382"/>
            <a:ext cx="6039154"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3D Medical Image Segmentation</a:t>
            </a:r>
          </a:p>
        </p:txBody>
      </p:sp>
      <p:sp>
        <p:nvSpPr>
          <p:cNvPr id="28" name="TextBox 27">
            <a:extLst>
              <a:ext uri="{FF2B5EF4-FFF2-40B4-BE49-F238E27FC236}">
                <a16:creationId xmlns:a16="http://schemas.microsoft.com/office/drawing/2014/main" id="{E48D7DC8-685F-547C-F6A5-62844F4D2133}"/>
              </a:ext>
            </a:extLst>
          </p:cNvPr>
          <p:cNvSpPr txBox="1"/>
          <p:nvPr/>
        </p:nvSpPr>
        <p:spPr>
          <a:xfrm>
            <a:off x="616794" y="1371600"/>
            <a:ext cx="10875734"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Distinguishing lesions, tumors, and organs in complex 3D CT or MRI images</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Supervised learning is utilized to create a </a:t>
            </a:r>
            <a:r>
              <a:rPr lang="en-US" altLang="ko-KR" sz="1600" b="1" dirty="0">
                <a:solidFill>
                  <a:srgbClr val="002060"/>
                </a:solidFill>
                <a:latin typeface="에스코어 드림 5 Medium" panose="020B0503030302020204" pitchFamily="34" charset="-127"/>
                <a:ea typeface="에스코어 드림 5 Medium" panose="020B0503030302020204" pitchFamily="34" charset="-127"/>
              </a:rPr>
              <a:t>segmentation map</a:t>
            </a:r>
            <a:r>
              <a:rPr lang="en-US" altLang="ko-KR" sz="1600" dirty="0">
                <a:latin typeface="에스코어 드림 5 Medium" panose="020B0503030302020204" pitchFamily="34" charset="-127"/>
                <a:ea typeface="에스코어 드림 5 Medium" panose="020B0503030302020204" pitchFamily="34" charset="-127"/>
              </a:rPr>
              <a:t> indicating tissue location for each pixel</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Utilized in medical diagnostics, surgical support, disease research, demanding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accuracy</a:t>
            </a:r>
            <a:r>
              <a:rPr lang="en-US" altLang="ko-KR" sz="1600" dirty="0">
                <a:latin typeface="에스코어 드림 5 Medium" panose="020B0503030302020204" pitchFamily="34" charset="-127"/>
                <a:ea typeface="에스코어 드림 5 Medium" panose="020B0503030302020204" pitchFamily="34" charset="-127"/>
              </a:rPr>
              <a:t> and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promptness</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33" name="그림 32" descr="텍스트, 스크린샷, 원이(가) 표시된 사진&#10;&#10;자동 생성된 설명">
            <a:extLst>
              <a:ext uri="{FF2B5EF4-FFF2-40B4-BE49-F238E27FC236}">
                <a16:creationId xmlns:a16="http://schemas.microsoft.com/office/drawing/2014/main" id="{ACFA1E6D-C85C-5B44-C0F7-AB65A0163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855" y="2868428"/>
            <a:ext cx="7460289" cy="2984876"/>
          </a:xfrm>
          <a:prstGeom prst="rect">
            <a:avLst/>
          </a:prstGeom>
        </p:spPr>
      </p:pic>
      <p:sp>
        <p:nvSpPr>
          <p:cNvPr id="36" name="슬라이드 번호 개체 틀 35">
            <a:extLst>
              <a:ext uri="{FF2B5EF4-FFF2-40B4-BE49-F238E27FC236}">
                <a16:creationId xmlns:a16="http://schemas.microsoft.com/office/drawing/2014/main" id="{405CEFFE-6344-9F4B-3021-095335EADBE9}"/>
              </a:ext>
            </a:extLst>
          </p:cNvPr>
          <p:cNvSpPr>
            <a:spLocks noGrp="1"/>
          </p:cNvSpPr>
          <p:nvPr>
            <p:ph type="sldNum" sz="quarter" idx="12"/>
          </p:nvPr>
        </p:nvSpPr>
        <p:spPr/>
        <p:txBody>
          <a:bodyPr/>
          <a:lstStyle/>
          <a:p>
            <a:fld id="{BA01AC12-EF42-4B69-A777-F8949E8F434C}" type="slidenum">
              <a:rPr lang="ko-KR" altLang="en-US" smtClean="0"/>
              <a:t>1</a:t>
            </a:fld>
            <a:endParaRPr lang="ko-KR" altLang="en-US" dirty="0"/>
          </a:p>
        </p:txBody>
      </p:sp>
    </p:spTree>
    <p:extLst>
      <p:ext uri="{BB962C8B-B14F-4D97-AF65-F5344CB8AC3E}">
        <p14:creationId xmlns:p14="http://schemas.microsoft.com/office/powerpoint/2010/main" val="124897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213C-16BB-5B76-23BC-0AFDC2FFFE5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AA089679-09BD-AE46-16BA-310D404AAD4F}"/>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1F475166-3454-CED2-BA3E-05AAE8CD0513}"/>
              </a:ext>
            </a:extLst>
          </p:cNvPr>
          <p:cNvSpPr/>
          <p:nvPr/>
        </p:nvSpPr>
        <p:spPr>
          <a:xfrm>
            <a:off x="423094" y="569382"/>
            <a:ext cx="2382191" cy="523220"/>
          </a:xfrm>
          <a:prstGeom prst="rect">
            <a:avLst/>
          </a:prstGeom>
        </p:spPr>
        <p:txBody>
          <a:bodyPr wrap="none">
            <a:spAutoFit/>
          </a:bodyPr>
          <a:lstStyle/>
          <a:p>
            <a:pPr fontAlgn="base">
              <a:spcBef>
                <a:spcPct val="0"/>
              </a:spcBef>
              <a:spcAft>
                <a:spcPct val="0"/>
              </a:spcAft>
            </a:pPr>
            <a:r>
              <a:rPr kumimoji="1" lang="en-US" altLang="ko-KR" sz="2800" b="1" dirty="0" err="1">
                <a:solidFill>
                  <a:srgbClr val="002060"/>
                </a:solidFill>
                <a:latin typeface="에스코어 드림 8 Heavy" panose="020B0903030302020204" pitchFamily="34" charset="-127"/>
                <a:ea typeface="에스코어 드림 8 Heavy" panose="020B0903030302020204" pitchFamily="34" charset="-127"/>
              </a:rPr>
              <a:t>Swin</a:t>
            </a: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 UNETR</a:t>
            </a:r>
          </a:p>
        </p:txBody>
      </p:sp>
      <p:sp>
        <p:nvSpPr>
          <p:cNvPr id="28" name="TextBox 27">
            <a:extLst>
              <a:ext uri="{FF2B5EF4-FFF2-40B4-BE49-F238E27FC236}">
                <a16:creationId xmlns:a16="http://schemas.microsoft.com/office/drawing/2014/main" id="{48FADCBE-3C83-F945-72A1-D5F64137A37C}"/>
              </a:ext>
            </a:extLst>
          </p:cNvPr>
          <p:cNvSpPr txBox="1"/>
          <p:nvPr/>
        </p:nvSpPr>
        <p:spPr>
          <a:xfrm>
            <a:off x="642967" y="1223522"/>
            <a:ext cx="10843546"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U-shaped network, comprising an encoder and a decoder, is commonly employed in segmentation models</a:t>
            </a:r>
          </a:p>
          <a:p>
            <a:pPr marL="285750" indent="-285750">
              <a:lnSpc>
                <a:spcPct val="150000"/>
              </a:lnSpc>
              <a:buFont typeface="Arial" panose="020B0604020202020204" pitchFamily="34" charset="0"/>
              <a:buChar char="•"/>
            </a:pPr>
            <a:r>
              <a:rPr lang="en-US" altLang="ko-KR" sz="1600" b="1" dirty="0">
                <a:latin typeface="에스코어 드림 5 Medium" panose="020B0503030302020204" pitchFamily="34" charset="-127"/>
                <a:ea typeface="에스코어 드림 5 Medium" panose="020B0503030302020204" pitchFamily="34" charset="-127"/>
              </a:rPr>
              <a:t>Encoder</a:t>
            </a:r>
            <a:r>
              <a:rPr lang="en-US" altLang="ko-KR" sz="1600" dirty="0">
                <a:latin typeface="에스코어 드림 5 Medium" panose="020B0503030302020204" pitchFamily="34" charset="-127"/>
                <a:ea typeface="에스코어 드림 5 Medium" panose="020B0503030302020204" pitchFamily="34" charset="-127"/>
              </a:rPr>
              <a:t> captures multi-scale information, </a:t>
            </a:r>
            <a:r>
              <a:rPr lang="en-US" altLang="ko-KR" sz="1600" b="1" dirty="0">
                <a:latin typeface="에스코어 드림 5 Medium" panose="020B0503030302020204" pitchFamily="34" charset="-127"/>
                <a:ea typeface="에스코어 드림 5 Medium" panose="020B0503030302020204" pitchFamily="34" charset="-127"/>
              </a:rPr>
              <a:t>Decoder </a:t>
            </a:r>
            <a:r>
              <a:rPr lang="en-US" altLang="ko-KR" sz="1600" dirty="0">
                <a:latin typeface="에스코어 드림 5 Medium" panose="020B0503030302020204" pitchFamily="34" charset="-127"/>
                <a:ea typeface="에스코어 드림 5 Medium" panose="020B0503030302020204" pitchFamily="34" charset="-127"/>
              </a:rPr>
              <a:t>integrates it to produce the segmentation map</a:t>
            </a:r>
          </a:p>
          <a:p>
            <a:pPr marL="285750" indent="-285750">
              <a:lnSpc>
                <a:spcPct val="150000"/>
              </a:lnSpc>
              <a:buFont typeface="Arial" panose="020B0604020202020204" pitchFamily="34" charset="0"/>
              <a:buChar char="•"/>
            </a:pPr>
            <a:r>
              <a:rPr lang="en-US" altLang="ko-KR" sz="1600" dirty="0" err="1">
                <a:latin typeface="에스코어 드림 5 Medium" panose="020B0503030302020204" pitchFamily="34" charset="-127"/>
                <a:ea typeface="에스코어 드림 5 Medium" panose="020B0503030302020204" pitchFamily="34" charset="-127"/>
              </a:rPr>
              <a:t>Swin</a:t>
            </a:r>
            <a:r>
              <a:rPr lang="en-US" altLang="ko-KR" sz="1600" dirty="0">
                <a:latin typeface="에스코어 드림 5 Medium" panose="020B0503030302020204" pitchFamily="34" charset="-127"/>
                <a:ea typeface="에스코어 드림 5 Medium" panose="020B0503030302020204" pitchFamily="34" charset="-127"/>
              </a:rPr>
              <a:t> UNETR, utilizing </a:t>
            </a:r>
            <a:r>
              <a:rPr lang="en-US" altLang="ko-KR" sz="1600" dirty="0" err="1">
                <a:latin typeface="에스코어 드림 5 Medium" panose="020B0503030302020204" pitchFamily="34" charset="-127"/>
                <a:ea typeface="에스코어 드림 5 Medium" panose="020B0503030302020204" pitchFamily="34" charset="-127"/>
              </a:rPr>
              <a:t>Swin</a:t>
            </a:r>
            <a:r>
              <a:rPr lang="en-US" altLang="ko-KR" sz="1600" dirty="0">
                <a:latin typeface="에스코어 드림 5 Medium" panose="020B0503030302020204" pitchFamily="34" charset="-127"/>
                <a:ea typeface="에스코어 드림 5 Medium" panose="020B0503030302020204" pitchFamily="34" charset="-127"/>
              </a:rPr>
              <a:t> Transformer in the encoder, has gained prominence recently</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2" name="Picture 2" descr="tutorials/swin_unetr_btcv_segmentation_3d.ipynb at main ·  Project-MONAI/tutorials · GitHub">
            <a:extLst>
              <a:ext uri="{FF2B5EF4-FFF2-40B4-BE49-F238E27FC236}">
                <a16:creationId xmlns:a16="http://schemas.microsoft.com/office/drawing/2014/main" id="{6103D182-8058-4CC1-5D26-79D973119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02" y="2585159"/>
            <a:ext cx="9290193" cy="36402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649189-6485-AA61-9CE7-DC05ABCB1D6C}"/>
              </a:ext>
            </a:extLst>
          </p:cNvPr>
          <p:cNvSpPr txBox="1"/>
          <p:nvPr/>
        </p:nvSpPr>
        <p:spPr>
          <a:xfrm>
            <a:off x="1894114" y="6546437"/>
            <a:ext cx="8403771" cy="246221"/>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Tang, Yucheng, et al. "Self-supervised pre-training of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swin</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transformers for 3d medical image analysis.“ CVPR 2022</a:t>
            </a:r>
          </a:p>
        </p:txBody>
      </p:sp>
      <p:sp>
        <p:nvSpPr>
          <p:cNvPr id="10" name="슬라이드 번호 개체 틀 9">
            <a:extLst>
              <a:ext uri="{FF2B5EF4-FFF2-40B4-BE49-F238E27FC236}">
                <a16:creationId xmlns:a16="http://schemas.microsoft.com/office/drawing/2014/main" id="{B0AE40E0-39D3-5995-5BAC-8A5DDE082695}"/>
              </a:ext>
            </a:extLst>
          </p:cNvPr>
          <p:cNvSpPr>
            <a:spLocks noGrp="1"/>
          </p:cNvSpPr>
          <p:nvPr>
            <p:ph type="sldNum" sz="quarter" idx="12"/>
          </p:nvPr>
        </p:nvSpPr>
        <p:spPr/>
        <p:txBody>
          <a:bodyPr/>
          <a:lstStyle/>
          <a:p>
            <a:fld id="{BA01AC12-EF42-4B69-A777-F8949E8F434C}" type="slidenum">
              <a:rPr lang="ko-KR" altLang="en-US" smtClean="0"/>
              <a:t>2</a:t>
            </a:fld>
            <a:endParaRPr lang="ko-KR" altLang="en-US" dirty="0"/>
          </a:p>
        </p:txBody>
      </p:sp>
    </p:spTree>
    <p:extLst>
      <p:ext uri="{BB962C8B-B14F-4D97-AF65-F5344CB8AC3E}">
        <p14:creationId xmlns:p14="http://schemas.microsoft.com/office/powerpoint/2010/main" val="242818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55B86-E87B-C207-E56C-21E2DD198732}"/>
            </a:ext>
          </a:extLst>
        </p:cNvPr>
        <p:cNvGrpSpPr/>
        <p:nvPr/>
      </p:nvGrpSpPr>
      <p:grpSpPr>
        <a:xfrm>
          <a:off x="0" y="0"/>
          <a:ext cx="0" cy="0"/>
          <a:chOff x="0" y="0"/>
          <a:chExt cx="0" cy="0"/>
        </a:xfrm>
      </p:grpSpPr>
      <p:sp>
        <p:nvSpPr>
          <p:cNvPr id="19" name="타원 18"/>
          <p:cNvSpPr/>
          <p:nvPr/>
        </p:nvSpPr>
        <p:spPr>
          <a:xfrm>
            <a:off x="8762696" y="5234123"/>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9194612" y="5234123"/>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9601805" y="5234123"/>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22" name="타원 21"/>
          <p:cNvSpPr/>
          <p:nvPr/>
        </p:nvSpPr>
        <p:spPr>
          <a:xfrm>
            <a:off x="8226914" y="5512730"/>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p:cNvSpPr/>
          <p:nvPr/>
        </p:nvSpPr>
        <p:spPr>
          <a:xfrm>
            <a:off x="8666838" y="5512730"/>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p:cNvSpPr/>
          <p:nvPr/>
        </p:nvSpPr>
        <p:spPr>
          <a:xfrm>
            <a:off x="9051492" y="5526154"/>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9471046" y="5526154"/>
            <a:ext cx="45719" cy="45719"/>
          </a:xfrm>
          <a:prstGeom prst="ellipse">
            <a:avLst/>
          </a:prstGeom>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그룹 11"/>
          <p:cNvGrpSpPr/>
          <p:nvPr/>
        </p:nvGrpSpPr>
        <p:grpSpPr>
          <a:xfrm>
            <a:off x="7660317" y="4647939"/>
            <a:ext cx="2637568" cy="1556302"/>
            <a:chOff x="7527313" y="4599165"/>
            <a:chExt cx="3021538" cy="1662141"/>
          </a:xfrm>
        </p:grpSpPr>
        <p:pic>
          <p:nvPicPr>
            <p:cNvPr id="2" name="그림 1"/>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7527313" y="4599165"/>
              <a:ext cx="3021538" cy="1662141"/>
            </a:xfrm>
            <a:prstGeom prst="rect">
              <a:avLst/>
            </a:prstGeom>
          </p:spPr>
        </p:pic>
        <p:pic>
          <p:nvPicPr>
            <p:cNvPr id="3" name="그림 2"/>
            <p:cNvPicPr>
              <a:picLocks noChangeAspect="1"/>
            </p:cNvPicPr>
            <p:nvPr/>
          </p:nvPicPr>
          <p:blipFill>
            <a:blip r:embed="rId5"/>
            <a:stretch>
              <a:fillRect/>
            </a:stretch>
          </p:blipFill>
          <p:spPr>
            <a:xfrm>
              <a:off x="10088144" y="5239709"/>
              <a:ext cx="394291" cy="381053"/>
            </a:xfrm>
            <a:prstGeom prst="rect">
              <a:avLst/>
            </a:prstGeom>
          </p:spPr>
        </p:pic>
      </p:grpSp>
      <p:sp>
        <p:nvSpPr>
          <p:cNvPr id="4" name="직사각형 3">
            <a:extLst>
              <a:ext uri="{FF2B5EF4-FFF2-40B4-BE49-F238E27FC236}">
                <a16:creationId xmlns:a16="http://schemas.microsoft.com/office/drawing/2014/main" id="{52052FB4-D59A-1485-F6B1-8F64F2B313A0}"/>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0B09EFD5-2270-35CB-2BD0-F0307E023492}"/>
              </a:ext>
            </a:extLst>
          </p:cNvPr>
          <p:cNvSpPr/>
          <p:nvPr/>
        </p:nvSpPr>
        <p:spPr>
          <a:xfrm>
            <a:off x="423094" y="569382"/>
            <a:ext cx="7169912"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Limitations of Traditional Approaches</a:t>
            </a:r>
          </a:p>
        </p:txBody>
      </p:sp>
      <p:sp>
        <p:nvSpPr>
          <p:cNvPr id="28" name="TextBox 27">
            <a:extLst>
              <a:ext uri="{FF2B5EF4-FFF2-40B4-BE49-F238E27FC236}">
                <a16:creationId xmlns:a16="http://schemas.microsoft.com/office/drawing/2014/main" id="{B6C1C19A-B8F8-D5D3-A64C-3E85B0E7C808}"/>
              </a:ext>
            </a:extLst>
          </p:cNvPr>
          <p:cNvSpPr txBox="1"/>
          <p:nvPr/>
        </p:nvSpPr>
        <p:spPr>
          <a:xfrm>
            <a:off x="632489" y="1219178"/>
            <a:ext cx="11559511"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Increasing channels in the encoder produces diverse contextual information, but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focuses only on spatial features</a:t>
            </a:r>
            <a:endParaRPr lang="en-US" altLang="ko-KR" sz="1600" dirty="0">
              <a:latin typeface="에스코어 드림 5 Medium" panose="020B0503030302020204" pitchFamily="34" charset="-127"/>
              <a:ea typeface="에스코어 드림 5 Medium" panose="020B0503030302020204" pitchFamily="34" charset="-127"/>
            </a:endParaRPr>
          </a:p>
          <a:p>
            <a:pPr marL="285750" indent="-285750">
              <a:lnSpc>
                <a:spcPct val="150000"/>
              </a:lnSpc>
              <a:buClr>
                <a:schemeClr val="tx1">
                  <a:lumMod val="85000"/>
                  <a:lumOff val="15000"/>
                </a:schemeClr>
              </a:buClr>
              <a:buFont typeface="Arial" panose="020B0604020202020204" pitchFamily="34" charset="0"/>
              <a:buChar char="•"/>
            </a:pP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Features from both the upper and lower stages are combined only once </a:t>
            </a:r>
            <a:r>
              <a:rPr lang="en-US" altLang="ko-KR" sz="1600" dirty="0">
                <a:latin typeface="에스코어 드림 5 Medium" panose="020B0503030302020204" pitchFamily="34" charset="-127"/>
                <a:ea typeface="에스코어 드림 5 Medium" panose="020B0503030302020204" pitchFamily="34" charset="-127"/>
              </a:rPr>
              <a:t>to acquire</a:t>
            </a:r>
            <a:br>
              <a:rPr lang="en-US" altLang="ko-KR" sz="1600" dirty="0">
                <a:latin typeface="에스코어 드림 5 Medium" panose="020B0503030302020204" pitchFamily="34" charset="-127"/>
                <a:ea typeface="에스코어 드림 5 Medium" panose="020B0503030302020204" pitchFamily="34" charset="-127"/>
              </a:rPr>
            </a:br>
            <a:r>
              <a:rPr lang="en-US" altLang="ko-KR" sz="1600" dirty="0">
                <a:latin typeface="에스코어 드림 5 Medium" panose="020B0503030302020204" pitchFamily="34" charset="-127"/>
                <a:ea typeface="에스코어 드림 5 Medium" panose="020B0503030302020204" pitchFamily="34" charset="-127"/>
              </a:rPr>
              <a:t> the local and global information necessary for segmentation</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8" name="Picture 2">
            <a:extLst>
              <a:ext uri="{FF2B5EF4-FFF2-40B4-BE49-F238E27FC236}">
                <a16:creationId xmlns:a16="http://schemas.microsoft.com/office/drawing/2014/main" id="{0A1F138B-8A2D-CFF2-8F98-4E289C9092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059" y="2504982"/>
            <a:ext cx="6055271" cy="3996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1A5BA8C-B88A-279D-AFE0-988C021D10E4}"/>
              </a:ext>
            </a:extLst>
          </p:cNvPr>
          <p:cNvSpPr txBox="1"/>
          <p:nvPr/>
        </p:nvSpPr>
        <p:spPr>
          <a:xfrm>
            <a:off x="1894114" y="6546437"/>
            <a:ext cx="8403771" cy="246221"/>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Ronneberger</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Olaf, Philipp Fischer, and Thomas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Brox</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"U-net: Convolutional networks for biomedical image segmentation." MICCAI 2015</a:t>
            </a:r>
          </a:p>
        </p:txBody>
      </p:sp>
      <p:sp>
        <p:nvSpPr>
          <p:cNvPr id="11" name="슬라이드 번호 개체 틀 10">
            <a:extLst>
              <a:ext uri="{FF2B5EF4-FFF2-40B4-BE49-F238E27FC236}">
                <a16:creationId xmlns:a16="http://schemas.microsoft.com/office/drawing/2014/main" id="{AEC3B7ED-183D-98C9-6A1C-4D5F1CE9CE35}"/>
              </a:ext>
            </a:extLst>
          </p:cNvPr>
          <p:cNvSpPr>
            <a:spLocks noGrp="1"/>
          </p:cNvSpPr>
          <p:nvPr>
            <p:ph type="sldNum" sz="quarter" idx="12"/>
          </p:nvPr>
        </p:nvSpPr>
        <p:spPr/>
        <p:txBody>
          <a:bodyPr/>
          <a:lstStyle/>
          <a:p>
            <a:fld id="{BA01AC12-EF42-4B69-A777-F8949E8F434C}" type="slidenum">
              <a:rPr lang="ko-KR" altLang="en-US" smtClean="0"/>
              <a:t>3</a:t>
            </a:fld>
            <a:endParaRPr lang="ko-KR" altLang="en-US" dirty="0"/>
          </a:p>
        </p:txBody>
      </p:sp>
      <p:pic>
        <p:nvPicPr>
          <p:cNvPr id="10" name="그림 9"/>
          <p:cNvPicPr>
            <a:picLocks noChangeAspect="1"/>
          </p:cNvPicPr>
          <p:nvPr/>
        </p:nvPicPr>
        <p:blipFill>
          <a:blip r:embed="rId7"/>
          <a:stretch>
            <a:fillRect/>
          </a:stretch>
        </p:blipFill>
        <p:spPr>
          <a:xfrm>
            <a:off x="7257483" y="2626081"/>
            <a:ext cx="4243098" cy="1725409"/>
          </a:xfrm>
          <a:prstGeom prst="rect">
            <a:avLst/>
          </a:prstGeom>
        </p:spPr>
      </p:pic>
      <p:sp>
        <p:nvSpPr>
          <p:cNvPr id="17" name="타원 16"/>
          <p:cNvSpPr/>
          <p:nvPr/>
        </p:nvSpPr>
        <p:spPr>
          <a:xfrm>
            <a:off x="8355503" y="5234123"/>
            <a:ext cx="45719" cy="45719"/>
          </a:xfrm>
          <a:prstGeom prst="ellipse">
            <a:avLst/>
          </a:prstGeom>
          <a:solidFill>
            <a:srgbClr val="FF2D2D"/>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4" name="직선 화살표 연결선 63"/>
          <p:cNvCxnSpPr>
            <a:stCxn id="17" idx="6"/>
            <a:endCxn id="19" idx="6"/>
          </p:cNvCxnSpPr>
          <p:nvPr/>
        </p:nvCxnSpPr>
        <p:spPr>
          <a:xfrm>
            <a:off x="8401222" y="5256983"/>
            <a:ext cx="407193" cy="0"/>
          </a:xfrm>
          <a:prstGeom prst="straightConnector1">
            <a:avLst/>
          </a:prstGeom>
          <a:ln w="95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p:cNvCxnSpPr>
            <a:stCxn id="17" idx="3"/>
            <a:endCxn id="22" idx="0"/>
          </p:cNvCxnSpPr>
          <p:nvPr/>
        </p:nvCxnSpPr>
        <p:spPr>
          <a:xfrm flipH="1">
            <a:off x="8249774" y="5273147"/>
            <a:ext cx="112424" cy="239583"/>
          </a:xfrm>
          <a:prstGeom prst="straightConnector1">
            <a:avLst/>
          </a:prstGeom>
          <a:ln w="95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p:cNvCxnSpPr>
            <a:stCxn id="17" idx="3"/>
            <a:endCxn id="23" idx="1"/>
          </p:cNvCxnSpPr>
          <p:nvPr/>
        </p:nvCxnSpPr>
        <p:spPr>
          <a:xfrm>
            <a:off x="8362198" y="5273147"/>
            <a:ext cx="311335" cy="246278"/>
          </a:xfrm>
          <a:prstGeom prst="straightConnector1">
            <a:avLst/>
          </a:prstGeom>
          <a:ln w="95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직선 화살표 연결선 75"/>
          <p:cNvCxnSpPr>
            <a:stCxn id="17" idx="5"/>
            <a:endCxn id="24" idx="1"/>
          </p:cNvCxnSpPr>
          <p:nvPr/>
        </p:nvCxnSpPr>
        <p:spPr>
          <a:xfrm>
            <a:off x="8394527" y="5273147"/>
            <a:ext cx="663660" cy="259702"/>
          </a:xfrm>
          <a:prstGeom prst="straightConnector1">
            <a:avLst/>
          </a:prstGeom>
          <a:ln w="95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직선 화살표 연결선 79"/>
          <p:cNvCxnSpPr>
            <a:stCxn id="17" idx="5"/>
            <a:endCxn id="25" idx="0"/>
          </p:cNvCxnSpPr>
          <p:nvPr/>
        </p:nvCxnSpPr>
        <p:spPr>
          <a:xfrm>
            <a:off x="8394527" y="5273147"/>
            <a:ext cx="1099379" cy="253007"/>
          </a:xfrm>
          <a:prstGeom prst="straightConnector1">
            <a:avLst/>
          </a:prstGeom>
          <a:ln w="95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7" name="타원 116"/>
          <p:cNvSpPr/>
          <p:nvPr/>
        </p:nvSpPr>
        <p:spPr>
          <a:xfrm>
            <a:off x="8315341" y="5198711"/>
            <a:ext cx="96198" cy="97672"/>
          </a:xfrm>
          <a:prstGeom prst="ellipse">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2403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5274-14AF-166A-1899-AB983E2C0C92}"/>
            </a:ext>
          </a:extLst>
        </p:cNvPr>
        <p:cNvGrpSpPr/>
        <p:nvPr/>
      </p:nvGrpSpPr>
      <p:grpSpPr>
        <a:xfrm>
          <a:off x="0" y="0"/>
          <a:ext cx="0" cy="0"/>
          <a:chOff x="0" y="0"/>
          <a:chExt cx="0" cy="0"/>
        </a:xfrm>
      </p:grpSpPr>
      <p:sp>
        <p:nvSpPr>
          <p:cNvPr id="30" name="모서리가 둥근 직사각형 379">
            <a:extLst>
              <a:ext uri="{FF2B5EF4-FFF2-40B4-BE49-F238E27FC236}">
                <a16:creationId xmlns:a16="http://schemas.microsoft.com/office/drawing/2014/main" id="{58F7DE8D-2DB7-FD76-B970-56A114FEFB16}"/>
              </a:ext>
            </a:extLst>
          </p:cNvPr>
          <p:cNvSpPr/>
          <p:nvPr/>
        </p:nvSpPr>
        <p:spPr>
          <a:xfrm>
            <a:off x="5103392" y="2543150"/>
            <a:ext cx="3795816" cy="3954450"/>
          </a:xfrm>
          <a:prstGeom prst="roundRect">
            <a:avLst>
              <a:gd name="adj" fmla="val 57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29" name="모서리가 둥근 직사각형 379">
            <a:extLst>
              <a:ext uri="{FF2B5EF4-FFF2-40B4-BE49-F238E27FC236}">
                <a16:creationId xmlns:a16="http://schemas.microsoft.com/office/drawing/2014/main" id="{0AC4EDEB-708B-68A6-1E2E-25385A9626DF}"/>
              </a:ext>
            </a:extLst>
          </p:cNvPr>
          <p:cNvSpPr/>
          <p:nvPr/>
        </p:nvSpPr>
        <p:spPr>
          <a:xfrm>
            <a:off x="541053" y="2543150"/>
            <a:ext cx="3795816" cy="3954450"/>
          </a:xfrm>
          <a:prstGeom prst="roundRect">
            <a:avLst>
              <a:gd name="adj" fmla="val 57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18" name="모서리가 둥근 직사각형 379">
            <a:extLst>
              <a:ext uri="{FF2B5EF4-FFF2-40B4-BE49-F238E27FC236}">
                <a16:creationId xmlns:a16="http://schemas.microsoft.com/office/drawing/2014/main" id="{913A52E6-8CC0-08D1-9583-E4F03C504556}"/>
              </a:ext>
            </a:extLst>
          </p:cNvPr>
          <p:cNvSpPr/>
          <p:nvPr/>
        </p:nvSpPr>
        <p:spPr>
          <a:xfrm>
            <a:off x="5195785" y="2667530"/>
            <a:ext cx="3611785" cy="1771261"/>
          </a:xfrm>
          <a:prstGeom prst="roundRect">
            <a:avLst>
              <a:gd name="adj" fmla="val 5763"/>
            </a:avLst>
          </a:prstGeom>
          <a:solidFill>
            <a:srgbClr val="CDD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DA8AB84D-4518-796F-B008-6A4AE25275C3}"/>
              </a:ext>
            </a:extLst>
          </p:cNvPr>
          <p:cNvSpPr/>
          <p:nvPr/>
        </p:nvSpPr>
        <p:spPr>
          <a:xfrm>
            <a:off x="423094" y="222800"/>
            <a:ext cx="1565300"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Introduction</a:t>
            </a:r>
          </a:p>
        </p:txBody>
      </p:sp>
      <p:sp>
        <p:nvSpPr>
          <p:cNvPr id="5" name="직사각형 4">
            <a:extLst>
              <a:ext uri="{FF2B5EF4-FFF2-40B4-BE49-F238E27FC236}">
                <a16:creationId xmlns:a16="http://schemas.microsoft.com/office/drawing/2014/main" id="{630DF35F-48BF-AD80-0CA3-E829E5E29E84}"/>
              </a:ext>
            </a:extLst>
          </p:cNvPr>
          <p:cNvSpPr/>
          <p:nvPr/>
        </p:nvSpPr>
        <p:spPr>
          <a:xfrm>
            <a:off x="423094" y="569382"/>
            <a:ext cx="2636363"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Contributions</a:t>
            </a:r>
          </a:p>
        </p:txBody>
      </p:sp>
      <p:sp>
        <p:nvSpPr>
          <p:cNvPr id="28" name="TextBox 27">
            <a:extLst>
              <a:ext uri="{FF2B5EF4-FFF2-40B4-BE49-F238E27FC236}">
                <a16:creationId xmlns:a16="http://schemas.microsoft.com/office/drawing/2014/main" id="{19041792-05AB-83ED-FF92-BEB4E5EC36D0}"/>
              </a:ext>
            </a:extLst>
          </p:cNvPr>
          <p:cNvSpPr txBox="1"/>
          <p:nvPr/>
        </p:nvSpPr>
        <p:spPr>
          <a:xfrm>
            <a:off x="599952" y="1232686"/>
            <a:ext cx="10414967"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Through dual attention,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useful spatial and channel information</a:t>
            </a:r>
            <a:r>
              <a:rPr lang="en-US" altLang="ko-KR" sz="1600" dirty="0">
                <a:latin typeface="에스코어 드림 5 Medium" panose="020B0503030302020204" pitchFamily="34" charset="-127"/>
                <a:ea typeface="에스코어 드림 5 Medium" panose="020B0503030302020204" pitchFamily="34" charset="-127"/>
              </a:rPr>
              <a:t> is acquired at each stage of the model</a:t>
            </a:r>
            <a:endParaRPr lang="en-US" altLang="ko-KR" sz="1600" dirty="0"/>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Fusing various scales of information repeatedly, enabling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fine and coarse-grained understanding</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Structuring the model efficiently, </a:t>
            </a: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decreasing the time and space complexity!</a:t>
            </a:r>
            <a:endParaRPr lang="ko-KR" altLang="en-US" sz="1600" dirty="0">
              <a:solidFill>
                <a:srgbClr val="FF2D2D"/>
              </a:solidFill>
              <a:latin typeface="에스코어 드림 5 Medium" panose="020B0503030302020204" pitchFamily="34" charset="-127"/>
              <a:ea typeface="에스코어 드림 5 Medium" panose="020B0503030302020204" pitchFamily="34" charset="-127"/>
            </a:endParaRPr>
          </a:p>
        </p:txBody>
      </p:sp>
      <p:sp>
        <p:nvSpPr>
          <p:cNvPr id="3" name="슬라이드 번호 개체 틀 2">
            <a:extLst>
              <a:ext uri="{FF2B5EF4-FFF2-40B4-BE49-F238E27FC236}">
                <a16:creationId xmlns:a16="http://schemas.microsoft.com/office/drawing/2014/main" id="{AF45B0C1-B6DF-D1D1-3DFB-129EA78307A8}"/>
              </a:ext>
            </a:extLst>
          </p:cNvPr>
          <p:cNvSpPr>
            <a:spLocks noGrp="1"/>
          </p:cNvSpPr>
          <p:nvPr>
            <p:ph type="sldNum" sz="quarter" idx="12"/>
          </p:nvPr>
        </p:nvSpPr>
        <p:spPr/>
        <p:txBody>
          <a:bodyPr/>
          <a:lstStyle/>
          <a:p>
            <a:fld id="{BA01AC12-EF42-4B69-A777-F8949E8F434C}" type="slidenum">
              <a:rPr lang="ko-KR" altLang="en-US" smtClean="0"/>
              <a:t>4</a:t>
            </a:fld>
            <a:endParaRPr lang="ko-KR" altLang="en-US" dirty="0"/>
          </a:p>
        </p:txBody>
      </p:sp>
      <p:sp>
        <p:nvSpPr>
          <p:cNvPr id="6" name="모서리가 둥근 직사각형 379">
            <a:extLst>
              <a:ext uri="{FF2B5EF4-FFF2-40B4-BE49-F238E27FC236}">
                <a16:creationId xmlns:a16="http://schemas.microsoft.com/office/drawing/2014/main" id="{D6D1BCBE-B40F-F971-6562-7FE062E9D1ED}"/>
              </a:ext>
            </a:extLst>
          </p:cNvPr>
          <p:cNvSpPr/>
          <p:nvPr/>
        </p:nvSpPr>
        <p:spPr>
          <a:xfrm>
            <a:off x="645555" y="2667530"/>
            <a:ext cx="3611786" cy="1771261"/>
          </a:xfrm>
          <a:prstGeom prst="roundRect">
            <a:avLst>
              <a:gd name="adj" fmla="val 5763"/>
            </a:avLst>
          </a:prstGeom>
          <a:solidFill>
            <a:srgbClr val="E9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9" name="모서리가 둥근 직사각형 379">
            <a:extLst>
              <a:ext uri="{FF2B5EF4-FFF2-40B4-BE49-F238E27FC236}">
                <a16:creationId xmlns:a16="http://schemas.microsoft.com/office/drawing/2014/main" id="{92280D4D-7558-0B7E-29E0-649D7429A6CC}"/>
              </a:ext>
            </a:extLst>
          </p:cNvPr>
          <p:cNvSpPr/>
          <p:nvPr/>
        </p:nvSpPr>
        <p:spPr>
          <a:xfrm>
            <a:off x="645555" y="4572529"/>
            <a:ext cx="3611786" cy="1771261"/>
          </a:xfrm>
          <a:prstGeom prst="roundRect">
            <a:avLst>
              <a:gd name="adj" fmla="val 5763"/>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모서리가 둥근 직사각형 379">
            <a:extLst>
              <a:ext uri="{FF2B5EF4-FFF2-40B4-BE49-F238E27FC236}">
                <a16:creationId xmlns:a16="http://schemas.microsoft.com/office/drawing/2014/main" id="{77F544BF-1F93-E8DA-E0F0-5464BDD7FAEC}"/>
              </a:ext>
            </a:extLst>
          </p:cNvPr>
          <p:cNvSpPr/>
          <p:nvPr/>
        </p:nvSpPr>
        <p:spPr>
          <a:xfrm>
            <a:off x="5195784" y="4572529"/>
            <a:ext cx="3611786" cy="1771261"/>
          </a:xfrm>
          <a:prstGeom prst="roundRect">
            <a:avLst>
              <a:gd name="adj" fmla="val 5763"/>
            </a:avLst>
          </a:prstGeom>
          <a:solidFill>
            <a:srgbClr val="D7E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9D183ED9-1EB8-CD92-8621-E2036BED0E66}"/>
              </a:ext>
            </a:extLst>
          </p:cNvPr>
          <p:cNvSpPr txBox="1"/>
          <p:nvPr/>
        </p:nvSpPr>
        <p:spPr>
          <a:xfrm>
            <a:off x="1348224" y="2801374"/>
            <a:ext cx="2636612" cy="369332"/>
          </a:xfrm>
          <a:prstGeom prst="rect">
            <a:avLst/>
          </a:prstGeom>
          <a:noFill/>
        </p:spPr>
        <p:txBody>
          <a:bodyPr wrap="square">
            <a:spAutoFit/>
          </a:bodyPr>
          <a:lstStyle/>
          <a:p>
            <a:r>
              <a:rPr lang="en-US" altLang="ko-KR" dirty="0">
                <a:latin typeface="에스코어 드림 5 Medium" panose="020B0503030302020204" pitchFamily="34" charset="-127"/>
                <a:ea typeface="에스코어 드림 5 Medium" panose="020B0503030302020204" pitchFamily="34" charset="-127"/>
              </a:rPr>
              <a:t>Spatial information</a:t>
            </a:r>
            <a:endParaRPr lang="ko-KR" altLang="en-US" dirty="0"/>
          </a:p>
        </p:txBody>
      </p:sp>
      <p:sp>
        <p:nvSpPr>
          <p:cNvPr id="14" name="TextBox 13">
            <a:extLst>
              <a:ext uri="{FF2B5EF4-FFF2-40B4-BE49-F238E27FC236}">
                <a16:creationId xmlns:a16="http://schemas.microsoft.com/office/drawing/2014/main" id="{740116ED-96BA-981F-73DC-35D04C38F464}"/>
              </a:ext>
            </a:extLst>
          </p:cNvPr>
          <p:cNvSpPr txBox="1"/>
          <p:nvPr/>
        </p:nvSpPr>
        <p:spPr>
          <a:xfrm>
            <a:off x="1292074" y="4706374"/>
            <a:ext cx="2823847" cy="369332"/>
          </a:xfrm>
          <a:prstGeom prst="rect">
            <a:avLst/>
          </a:prstGeom>
          <a:noFill/>
        </p:spPr>
        <p:txBody>
          <a:bodyPr wrap="square">
            <a:spAutoFit/>
          </a:bodyPr>
          <a:lstStyle/>
          <a:p>
            <a:r>
              <a:rPr lang="en-US" altLang="ko-KR" dirty="0">
                <a:latin typeface="에스코어 드림 5 Medium" panose="020B0503030302020204" pitchFamily="34" charset="-127"/>
                <a:ea typeface="에스코어 드림 5 Medium" panose="020B0503030302020204" pitchFamily="34" charset="-127"/>
              </a:rPr>
              <a:t>Channel information</a:t>
            </a:r>
            <a:endParaRPr lang="ko-KR" altLang="en-US" dirty="0"/>
          </a:p>
        </p:txBody>
      </p:sp>
      <p:sp>
        <p:nvSpPr>
          <p:cNvPr id="15" name="TextBox 14">
            <a:extLst>
              <a:ext uri="{FF2B5EF4-FFF2-40B4-BE49-F238E27FC236}">
                <a16:creationId xmlns:a16="http://schemas.microsoft.com/office/drawing/2014/main" id="{FCC66433-B3A2-95D7-F96A-14A5C005AC37}"/>
              </a:ext>
            </a:extLst>
          </p:cNvPr>
          <p:cNvSpPr txBox="1"/>
          <p:nvPr/>
        </p:nvSpPr>
        <p:spPr>
          <a:xfrm>
            <a:off x="5462546" y="2771555"/>
            <a:ext cx="3240522" cy="369332"/>
          </a:xfrm>
          <a:prstGeom prst="rect">
            <a:avLst/>
          </a:prstGeom>
          <a:noFill/>
        </p:spPr>
        <p:txBody>
          <a:bodyPr wrap="square">
            <a:spAutoFit/>
          </a:bodyPr>
          <a:lstStyle/>
          <a:p>
            <a:r>
              <a:rPr lang="en-US" altLang="ko-KR" dirty="0">
                <a:latin typeface="에스코어 드림 5 Medium" panose="020B0503030302020204" pitchFamily="34" charset="-127"/>
                <a:ea typeface="에스코어 드림 5 Medium" panose="020B0503030302020204" pitchFamily="34" charset="-127"/>
              </a:rPr>
              <a:t>Fine-grained understanding</a:t>
            </a:r>
            <a:endParaRPr lang="ko-KR" altLang="en-US" dirty="0"/>
          </a:p>
        </p:txBody>
      </p:sp>
      <p:sp>
        <p:nvSpPr>
          <p:cNvPr id="16" name="TextBox 15">
            <a:extLst>
              <a:ext uri="{FF2B5EF4-FFF2-40B4-BE49-F238E27FC236}">
                <a16:creationId xmlns:a16="http://schemas.microsoft.com/office/drawing/2014/main" id="{F8A3C3BD-3DB7-DA7F-74CE-FDB1658FEF91}"/>
              </a:ext>
            </a:extLst>
          </p:cNvPr>
          <p:cNvSpPr txBox="1"/>
          <p:nvPr/>
        </p:nvSpPr>
        <p:spPr>
          <a:xfrm>
            <a:off x="5265453" y="4676554"/>
            <a:ext cx="3611787" cy="369332"/>
          </a:xfrm>
          <a:prstGeom prst="rect">
            <a:avLst/>
          </a:prstGeom>
          <a:noFill/>
        </p:spPr>
        <p:txBody>
          <a:bodyPr wrap="square">
            <a:spAutoFit/>
          </a:bodyPr>
          <a:lstStyle/>
          <a:p>
            <a:r>
              <a:rPr lang="en-US" altLang="ko-KR" dirty="0">
                <a:latin typeface="에스코어 드림 5 Medium" panose="020B0503030302020204" pitchFamily="34" charset="-127"/>
                <a:ea typeface="에스코어 드림 5 Medium" panose="020B0503030302020204" pitchFamily="34" charset="-127"/>
              </a:rPr>
              <a:t>Coarse-grained understanding</a:t>
            </a:r>
            <a:endParaRPr lang="ko-KR" altLang="en-US" dirty="0"/>
          </a:p>
        </p:txBody>
      </p:sp>
      <p:sp>
        <p:nvSpPr>
          <p:cNvPr id="19" name="TextBox 18">
            <a:extLst>
              <a:ext uri="{FF2B5EF4-FFF2-40B4-BE49-F238E27FC236}">
                <a16:creationId xmlns:a16="http://schemas.microsoft.com/office/drawing/2014/main" id="{BE83B1A2-01AB-3C49-1239-EF82778AFCD7}"/>
              </a:ext>
            </a:extLst>
          </p:cNvPr>
          <p:cNvSpPr txBox="1"/>
          <p:nvPr/>
        </p:nvSpPr>
        <p:spPr>
          <a:xfrm>
            <a:off x="834418" y="3338427"/>
            <a:ext cx="3281503" cy="584775"/>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에스코어 드림 4 Regular" panose="020B0503030302020204" pitchFamily="34" charset="-127"/>
                <a:ea typeface="에스코어 드림 4 Regular" panose="020B0503030302020204" pitchFamily="34" charset="-127"/>
              </a:rPr>
              <a:t>Tissue’s size, structure, composition, pattern, </a:t>
            </a:r>
            <a:r>
              <a:rPr lang="en-US" altLang="ko-KR" sz="1600" dirty="0" err="1">
                <a:latin typeface="에스코어 드림 4 Regular" panose="020B0503030302020204" pitchFamily="34" charset="-127"/>
                <a:ea typeface="에스코어 드림 4 Regular" panose="020B0503030302020204" pitchFamily="34" charset="-127"/>
              </a:rPr>
              <a:t>etc</a:t>
            </a:r>
            <a:endParaRPr lang="en-US" altLang="ko-KR" sz="1600" dirty="0">
              <a:latin typeface="에스코어 드림 4 Regular" panose="020B0503030302020204" pitchFamily="34" charset="-127"/>
              <a:ea typeface="에스코어 드림 4 Regular" panose="020B0503030302020204" pitchFamily="34" charset="-127"/>
            </a:endParaRPr>
          </a:p>
        </p:txBody>
      </p:sp>
      <p:sp>
        <p:nvSpPr>
          <p:cNvPr id="22" name="TextBox 21">
            <a:extLst>
              <a:ext uri="{FF2B5EF4-FFF2-40B4-BE49-F238E27FC236}">
                <a16:creationId xmlns:a16="http://schemas.microsoft.com/office/drawing/2014/main" id="{C8E01715-C0E8-76B1-E77C-D7F444EEE55D}"/>
              </a:ext>
            </a:extLst>
          </p:cNvPr>
          <p:cNvSpPr txBox="1"/>
          <p:nvPr/>
        </p:nvSpPr>
        <p:spPr>
          <a:xfrm>
            <a:off x="834419" y="5234407"/>
            <a:ext cx="3281503" cy="584775"/>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에스코어 드림 4 Regular" panose="020B0503030302020204" pitchFamily="34" charset="-127"/>
                <a:ea typeface="에스코어 드림 4 Regular" panose="020B0503030302020204" pitchFamily="34" charset="-127"/>
              </a:rPr>
              <a:t>Tissue’s color, texture, boundary, brightness, </a:t>
            </a:r>
            <a:r>
              <a:rPr lang="en-US" altLang="ko-KR" sz="1600" dirty="0" err="1">
                <a:latin typeface="에스코어 드림 4 Regular" panose="020B0503030302020204" pitchFamily="34" charset="-127"/>
                <a:ea typeface="에스코어 드림 4 Regular" panose="020B0503030302020204" pitchFamily="34" charset="-127"/>
              </a:rPr>
              <a:t>etc</a:t>
            </a:r>
            <a:endParaRPr lang="ko-KR" altLang="en-US" sz="1600" dirty="0">
              <a:latin typeface="에스코어 드림 4 Regular" panose="020B0503030302020204" pitchFamily="34" charset="-127"/>
              <a:ea typeface="에스코어 드림 4 Regular" panose="020B0503030302020204" pitchFamily="34" charset="-127"/>
            </a:endParaRPr>
          </a:p>
        </p:txBody>
      </p:sp>
      <p:sp>
        <p:nvSpPr>
          <p:cNvPr id="24" name="TextBox 23">
            <a:extLst>
              <a:ext uri="{FF2B5EF4-FFF2-40B4-BE49-F238E27FC236}">
                <a16:creationId xmlns:a16="http://schemas.microsoft.com/office/drawing/2014/main" id="{A79D4C2F-A1E4-97A9-06A9-8B2DA789CA9C}"/>
              </a:ext>
            </a:extLst>
          </p:cNvPr>
          <p:cNvSpPr txBox="1"/>
          <p:nvPr/>
        </p:nvSpPr>
        <p:spPr>
          <a:xfrm>
            <a:off x="5296597" y="3338426"/>
            <a:ext cx="3281503" cy="2062103"/>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에스코어 드림 4 Regular" panose="020B0503030302020204" pitchFamily="34" charset="-127"/>
                <a:ea typeface="에스코어 드림 4 Regular" panose="020B0503030302020204" pitchFamily="34" charset="-127"/>
              </a:rPr>
              <a:t>Detecting small-scale tissue, intricate details, and subtle patterns.</a:t>
            </a:r>
          </a:p>
          <a:p>
            <a:pPr marL="285750" indent="-285750">
              <a:buFont typeface="Wingdings" panose="05000000000000000000" pitchFamily="2" charset="2"/>
              <a:buChar char="§"/>
            </a:pPr>
            <a:endParaRPr lang="en-US" altLang="ko-KR" sz="1600" dirty="0">
              <a:latin typeface="에스코어 드림 4 Regular" panose="020B0503030302020204" pitchFamily="34" charset="-127"/>
              <a:ea typeface="에스코어 드림 4 Regular" panose="020B0503030302020204" pitchFamily="34" charset="-127"/>
            </a:endParaRPr>
          </a:p>
          <a:p>
            <a:pPr marL="285750" indent="-285750">
              <a:buFont typeface="Wingdings" panose="05000000000000000000" pitchFamily="2" charset="2"/>
              <a:buChar char="§"/>
            </a:pPr>
            <a:endParaRPr lang="en-US" altLang="ko-KR" sz="1600" dirty="0">
              <a:latin typeface="에스코어 드림 4 Regular" panose="020B0503030302020204" pitchFamily="34" charset="-127"/>
              <a:ea typeface="에스코어 드림 4 Regular" panose="020B0503030302020204" pitchFamily="34" charset="-127"/>
            </a:endParaRPr>
          </a:p>
          <a:p>
            <a:pPr marL="285750" indent="-285750">
              <a:buFont typeface="Wingdings" panose="05000000000000000000" pitchFamily="2" charset="2"/>
              <a:buChar char="§"/>
            </a:pPr>
            <a:endParaRPr lang="en-US" altLang="ko-KR" sz="1600" dirty="0">
              <a:latin typeface="에스코어 드림 4 Regular" panose="020B0503030302020204" pitchFamily="34" charset="-127"/>
              <a:ea typeface="에스코어 드림 4 Regular" panose="020B0503030302020204" pitchFamily="34" charset="-127"/>
            </a:endParaRPr>
          </a:p>
          <a:p>
            <a:pPr marL="285750" indent="-285750">
              <a:buFont typeface="Wingdings" panose="05000000000000000000" pitchFamily="2" charset="2"/>
              <a:buChar char="§"/>
            </a:pPr>
            <a:endParaRPr lang="en-US" altLang="ko-KR" sz="1600" dirty="0">
              <a:latin typeface="에스코어 드림 4 Regular" panose="020B0503030302020204" pitchFamily="34" charset="-127"/>
              <a:ea typeface="에스코어 드림 4 Regular" panose="020B0503030302020204" pitchFamily="34" charset="-127"/>
            </a:endParaRPr>
          </a:p>
          <a:p>
            <a:pPr marL="285750" indent="-285750">
              <a:buFont typeface="Wingdings" panose="05000000000000000000" pitchFamily="2" charset="2"/>
              <a:buChar char="§"/>
            </a:pPr>
            <a:endParaRPr lang="en-US" altLang="ko-KR" sz="1600" dirty="0">
              <a:latin typeface="에스코어 드림 4 Regular" panose="020B0503030302020204" pitchFamily="34" charset="-127"/>
              <a:ea typeface="에스코어 드림 4 Regular" panose="020B0503030302020204" pitchFamily="34" charset="-127"/>
            </a:endParaRPr>
          </a:p>
        </p:txBody>
      </p:sp>
      <p:sp>
        <p:nvSpPr>
          <p:cNvPr id="25" name="TextBox 24">
            <a:extLst>
              <a:ext uri="{FF2B5EF4-FFF2-40B4-BE49-F238E27FC236}">
                <a16:creationId xmlns:a16="http://schemas.microsoft.com/office/drawing/2014/main" id="{201DB76B-95F0-CB94-BD29-99066396DB79}"/>
              </a:ext>
            </a:extLst>
          </p:cNvPr>
          <p:cNvSpPr txBox="1"/>
          <p:nvPr/>
        </p:nvSpPr>
        <p:spPr>
          <a:xfrm>
            <a:off x="5296596" y="5234407"/>
            <a:ext cx="3281503" cy="830997"/>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에스코어 드림 4 Regular" panose="020B0503030302020204" pitchFamily="34" charset="-127"/>
                <a:ea typeface="에스코어 드림 4 Regular" panose="020B0503030302020204" pitchFamily="34" charset="-127"/>
              </a:rPr>
              <a:t>Identifying large-scale tissue, contours, and prominent regions.</a:t>
            </a:r>
          </a:p>
        </p:txBody>
      </p:sp>
      <p:sp>
        <p:nvSpPr>
          <p:cNvPr id="31" name="화살표: 오른쪽 30">
            <a:extLst>
              <a:ext uri="{FF2B5EF4-FFF2-40B4-BE49-F238E27FC236}">
                <a16:creationId xmlns:a16="http://schemas.microsoft.com/office/drawing/2014/main" id="{9E17BC99-99AF-3612-472F-A171F59B6AC5}"/>
              </a:ext>
            </a:extLst>
          </p:cNvPr>
          <p:cNvSpPr/>
          <p:nvPr/>
        </p:nvSpPr>
        <p:spPr>
          <a:xfrm>
            <a:off x="4423955" y="4318708"/>
            <a:ext cx="587799" cy="39077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화살표: 오른쪽 32">
            <a:extLst>
              <a:ext uri="{FF2B5EF4-FFF2-40B4-BE49-F238E27FC236}">
                <a16:creationId xmlns:a16="http://schemas.microsoft.com/office/drawing/2014/main" id="{20868B14-77B1-A638-75BD-FD64AB094165}"/>
              </a:ext>
            </a:extLst>
          </p:cNvPr>
          <p:cNvSpPr/>
          <p:nvPr/>
        </p:nvSpPr>
        <p:spPr>
          <a:xfrm>
            <a:off x="8999800" y="4324988"/>
            <a:ext cx="559433" cy="39077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모서리가 둥근 직사각형 379">
            <a:extLst>
              <a:ext uri="{FF2B5EF4-FFF2-40B4-BE49-F238E27FC236}">
                <a16:creationId xmlns:a16="http://schemas.microsoft.com/office/drawing/2014/main" id="{BB31F076-2451-425B-FBB0-2D2E96BAE871}"/>
              </a:ext>
            </a:extLst>
          </p:cNvPr>
          <p:cNvSpPr/>
          <p:nvPr/>
        </p:nvSpPr>
        <p:spPr>
          <a:xfrm>
            <a:off x="9627781" y="3979793"/>
            <a:ext cx="1890299" cy="1059097"/>
          </a:xfrm>
          <a:prstGeom prst="roundRect">
            <a:avLst>
              <a:gd name="adj" fmla="val 973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p:txBody>
      </p:sp>
      <p:sp>
        <p:nvSpPr>
          <p:cNvPr id="37" name="모서리가 둥근 직사각형 379">
            <a:extLst>
              <a:ext uri="{FF2B5EF4-FFF2-40B4-BE49-F238E27FC236}">
                <a16:creationId xmlns:a16="http://schemas.microsoft.com/office/drawing/2014/main" id="{D39E24BD-5461-2648-A533-1D7D0EE44FD2}"/>
              </a:ext>
            </a:extLst>
          </p:cNvPr>
          <p:cNvSpPr/>
          <p:nvPr/>
        </p:nvSpPr>
        <p:spPr>
          <a:xfrm>
            <a:off x="9670284" y="4062687"/>
            <a:ext cx="1779248" cy="869084"/>
          </a:xfrm>
          <a:prstGeom prst="roundRect">
            <a:avLst>
              <a:gd name="adj" fmla="val 15237"/>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03843527-6A2E-531C-B2E8-8EFF5499AD11}"/>
              </a:ext>
            </a:extLst>
          </p:cNvPr>
          <p:cNvSpPr txBox="1"/>
          <p:nvPr/>
        </p:nvSpPr>
        <p:spPr>
          <a:xfrm>
            <a:off x="9550279" y="4174063"/>
            <a:ext cx="2075069" cy="646331"/>
          </a:xfrm>
          <a:prstGeom prst="rect">
            <a:avLst/>
          </a:prstGeom>
          <a:noFill/>
        </p:spPr>
        <p:txBody>
          <a:bodyPr wrap="square">
            <a:spAutoFit/>
          </a:bodyPr>
          <a:lstStyle/>
          <a:p>
            <a:pPr algn="ctr"/>
            <a:r>
              <a:rPr lang="en-US" altLang="ko-KR" dirty="0">
                <a:latin typeface="에스코어 드림 5 Medium" panose="020B0503030302020204" pitchFamily="34" charset="-127"/>
                <a:ea typeface="에스코어 드림 5 Medium" panose="020B0503030302020204" pitchFamily="34" charset="-127"/>
              </a:rPr>
              <a:t>Superior</a:t>
            </a:r>
          </a:p>
          <a:p>
            <a:pPr algn="ctr"/>
            <a:r>
              <a:rPr lang="en-US" altLang="ko-KR" dirty="0">
                <a:latin typeface="에스코어 드림 5 Medium" panose="020B0503030302020204" pitchFamily="34" charset="-127"/>
                <a:ea typeface="에스코어 드림 5 Medium" panose="020B0503030302020204" pitchFamily="34" charset="-127"/>
              </a:rPr>
              <a:t>Segmentation</a:t>
            </a:r>
            <a:endParaRPr lang="ko-KR" altLang="en-US" dirty="0"/>
          </a:p>
        </p:txBody>
      </p:sp>
    </p:spTree>
    <p:extLst>
      <p:ext uri="{BB962C8B-B14F-4D97-AF65-F5344CB8AC3E}">
        <p14:creationId xmlns:p14="http://schemas.microsoft.com/office/powerpoint/2010/main" val="115089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50862-2889-DDD7-2E69-B7C0D57B4865}"/>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8BED2244-9664-7A0B-6313-25A447606F61}"/>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25EF6D2-3005-4EAC-DD76-41301FB78CF0}"/>
              </a:ext>
            </a:extLst>
          </p:cNvPr>
          <p:cNvSpPr/>
          <p:nvPr/>
        </p:nvSpPr>
        <p:spPr>
          <a:xfrm>
            <a:off x="423094" y="569382"/>
            <a:ext cx="7354899"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Dual Stream Fusion U-Net Transformers</a:t>
            </a:r>
          </a:p>
        </p:txBody>
      </p:sp>
      <p:sp>
        <p:nvSpPr>
          <p:cNvPr id="28" name="TextBox 27">
            <a:extLst>
              <a:ext uri="{FF2B5EF4-FFF2-40B4-BE49-F238E27FC236}">
                <a16:creationId xmlns:a16="http://schemas.microsoft.com/office/drawing/2014/main" id="{23B02AFD-4E8E-0FEE-939D-E64CAFE690B5}"/>
              </a:ext>
            </a:extLst>
          </p:cNvPr>
          <p:cNvSpPr txBox="1"/>
          <p:nvPr/>
        </p:nvSpPr>
        <p:spPr>
          <a:xfrm>
            <a:off x="690740" y="1274479"/>
            <a:ext cx="9901493"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b="1" dirty="0">
                <a:latin typeface="에스코어 드림 5 Medium" panose="020B0503030302020204" pitchFamily="34" charset="-127"/>
                <a:ea typeface="에스코어 드림 5 Medium" panose="020B0503030302020204" pitchFamily="34" charset="-127"/>
              </a:rPr>
              <a:t>DS-AE</a:t>
            </a:r>
            <a:r>
              <a:rPr lang="en-US" altLang="ko-KR" sz="1600" dirty="0">
                <a:latin typeface="에스코어 드림 5 Medium" panose="020B0503030302020204" pitchFamily="34" charset="-127"/>
                <a:ea typeface="에스코어 드림 5 Medium" panose="020B0503030302020204" pitchFamily="34" charset="-127"/>
              </a:rPr>
              <a:t> performs spatial attention and channel attention in parallel and then fuses them together</a:t>
            </a:r>
          </a:p>
          <a:p>
            <a:pPr marL="285750" indent="-285750">
              <a:lnSpc>
                <a:spcPct val="150000"/>
              </a:lnSpc>
              <a:buFont typeface="Arial" panose="020B0604020202020204" pitchFamily="34" charset="0"/>
              <a:buChar char="•"/>
            </a:pPr>
            <a:r>
              <a:rPr lang="en-US" altLang="ko-KR" sz="1600" b="1" dirty="0">
                <a:latin typeface="에스코어 드림 5 Medium" panose="020B0503030302020204" pitchFamily="34" charset="-127"/>
                <a:ea typeface="에스코어 드림 5 Medium" panose="020B0503030302020204" pitchFamily="34" charset="-127"/>
              </a:rPr>
              <a:t>Bi-ASF</a:t>
            </a:r>
            <a:r>
              <a:rPr lang="en-US" altLang="ko-KR" sz="1600" dirty="0">
                <a:latin typeface="에스코어 드림 5 Medium" panose="020B0503030302020204" pitchFamily="34" charset="-127"/>
                <a:ea typeface="에스코어 드림 5 Medium" panose="020B0503030302020204" pitchFamily="34" charset="-127"/>
              </a:rPr>
              <a:t> effectively integrates local and global information</a:t>
            </a:r>
          </a:p>
          <a:p>
            <a:pPr marL="285750" indent="-285750">
              <a:lnSpc>
                <a:spcPct val="150000"/>
              </a:lnSpc>
              <a:buFont typeface="Arial" panose="020B0604020202020204" pitchFamily="34" charset="0"/>
              <a:buChar char="•"/>
            </a:pPr>
            <a:r>
              <a:rPr lang="en-US" altLang="ko-KR" sz="1600" b="1" dirty="0">
                <a:latin typeface="에스코어 드림 5 Medium" panose="020B0503030302020204" pitchFamily="34" charset="-127"/>
                <a:ea typeface="에스코어 드림 5 Medium" panose="020B0503030302020204" pitchFamily="34" charset="-127"/>
              </a:rPr>
              <a:t>DS-UNETR</a:t>
            </a:r>
            <a:r>
              <a:rPr lang="en-US" altLang="ko-KR" sz="1600" dirty="0">
                <a:latin typeface="에스코어 드림 5 Medium" panose="020B0503030302020204" pitchFamily="34" charset="-127"/>
                <a:ea typeface="에스코어 드림 5 Medium" panose="020B0503030302020204" pitchFamily="34" charset="-127"/>
              </a:rPr>
              <a:t> is a model constructed with a U-shaped network using two designed modules</a:t>
            </a:r>
          </a:p>
        </p:txBody>
      </p:sp>
      <p:pic>
        <p:nvPicPr>
          <p:cNvPr id="11" name="그림 10" descr="텍스트, 스크린샷, 도표이(가) 표시된 사진&#10;&#10;자동 생성된 설명">
            <a:extLst>
              <a:ext uri="{FF2B5EF4-FFF2-40B4-BE49-F238E27FC236}">
                <a16:creationId xmlns:a16="http://schemas.microsoft.com/office/drawing/2014/main" id="{F7B22AC4-97DD-48BF-7155-BDE44B3E2C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3117" y="2493664"/>
            <a:ext cx="6684883" cy="4364335"/>
          </a:xfrm>
          <a:prstGeom prst="rect">
            <a:avLst/>
          </a:prstGeom>
        </p:spPr>
      </p:pic>
      <p:sp>
        <p:nvSpPr>
          <p:cNvPr id="14" name="슬라이드 번호 개체 틀 13">
            <a:extLst>
              <a:ext uri="{FF2B5EF4-FFF2-40B4-BE49-F238E27FC236}">
                <a16:creationId xmlns:a16="http://schemas.microsoft.com/office/drawing/2014/main" id="{138B79A3-77EF-FBC8-EAB1-D58DFD6B8268}"/>
              </a:ext>
            </a:extLst>
          </p:cNvPr>
          <p:cNvSpPr>
            <a:spLocks noGrp="1"/>
          </p:cNvSpPr>
          <p:nvPr>
            <p:ph type="sldNum" sz="quarter" idx="12"/>
          </p:nvPr>
        </p:nvSpPr>
        <p:spPr/>
        <p:txBody>
          <a:bodyPr/>
          <a:lstStyle/>
          <a:p>
            <a:fld id="{BA01AC12-EF42-4B69-A777-F8949E8F434C}" type="slidenum">
              <a:rPr lang="ko-KR" altLang="en-US" smtClean="0"/>
              <a:t>5</a:t>
            </a:fld>
            <a:endParaRPr lang="ko-KR" altLang="en-US" dirty="0"/>
          </a:p>
        </p:txBody>
      </p:sp>
    </p:spTree>
    <p:extLst>
      <p:ext uri="{BB962C8B-B14F-4D97-AF65-F5344CB8AC3E}">
        <p14:creationId xmlns:p14="http://schemas.microsoft.com/office/powerpoint/2010/main" val="358510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6DF2-638D-F5A3-F489-DD46EEB86B98}"/>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5312AD7C-FCFB-1C01-A6DF-20863E9258A5}"/>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8ACBF4FF-6C1B-BCFC-B681-96C4BE2EACF8}"/>
              </a:ext>
            </a:extLst>
          </p:cNvPr>
          <p:cNvSpPr/>
          <p:nvPr/>
        </p:nvSpPr>
        <p:spPr>
          <a:xfrm>
            <a:off x="423094" y="569382"/>
            <a:ext cx="4225900"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Dual Stream Attention</a:t>
            </a:r>
          </a:p>
        </p:txBody>
      </p:sp>
      <p:sp>
        <p:nvSpPr>
          <p:cNvPr id="28" name="TextBox 27">
            <a:extLst>
              <a:ext uri="{FF2B5EF4-FFF2-40B4-BE49-F238E27FC236}">
                <a16:creationId xmlns:a16="http://schemas.microsoft.com/office/drawing/2014/main" id="{53B73D21-8F4C-474F-DAF7-AEE83171EACB}"/>
              </a:ext>
            </a:extLst>
          </p:cNvPr>
          <p:cNvSpPr txBox="1"/>
          <p:nvPr/>
        </p:nvSpPr>
        <p:spPr>
          <a:xfrm>
            <a:off x="731094" y="1216047"/>
            <a:ext cx="9981259"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b="1" dirty="0" err="1">
                <a:latin typeface="에스코어 드림 5 Medium" panose="020B0503030302020204" pitchFamily="34" charset="-127"/>
                <a:ea typeface="에스코어 드림 5 Medium" panose="020B0503030302020204" pitchFamily="34" charset="-127"/>
              </a:rPr>
              <a:t>Swin</a:t>
            </a:r>
            <a:r>
              <a:rPr lang="en-US" altLang="ko-KR" sz="1600" b="1" dirty="0">
                <a:latin typeface="에스코어 드림 5 Medium" panose="020B0503030302020204" pitchFamily="34" charset="-127"/>
                <a:ea typeface="에스코어 드림 5 Medium" panose="020B0503030302020204" pitchFamily="34" charset="-127"/>
              </a:rPr>
              <a:t> block</a:t>
            </a:r>
            <a:r>
              <a:rPr lang="en-US" altLang="ko-KR" sz="1600" dirty="0">
                <a:latin typeface="에스코어 드림 5 Medium" panose="020B0503030302020204" pitchFamily="34" charset="-127"/>
                <a:ea typeface="에스코어 드림 5 Medium" panose="020B0503030302020204" pitchFamily="34" charset="-127"/>
              </a:rPr>
              <a:t> conducts spatial attention to learn spatial relationships, acquiring spatial information</a:t>
            </a:r>
          </a:p>
          <a:p>
            <a:pPr marL="285750" indent="-285750">
              <a:lnSpc>
                <a:spcPct val="150000"/>
              </a:lnSpc>
              <a:buClr>
                <a:schemeClr val="tx1">
                  <a:lumMod val="85000"/>
                  <a:lumOff val="15000"/>
                </a:schemeClr>
              </a:buClr>
              <a:buFont typeface="Arial" panose="020B0604020202020204" pitchFamily="34" charset="0"/>
              <a:buChar char="•"/>
            </a:pPr>
            <a:r>
              <a:rPr lang="en-US" altLang="ko-KR" sz="1600" dirty="0">
                <a:solidFill>
                  <a:srgbClr val="002060"/>
                </a:solidFill>
                <a:latin typeface="에스코어 드림 5 Medium" panose="020B0503030302020204" pitchFamily="34" charset="-127"/>
                <a:ea typeface="에스코어 드림 5 Medium" panose="020B0503030302020204" pitchFamily="34" charset="-127"/>
              </a:rPr>
              <a:t>W-MSA:</a:t>
            </a:r>
            <a:r>
              <a:rPr lang="en-US" altLang="ko-KR" sz="1600" dirty="0">
                <a:latin typeface="에스코어 드림 5 Medium" panose="020B0503030302020204" pitchFamily="34" charset="-127"/>
                <a:ea typeface="에스코어 드림 5 Medium" panose="020B0503030302020204" pitchFamily="34" charset="-127"/>
              </a:rPr>
              <a:t> apply local attention for </a:t>
            </a:r>
            <a:r>
              <a:rPr lang="en-US" altLang="ko-KR" sz="1600" i="1" dirty="0">
                <a:latin typeface="에스코어 드림 5 Medium" panose="020B0503030302020204" pitchFamily="34" charset="-127"/>
                <a:ea typeface="에스코어 드림 5 Medium" panose="020B0503030302020204" pitchFamily="34" charset="-127"/>
              </a:rPr>
              <a:t>O </a:t>
            </a:r>
            <a:r>
              <a:rPr lang="en-US" altLang="ko-KR" sz="1600" dirty="0">
                <a:latin typeface="에스코어 드림 5 Medium" panose="020B0503030302020204" pitchFamily="34" charset="-127"/>
                <a:ea typeface="에스코어 드림 5 Medium" panose="020B0503030302020204" pitchFamily="34" charset="-127"/>
              </a:rPr>
              <a:t>(token) complexity!</a:t>
            </a:r>
          </a:p>
          <a:p>
            <a:pPr marL="285750" indent="-285750">
              <a:lnSpc>
                <a:spcPct val="150000"/>
              </a:lnSpc>
              <a:buClr>
                <a:schemeClr val="tx1">
                  <a:lumMod val="85000"/>
                  <a:lumOff val="15000"/>
                </a:schemeClr>
              </a:buClr>
              <a:buFont typeface="Arial" panose="020B0604020202020204" pitchFamily="34" charset="0"/>
              <a:buChar char="•"/>
            </a:pPr>
            <a:r>
              <a:rPr lang="en-US" altLang="ko-KR" sz="1600" dirty="0">
                <a:solidFill>
                  <a:srgbClr val="002060"/>
                </a:solidFill>
                <a:latin typeface="에스코어 드림 5 Medium" panose="020B0503030302020204" pitchFamily="34" charset="-127"/>
                <a:ea typeface="에스코어 드림 5 Medium" panose="020B0503030302020204" pitchFamily="34" charset="-127"/>
              </a:rPr>
              <a:t>SW-MSA:</a:t>
            </a:r>
            <a:r>
              <a:rPr lang="en-US" altLang="ko-KR" sz="1600" dirty="0">
                <a:latin typeface="에스코어 드림 5 Medium" panose="020B0503030302020204" pitchFamily="34" charset="-127"/>
                <a:ea typeface="에스코어 드림 5 Medium" panose="020B0503030302020204" pitchFamily="34" charset="-127"/>
              </a:rPr>
              <a:t> shift the window after each layer to transfer information between local windows</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20" name="그림 19">
            <a:extLst>
              <a:ext uri="{FF2B5EF4-FFF2-40B4-BE49-F238E27FC236}">
                <a16:creationId xmlns:a16="http://schemas.microsoft.com/office/drawing/2014/main" id="{11D1AF2B-3B17-A23A-88BC-EAE747C32F18}"/>
              </a:ext>
            </a:extLst>
          </p:cNvPr>
          <p:cNvPicPr>
            <a:picLocks noChangeAspect="1"/>
          </p:cNvPicPr>
          <p:nvPr/>
        </p:nvPicPr>
        <p:blipFill>
          <a:blip r:embed="rId3"/>
          <a:stretch>
            <a:fillRect/>
          </a:stretch>
        </p:blipFill>
        <p:spPr>
          <a:xfrm>
            <a:off x="6726532" y="4133822"/>
            <a:ext cx="323895" cy="266737"/>
          </a:xfrm>
          <a:prstGeom prst="rect">
            <a:avLst/>
          </a:prstGeom>
        </p:spPr>
      </p:pic>
      <p:sp>
        <p:nvSpPr>
          <p:cNvPr id="23" name="TextBox 22">
            <a:extLst>
              <a:ext uri="{FF2B5EF4-FFF2-40B4-BE49-F238E27FC236}">
                <a16:creationId xmlns:a16="http://schemas.microsoft.com/office/drawing/2014/main" id="{2A60079D-6720-47FC-004D-9F762CCEA4A5}"/>
              </a:ext>
            </a:extLst>
          </p:cNvPr>
          <p:cNvSpPr txBox="1"/>
          <p:nvPr/>
        </p:nvSpPr>
        <p:spPr>
          <a:xfrm>
            <a:off x="1894114" y="6546437"/>
            <a:ext cx="8403771" cy="246221"/>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Liu, Ze, et al.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Swin</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transformer: Hierarchical vision transformer using shifted windows." ICCV  2021</a:t>
            </a:r>
          </a:p>
        </p:txBody>
      </p:sp>
      <p:pic>
        <p:nvPicPr>
          <p:cNvPr id="29" name="그림 28" descr="텍스트, 도표, 스크린샷, 평면도이(가) 표시된 사진&#10;&#10;자동 생성된 설명">
            <a:extLst>
              <a:ext uri="{FF2B5EF4-FFF2-40B4-BE49-F238E27FC236}">
                <a16:creationId xmlns:a16="http://schemas.microsoft.com/office/drawing/2014/main" id="{6DFE2A5A-988D-6669-5E38-2D5CD87B67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2491" y="2435793"/>
            <a:ext cx="8509410" cy="4115575"/>
          </a:xfrm>
          <a:prstGeom prst="rect">
            <a:avLst/>
          </a:prstGeom>
        </p:spPr>
      </p:pic>
      <p:sp>
        <p:nvSpPr>
          <p:cNvPr id="31" name="슬라이드 번호 개체 틀 30">
            <a:extLst>
              <a:ext uri="{FF2B5EF4-FFF2-40B4-BE49-F238E27FC236}">
                <a16:creationId xmlns:a16="http://schemas.microsoft.com/office/drawing/2014/main" id="{ECCF909A-CBDB-E01A-5618-B6E27D0A7868}"/>
              </a:ext>
            </a:extLst>
          </p:cNvPr>
          <p:cNvSpPr>
            <a:spLocks noGrp="1"/>
          </p:cNvSpPr>
          <p:nvPr>
            <p:ph type="sldNum" sz="quarter" idx="12"/>
          </p:nvPr>
        </p:nvSpPr>
        <p:spPr/>
        <p:txBody>
          <a:bodyPr/>
          <a:lstStyle/>
          <a:p>
            <a:fld id="{BA01AC12-EF42-4B69-A777-F8949E8F434C}" type="slidenum">
              <a:rPr lang="ko-KR" altLang="en-US" smtClean="0"/>
              <a:t>6</a:t>
            </a:fld>
            <a:endParaRPr lang="ko-KR" altLang="en-US" dirty="0"/>
          </a:p>
        </p:txBody>
      </p:sp>
      <p:pic>
        <p:nvPicPr>
          <p:cNvPr id="32" name="그림 31">
            <a:extLst>
              <a:ext uri="{FF2B5EF4-FFF2-40B4-BE49-F238E27FC236}">
                <a16:creationId xmlns:a16="http://schemas.microsoft.com/office/drawing/2014/main" id="{2BAFF5C0-E3C2-DC3F-9257-DD2B2B3B4FA1}"/>
              </a:ext>
            </a:extLst>
          </p:cNvPr>
          <p:cNvPicPr>
            <a:picLocks noChangeAspect="1"/>
          </p:cNvPicPr>
          <p:nvPr/>
        </p:nvPicPr>
        <p:blipFill>
          <a:blip r:embed="rId5"/>
          <a:stretch>
            <a:fillRect/>
          </a:stretch>
        </p:blipFill>
        <p:spPr>
          <a:xfrm>
            <a:off x="5362301" y="5952445"/>
            <a:ext cx="504895" cy="533474"/>
          </a:xfrm>
          <a:prstGeom prst="rect">
            <a:avLst/>
          </a:prstGeom>
        </p:spPr>
      </p:pic>
    </p:spTree>
    <p:extLst>
      <p:ext uri="{BB962C8B-B14F-4D97-AF65-F5344CB8AC3E}">
        <p14:creationId xmlns:p14="http://schemas.microsoft.com/office/powerpoint/2010/main" val="20354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4D89-2CA0-1121-5035-3C2B6DFA1014}"/>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0E2071CF-7673-A3B2-797E-9F661C4BD3E5}"/>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6CCD3017-6628-6B21-C99E-393ED3A0AD75}"/>
              </a:ext>
            </a:extLst>
          </p:cNvPr>
          <p:cNvSpPr/>
          <p:nvPr/>
        </p:nvSpPr>
        <p:spPr>
          <a:xfrm>
            <a:off x="423094" y="569382"/>
            <a:ext cx="4225900" cy="523220"/>
          </a:xfrm>
          <a:prstGeom prst="rect">
            <a:avLst/>
          </a:prstGeom>
        </p:spPr>
        <p:txBody>
          <a:bodyPr wrap="none">
            <a:spAutoFit/>
          </a:bodyPr>
          <a:lstStyle/>
          <a:p>
            <a:pPr fontAlgn="base">
              <a:spcBef>
                <a:spcPct val="0"/>
              </a:spcBef>
              <a:spcAft>
                <a:spcPct val="0"/>
              </a:spcAft>
            </a:pP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Dual Stream Attention</a:t>
            </a:r>
          </a:p>
        </p:txBody>
      </p:sp>
      <p:sp>
        <p:nvSpPr>
          <p:cNvPr id="28" name="TextBox 27">
            <a:extLst>
              <a:ext uri="{FF2B5EF4-FFF2-40B4-BE49-F238E27FC236}">
                <a16:creationId xmlns:a16="http://schemas.microsoft.com/office/drawing/2014/main" id="{7852C0A3-555A-D2CB-0BE4-432BBBD79988}"/>
              </a:ext>
            </a:extLst>
          </p:cNvPr>
          <p:cNvSpPr txBox="1"/>
          <p:nvPr/>
        </p:nvSpPr>
        <p:spPr>
          <a:xfrm>
            <a:off x="642194" y="1182768"/>
            <a:ext cx="10762755"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b="1" dirty="0">
                <a:latin typeface="에스코어 드림 5 Medium" panose="020B0503030302020204" pitchFamily="34" charset="-127"/>
                <a:ea typeface="에스코어 드림 5 Medium" panose="020B0503030302020204" pitchFamily="34" charset="-127"/>
              </a:rPr>
              <a:t>C-MSA block</a:t>
            </a:r>
            <a:r>
              <a:rPr lang="en-US" altLang="ko-KR" sz="1600" dirty="0">
                <a:latin typeface="에스코어 드림 5 Medium" panose="020B0503030302020204" pitchFamily="34" charset="-127"/>
                <a:ea typeface="에스코어 드림 5 Medium" panose="020B0503030302020204" pitchFamily="34" charset="-127"/>
              </a:rPr>
              <a:t> conducts channel attention to learn channel relationships, acquiring contextual information</a:t>
            </a:r>
          </a:p>
          <a:p>
            <a:pPr marL="285750" indent="-285750">
              <a:lnSpc>
                <a:spcPct val="150000"/>
              </a:lnSpc>
              <a:buClr>
                <a:schemeClr val="tx1">
                  <a:lumMod val="85000"/>
                  <a:lumOff val="15000"/>
                </a:schemeClr>
              </a:buClr>
              <a:buFont typeface="Arial" panose="020B0604020202020204" pitchFamily="34" charset="0"/>
              <a:buChar char="•"/>
            </a:pP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Channel Attention: </a:t>
            </a:r>
            <a:r>
              <a:rPr lang="en-US" altLang="ko-KR" sz="1600" dirty="0">
                <a:latin typeface="에스코어 드림 5 Medium" panose="020B0503030302020204" pitchFamily="34" charset="-127"/>
                <a:ea typeface="에스코어 드림 5 Medium" panose="020B0503030302020204" pitchFamily="34" charset="-127"/>
              </a:rPr>
              <a:t>generate channel attention map and consider only relevant channels</a:t>
            </a:r>
          </a:p>
          <a:p>
            <a:pPr marL="285750" indent="-285750">
              <a:lnSpc>
                <a:spcPct val="150000"/>
              </a:lnSpc>
              <a:buClr>
                <a:schemeClr val="tx1">
                  <a:lumMod val="85000"/>
                  <a:lumOff val="15000"/>
                </a:schemeClr>
              </a:buClr>
              <a:buFont typeface="Arial" panose="020B0604020202020204" pitchFamily="34" charset="0"/>
              <a:buChar char="•"/>
            </a:pPr>
            <a:r>
              <a:rPr lang="en-US" altLang="ko-KR" sz="1600" dirty="0">
                <a:solidFill>
                  <a:srgbClr val="FF2D2D"/>
                </a:solidFill>
                <a:latin typeface="에스코어 드림 5 Medium" panose="020B0503030302020204" pitchFamily="34" charset="-127"/>
                <a:ea typeface="에스코어 드림 5 Medium" panose="020B0503030302020204" pitchFamily="34" charset="-127"/>
              </a:rPr>
              <a:t>C-MSA:</a:t>
            </a:r>
            <a:r>
              <a:rPr lang="en-US" altLang="ko-KR" sz="1600" b="1" dirty="0">
                <a:latin typeface="에스코어 드림 5 Medium" panose="020B0503030302020204" pitchFamily="34" charset="-127"/>
                <a:ea typeface="에스코어 드림 5 Medium" panose="020B0503030302020204" pitchFamily="34" charset="-127"/>
              </a:rPr>
              <a:t> </a:t>
            </a:r>
            <a:r>
              <a:rPr lang="en-US" altLang="ko-KR" sz="1600" dirty="0">
                <a:latin typeface="에스코어 드림 5 Medium" panose="020B0503030302020204" pitchFamily="34" charset="-127"/>
                <a:ea typeface="에스코어 드림 5 Medium" panose="020B0503030302020204" pitchFamily="34" charset="-127"/>
              </a:rPr>
              <a:t>perform Channel Attention divided into multiple channels, improving efficiency!</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10" name="그림 9" descr="텍스트, 스크린샷, 도표, 평면도이(가) 표시된 사진&#10;&#10;자동 생성된 설명">
            <a:extLst>
              <a:ext uri="{FF2B5EF4-FFF2-40B4-BE49-F238E27FC236}">
                <a16:creationId xmlns:a16="http://schemas.microsoft.com/office/drawing/2014/main" id="{7004EA74-0F48-A6F5-32FE-1EEAEA0C33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32245" y="2432162"/>
            <a:ext cx="8515874" cy="4273081"/>
          </a:xfrm>
          <a:prstGeom prst="rect">
            <a:avLst/>
          </a:prstGeom>
        </p:spPr>
      </p:pic>
      <p:pic>
        <p:nvPicPr>
          <p:cNvPr id="20" name="그림 19">
            <a:extLst>
              <a:ext uri="{FF2B5EF4-FFF2-40B4-BE49-F238E27FC236}">
                <a16:creationId xmlns:a16="http://schemas.microsoft.com/office/drawing/2014/main" id="{DF8F74B6-CE73-0D24-3BBD-BB6405265E8B}"/>
              </a:ext>
            </a:extLst>
          </p:cNvPr>
          <p:cNvPicPr>
            <a:picLocks noChangeAspect="1"/>
          </p:cNvPicPr>
          <p:nvPr/>
        </p:nvPicPr>
        <p:blipFill>
          <a:blip r:embed="rId4"/>
          <a:stretch>
            <a:fillRect/>
          </a:stretch>
        </p:blipFill>
        <p:spPr>
          <a:xfrm>
            <a:off x="6700407" y="4172275"/>
            <a:ext cx="323895" cy="266737"/>
          </a:xfrm>
          <a:prstGeom prst="rect">
            <a:avLst/>
          </a:prstGeom>
        </p:spPr>
      </p:pic>
      <p:pic>
        <p:nvPicPr>
          <p:cNvPr id="2" name="그림 1">
            <a:extLst>
              <a:ext uri="{FF2B5EF4-FFF2-40B4-BE49-F238E27FC236}">
                <a16:creationId xmlns:a16="http://schemas.microsoft.com/office/drawing/2014/main" id="{A6F38190-89CC-DFF1-0A26-132CCC3200DB}"/>
              </a:ext>
            </a:extLst>
          </p:cNvPr>
          <p:cNvPicPr>
            <a:picLocks noChangeAspect="1"/>
          </p:cNvPicPr>
          <p:nvPr/>
        </p:nvPicPr>
        <p:blipFill>
          <a:blip r:embed="rId5"/>
          <a:stretch>
            <a:fillRect/>
          </a:stretch>
        </p:blipFill>
        <p:spPr>
          <a:xfrm>
            <a:off x="6514289" y="3773781"/>
            <a:ext cx="4608513" cy="575392"/>
          </a:xfrm>
          <a:prstGeom prst="rect">
            <a:avLst/>
          </a:prstGeom>
        </p:spPr>
      </p:pic>
      <p:pic>
        <p:nvPicPr>
          <p:cNvPr id="8" name="그림 7">
            <a:extLst>
              <a:ext uri="{FF2B5EF4-FFF2-40B4-BE49-F238E27FC236}">
                <a16:creationId xmlns:a16="http://schemas.microsoft.com/office/drawing/2014/main" id="{374C5878-0646-A0ED-ED9A-9C349BF6397B}"/>
              </a:ext>
            </a:extLst>
          </p:cNvPr>
          <p:cNvPicPr>
            <a:picLocks noChangeAspect="1"/>
          </p:cNvPicPr>
          <p:nvPr/>
        </p:nvPicPr>
        <p:blipFill rotWithShape="1">
          <a:blip r:embed="rId6"/>
          <a:srcRect b="34039"/>
          <a:stretch/>
        </p:blipFill>
        <p:spPr>
          <a:xfrm>
            <a:off x="6514289" y="3275672"/>
            <a:ext cx="4608513" cy="362914"/>
          </a:xfrm>
          <a:prstGeom prst="rect">
            <a:avLst/>
          </a:prstGeom>
        </p:spPr>
      </p:pic>
      <p:sp>
        <p:nvSpPr>
          <p:cNvPr id="15" name="슬라이드 번호 개체 틀 14">
            <a:extLst>
              <a:ext uri="{FF2B5EF4-FFF2-40B4-BE49-F238E27FC236}">
                <a16:creationId xmlns:a16="http://schemas.microsoft.com/office/drawing/2014/main" id="{F960A6CB-1712-3C10-EA55-0B2ADB69A8F7}"/>
              </a:ext>
            </a:extLst>
          </p:cNvPr>
          <p:cNvSpPr>
            <a:spLocks noGrp="1"/>
          </p:cNvSpPr>
          <p:nvPr>
            <p:ph type="sldNum" sz="quarter" idx="12"/>
          </p:nvPr>
        </p:nvSpPr>
        <p:spPr/>
        <p:txBody>
          <a:bodyPr/>
          <a:lstStyle/>
          <a:p>
            <a:fld id="{BA01AC12-EF42-4B69-A777-F8949E8F434C}" type="slidenum">
              <a:rPr lang="ko-KR" altLang="en-US" smtClean="0"/>
              <a:t>7</a:t>
            </a:fld>
            <a:endParaRPr lang="ko-KR" altLang="en-US" dirty="0"/>
          </a:p>
        </p:txBody>
      </p:sp>
      <p:pic>
        <p:nvPicPr>
          <p:cNvPr id="19" name="그림 18">
            <a:extLst>
              <a:ext uri="{FF2B5EF4-FFF2-40B4-BE49-F238E27FC236}">
                <a16:creationId xmlns:a16="http://schemas.microsoft.com/office/drawing/2014/main" id="{05A4D91B-3621-1EBD-C831-D3F52F55A5F3}"/>
              </a:ext>
            </a:extLst>
          </p:cNvPr>
          <p:cNvPicPr>
            <a:picLocks noChangeAspect="1"/>
          </p:cNvPicPr>
          <p:nvPr/>
        </p:nvPicPr>
        <p:blipFill>
          <a:blip r:embed="rId7"/>
          <a:stretch>
            <a:fillRect/>
          </a:stretch>
        </p:blipFill>
        <p:spPr>
          <a:xfrm>
            <a:off x="10848904" y="3815699"/>
            <a:ext cx="504895" cy="533474"/>
          </a:xfrm>
          <a:prstGeom prst="rect">
            <a:avLst/>
          </a:prstGeom>
        </p:spPr>
      </p:pic>
      <p:pic>
        <p:nvPicPr>
          <p:cNvPr id="21" name="그림 20">
            <a:extLst>
              <a:ext uri="{FF2B5EF4-FFF2-40B4-BE49-F238E27FC236}">
                <a16:creationId xmlns:a16="http://schemas.microsoft.com/office/drawing/2014/main" id="{AE20408E-8236-8ADB-EDD6-62EDBDC27899}"/>
              </a:ext>
            </a:extLst>
          </p:cNvPr>
          <p:cNvPicPr>
            <a:picLocks noChangeAspect="1"/>
          </p:cNvPicPr>
          <p:nvPr/>
        </p:nvPicPr>
        <p:blipFill>
          <a:blip r:embed="rId7"/>
          <a:stretch>
            <a:fillRect/>
          </a:stretch>
        </p:blipFill>
        <p:spPr>
          <a:xfrm>
            <a:off x="10848905" y="2706618"/>
            <a:ext cx="504895" cy="533474"/>
          </a:xfrm>
          <a:prstGeom prst="rect">
            <a:avLst/>
          </a:prstGeom>
        </p:spPr>
      </p:pic>
    </p:spTree>
    <p:extLst>
      <p:ext uri="{BB962C8B-B14F-4D97-AF65-F5344CB8AC3E}">
        <p14:creationId xmlns:p14="http://schemas.microsoft.com/office/powerpoint/2010/main" val="47138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5098-8BFD-5F91-C0C4-4673D58CC537}"/>
            </a:ext>
          </a:extLst>
        </p:cNvPr>
        <p:cNvGrpSpPr/>
        <p:nvPr/>
      </p:nvGrpSpPr>
      <p:grpSpPr>
        <a:xfrm>
          <a:off x="0" y="0"/>
          <a:ext cx="0" cy="0"/>
          <a:chOff x="0" y="0"/>
          <a:chExt cx="0" cy="0"/>
        </a:xfrm>
      </p:grpSpPr>
      <p:sp>
        <p:nvSpPr>
          <p:cNvPr id="4" name="직사각형 3">
            <a:extLst>
              <a:ext uri="{FF2B5EF4-FFF2-40B4-BE49-F238E27FC236}">
                <a16:creationId xmlns:a16="http://schemas.microsoft.com/office/drawing/2014/main" id="{BEC9B787-2481-B29A-3CC4-A2D3A5B824AD}"/>
              </a:ext>
            </a:extLst>
          </p:cNvPr>
          <p:cNvSpPr/>
          <p:nvPr/>
        </p:nvSpPr>
        <p:spPr>
          <a:xfrm>
            <a:off x="423094" y="222800"/>
            <a:ext cx="1051185" cy="369332"/>
          </a:xfrm>
          <a:prstGeom prst="rect">
            <a:avLst/>
          </a:prstGeom>
        </p:spPr>
        <p:txBody>
          <a:bodyPr wrap="none">
            <a:spAutoFit/>
          </a:bodyPr>
          <a:lstStyle/>
          <a:p>
            <a:pPr fontAlgn="base">
              <a:spcBef>
                <a:spcPct val="0"/>
              </a:spcBef>
              <a:spcAft>
                <a:spcPct val="0"/>
              </a:spcAft>
            </a:pPr>
            <a:r>
              <a:rPr kumimoji="1" lang="en-US" altLang="ko-KR" dirty="0">
                <a:solidFill>
                  <a:srgbClr val="002060"/>
                </a:solidFill>
                <a:latin typeface="에스코어 드림 7 ExtraBold" panose="020B0803030302020204" pitchFamily="34" charset="-127"/>
                <a:ea typeface="에스코어 드림 7 ExtraBold" panose="020B0803030302020204" pitchFamily="34" charset="-127"/>
              </a:rPr>
              <a:t>Method</a:t>
            </a:r>
          </a:p>
        </p:txBody>
      </p:sp>
      <p:sp>
        <p:nvSpPr>
          <p:cNvPr id="5" name="직사각형 4">
            <a:extLst>
              <a:ext uri="{FF2B5EF4-FFF2-40B4-BE49-F238E27FC236}">
                <a16:creationId xmlns:a16="http://schemas.microsoft.com/office/drawing/2014/main" id="{DDFCCEA3-17D6-82CF-8B64-39AF9788A815}"/>
              </a:ext>
            </a:extLst>
          </p:cNvPr>
          <p:cNvSpPr/>
          <p:nvPr/>
        </p:nvSpPr>
        <p:spPr>
          <a:xfrm>
            <a:off x="423094" y="569382"/>
            <a:ext cx="5275419" cy="523220"/>
          </a:xfrm>
          <a:prstGeom prst="rect">
            <a:avLst/>
          </a:prstGeom>
        </p:spPr>
        <p:txBody>
          <a:bodyPr wrap="none">
            <a:spAutoFit/>
          </a:bodyPr>
          <a:lstStyle/>
          <a:p>
            <a:pPr fontAlgn="base">
              <a:spcBef>
                <a:spcPct val="0"/>
              </a:spcBef>
              <a:spcAft>
                <a:spcPct val="0"/>
              </a:spcAft>
            </a:pPr>
            <a:r>
              <a:rPr kumimoji="1" lang="en-US" altLang="ko-KR" sz="2800" b="1" dirty="0" err="1">
                <a:solidFill>
                  <a:srgbClr val="002060"/>
                </a:solidFill>
                <a:latin typeface="에스코어 드림 8 Heavy" panose="020B0903030302020204" pitchFamily="34" charset="-127"/>
                <a:ea typeface="에스코어 드림 8 Heavy" panose="020B0903030302020204" pitchFamily="34" charset="-127"/>
              </a:rPr>
              <a:t>Bidrectional</a:t>
            </a:r>
            <a:r>
              <a:rPr kumimoji="1" lang="en-US" altLang="ko-KR" sz="2800" b="1" dirty="0">
                <a:solidFill>
                  <a:srgbClr val="002060"/>
                </a:solidFill>
                <a:latin typeface="에스코어 드림 8 Heavy" panose="020B0903030302020204" pitchFamily="34" charset="-127"/>
                <a:ea typeface="에스코어 드림 8 Heavy" panose="020B0903030302020204" pitchFamily="34" charset="-127"/>
              </a:rPr>
              <a:t> All Scale Fusion</a:t>
            </a:r>
          </a:p>
        </p:txBody>
      </p:sp>
      <p:sp>
        <p:nvSpPr>
          <p:cNvPr id="28" name="TextBox 27">
            <a:extLst>
              <a:ext uri="{FF2B5EF4-FFF2-40B4-BE49-F238E27FC236}">
                <a16:creationId xmlns:a16="http://schemas.microsoft.com/office/drawing/2014/main" id="{4D3DCC80-3891-7283-BAB6-22020875DCA7}"/>
              </a:ext>
            </a:extLst>
          </p:cNvPr>
          <p:cNvSpPr txBox="1"/>
          <p:nvPr/>
        </p:nvSpPr>
        <p:spPr>
          <a:xfrm>
            <a:off x="616793" y="1238262"/>
            <a:ext cx="10563020" cy="11592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Bidirectionally fusing features of various scales, effectively leveraging both local and global information</a:t>
            </a:r>
            <a:endParaRPr lang="en-US" altLang="ko-KR" sz="1600" dirty="0"/>
          </a:p>
          <a:p>
            <a:pPr marL="285750" indent="-285750">
              <a:lnSpc>
                <a:spcPct val="150000"/>
              </a:lnSpc>
              <a:buFont typeface="Arial" panose="020B0604020202020204" pitchFamily="34" charset="0"/>
              <a:buChar char="•"/>
            </a:pPr>
            <a:r>
              <a:rPr lang="en-US" altLang="ko-KR" sz="1600" dirty="0" err="1">
                <a:latin typeface="에스코어 드림 5 Medium" panose="020B0503030302020204" pitchFamily="34" charset="-127"/>
                <a:ea typeface="에스코어 드림 5 Medium" panose="020B0503030302020204" pitchFamily="34" charset="-127"/>
              </a:rPr>
              <a:t>Fnf</a:t>
            </a:r>
            <a:r>
              <a:rPr lang="en-US" altLang="ko-KR" sz="1600" dirty="0">
                <a:latin typeface="에스코어 드림 5 Medium" panose="020B0503030302020204" pitchFamily="34" charset="-127"/>
                <a:ea typeface="에스코어 드림 5 Medium" panose="020B0503030302020204" pitchFamily="34" charset="-127"/>
              </a:rPr>
              <a:t>: simple fusion method for combining many feature maps with different resolutions</a:t>
            </a:r>
          </a:p>
          <a:p>
            <a:pPr marL="285750" indent="-285750">
              <a:lnSpc>
                <a:spcPct val="150000"/>
              </a:lnSpc>
              <a:buFont typeface="Arial" panose="020B0604020202020204" pitchFamily="34" charset="0"/>
              <a:buChar char="•"/>
            </a:pPr>
            <a:r>
              <a:rPr lang="en-US" altLang="ko-KR" sz="1600" dirty="0">
                <a:latin typeface="에스코어 드림 5 Medium" panose="020B0503030302020204" pitchFamily="34" charset="-127"/>
                <a:ea typeface="에스코어 드림 5 Medium" panose="020B0503030302020204" pitchFamily="34" charset="-127"/>
              </a:rPr>
              <a:t>Fused features are recalibrated through </a:t>
            </a:r>
            <a:r>
              <a:rPr lang="en-US" altLang="ko-KR" sz="1600" dirty="0" err="1">
                <a:latin typeface="에스코어 드림 5 Medium" panose="020B0503030302020204" pitchFamily="34" charset="-127"/>
                <a:ea typeface="에스코어 드림 5 Medium" panose="020B0503030302020204" pitchFamily="34" charset="-127"/>
              </a:rPr>
              <a:t>DSConv</a:t>
            </a:r>
            <a:endParaRPr lang="ko-KR" altLang="en-US" sz="1600" dirty="0">
              <a:latin typeface="에스코어 드림 5 Medium" panose="020B0503030302020204" pitchFamily="34" charset="-127"/>
              <a:ea typeface="에스코어 드림 5 Medium" panose="020B0503030302020204" pitchFamily="34" charset="-127"/>
            </a:endParaRPr>
          </a:p>
        </p:txBody>
      </p:sp>
      <p:pic>
        <p:nvPicPr>
          <p:cNvPr id="13" name="그림 12" descr="텍스트, 스크린샷, 도표, 평면도이(가) 표시된 사진&#10;&#10;자동 생성된 설명">
            <a:extLst>
              <a:ext uri="{FF2B5EF4-FFF2-40B4-BE49-F238E27FC236}">
                <a16:creationId xmlns:a16="http://schemas.microsoft.com/office/drawing/2014/main" id="{F480A63C-D750-D652-4CB5-11A8EE33F9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793" y="2605166"/>
            <a:ext cx="7194795" cy="3626302"/>
          </a:xfrm>
          <a:prstGeom prst="rect">
            <a:avLst/>
          </a:prstGeom>
        </p:spPr>
      </p:pic>
      <p:sp>
        <p:nvSpPr>
          <p:cNvPr id="18" name="슬라이드 번호 개체 틀 17">
            <a:extLst>
              <a:ext uri="{FF2B5EF4-FFF2-40B4-BE49-F238E27FC236}">
                <a16:creationId xmlns:a16="http://schemas.microsoft.com/office/drawing/2014/main" id="{AC3AFA67-0AA8-3CFF-C7A0-4FFF9092E1E4}"/>
              </a:ext>
            </a:extLst>
          </p:cNvPr>
          <p:cNvSpPr>
            <a:spLocks noGrp="1"/>
          </p:cNvSpPr>
          <p:nvPr>
            <p:ph type="sldNum" sz="quarter" idx="12"/>
          </p:nvPr>
        </p:nvSpPr>
        <p:spPr/>
        <p:txBody>
          <a:bodyPr/>
          <a:lstStyle/>
          <a:p>
            <a:fld id="{BA01AC12-EF42-4B69-A777-F8949E8F434C}" type="slidenum">
              <a:rPr lang="ko-KR" altLang="en-US" smtClean="0"/>
              <a:t>8</a:t>
            </a:fld>
            <a:endParaRPr lang="ko-KR" altLang="en-US" dirty="0"/>
          </a:p>
        </p:txBody>
      </p:sp>
      <p:pic>
        <p:nvPicPr>
          <p:cNvPr id="21" name="그림 20">
            <a:extLst>
              <a:ext uri="{FF2B5EF4-FFF2-40B4-BE49-F238E27FC236}">
                <a16:creationId xmlns:a16="http://schemas.microsoft.com/office/drawing/2014/main" id="{C7F956F9-DB34-C807-D0F6-FE5E20F234BB}"/>
              </a:ext>
            </a:extLst>
          </p:cNvPr>
          <p:cNvPicPr>
            <a:picLocks noChangeAspect="1"/>
          </p:cNvPicPr>
          <p:nvPr/>
        </p:nvPicPr>
        <p:blipFill rotWithShape="1">
          <a:blip r:embed="rId4"/>
          <a:srcRect r="32070"/>
          <a:stretch/>
        </p:blipFill>
        <p:spPr>
          <a:xfrm>
            <a:off x="7811588" y="3372472"/>
            <a:ext cx="2802871" cy="689893"/>
          </a:xfrm>
          <a:prstGeom prst="rect">
            <a:avLst/>
          </a:prstGeom>
        </p:spPr>
      </p:pic>
      <p:pic>
        <p:nvPicPr>
          <p:cNvPr id="26" name="그림 25">
            <a:extLst>
              <a:ext uri="{FF2B5EF4-FFF2-40B4-BE49-F238E27FC236}">
                <a16:creationId xmlns:a16="http://schemas.microsoft.com/office/drawing/2014/main" id="{3B53C60B-EAF9-1CB1-00C6-E3D6CBB82EEF}"/>
              </a:ext>
            </a:extLst>
          </p:cNvPr>
          <p:cNvPicPr>
            <a:picLocks noChangeAspect="1"/>
          </p:cNvPicPr>
          <p:nvPr/>
        </p:nvPicPr>
        <p:blipFill>
          <a:blip r:embed="rId5"/>
          <a:stretch>
            <a:fillRect/>
          </a:stretch>
        </p:blipFill>
        <p:spPr>
          <a:xfrm>
            <a:off x="7963859" y="4062365"/>
            <a:ext cx="4167181" cy="1314817"/>
          </a:xfrm>
          <a:prstGeom prst="rect">
            <a:avLst/>
          </a:prstGeom>
        </p:spPr>
      </p:pic>
      <p:sp>
        <p:nvSpPr>
          <p:cNvPr id="27" name="TextBox 26">
            <a:extLst>
              <a:ext uri="{FF2B5EF4-FFF2-40B4-BE49-F238E27FC236}">
                <a16:creationId xmlns:a16="http://schemas.microsoft.com/office/drawing/2014/main" id="{48EE4281-B5A4-CEC4-45A4-5C3D020FF883}"/>
              </a:ext>
            </a:extLst>
          </p:cNvPr>
          <p:cNvSpPr txBox="1"/>
          <p:nvPr/>
        </p:nvSpPr>
        <p:spPr>
          <a:xfrm>
            <a:off x="1894114" y="6546437"/>
            <a:ext cx="8403771" cy="246221"/>
          </a:xfrm>
          <a:prstGeom prst="rect">
            <a:avLst/>
          </a:prstGeom>
          <a:noFill/>
        </p:spPr>
        <p:txBody>
          <a:bodyPr wrap="square">
            <a:spAutoFit/>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Tan,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Mingxing</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Ruoming</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Pang, and Quoc V. Le. "</a:t>
            </a:r>
            <a:r>
              <a:rPr kumimoji="1" lang="en-US" altLang="ko-KR" sz="1000" b="0" i="0" u="none" strike="noStrike" kern="1200" cap="none" spc="0" normalizeH="0" baseline="0" noProof="0" dirty="0" err="1">
                <a:ln>
                  <a:noFill/>
                </a:ln>
                <a:effectLst/>
                <a:uLnTx/>
                <a:uFillTx/>
                <a:latin typeface="에스코어 드림 3 Light" panose="020B0303030302020204" pitchFamily="34" charset="-127"/>
                <a:ea typeface="에스코어 드림 3 Light" panose="020B0303030302020204" pitchFamily="34" charset="-127"/>
              </a:rPr>
              <a:t>Efficientdet</a:t>
            </a:r>
            <a:r>
              <a:rPr kumimoji="1" lang="en-US" altLang="ko-KR" sz="1000" b="0" i="0" u="none" strike="noStrike" kern="1200" cap="none" spc="0" normalizeH="0" baseline="0" noProof="0" dirty="0">
                <a:ln>
                  <a:noFill/>
                </a:ln>
                <a:effectLst/>
                <a:uLnTx/>
                <a:uFillTx/>
                <a:latin typeface="에스코어 드림 3 Light" panose="020B0303030302020204" pitchFamily="34" charset="-127"/>
                <a:ea typeface="에스코어 드림 3 Light" panose="020B0303030302020204" pitchFamily="34" charset="-127"/>
              </a:rPr>
              <a:t>: Scalable and efficient object detection.“ CVPR 2020</a:t>
            </a:r>
          </a:p>
        </p:txBody>
      </p:sp>
    </p:spTree>
    <p:extLst>
      <p:ext uri="{BB962C8B-B14F-4D97-AF65-F5344CB8AC3E}">
        <p14:creationId xmlns:p14="http://schemas.microsoft.com/office/powerpoint/2010/main" val="10232521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2000</Words>
  <Application>Microsoft Office PowerPoint</Application>
  <PresentationFormat>와이드스크린</PresentationFormat>
  <Paragraphs>213</Paragraphs>
  <Slides>15</Slides>
  <Notes>15</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15</vt:i4>
      </vt:variant>
    </vt:vector>
  </HeadingPairs>
  <TitlesOfParts>
    <vt:vector size="25" baseType="lpstr">
      <vt:lpstr>Wingdings</vt:lpstr>
      <vt:lpstr>굴림</vt:lpstr>
      <vt:lpstr>맑은 고딕</vt:lpstr>
      <vt:lpstr>에스코어 드림 7 ExtraBold</vt:lpstr>
      <vt:lpstr>Arial</vt:lpstr>
      <vt:lpstr>에스코어 드림 5 Medium</vt:lpstr>
      <vt:lpstr>에스코어 드림 8 Heavy</vt:lpstr>
      <vt:lpstr>에스코어 드림 3 Light</vt:lpstr>
      <vt:lpstr>에스코어 드림 4 Regular</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AhnSungHyun</dc:creator>
  <cp:lastModifiedBy>SungHyun Ahn</cp:lastModifiedBy>
  <cp:revision>122</cp:revision>
  <dcterms:created xsi:type="dcterms:W3CDTF">2024-02-15T09:45:29Z</dcterms:created>
  <dcterms:modified xsi:type="dcterms:W3CDTF">2024-02-21T02:26:30Z</dcterms:modified>
</cp:coreProperties>
</file>