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447" r:id="rId1"/>
  </p:sldMasterIdLst>
  <p:notesMasterIdLst>
    <p:notesMasterId r:id="rId26"/>
  </p:notesMasterIdLst>
  <p:handoutMasterIdLst>
    <p:handoutMasterId r:id="rId27"/>
  </p:handoutMasterIdLst>
  <p:sldIdLst>
    <p:sldId id="759" r:id="rId2"/>
    <p:sldId id="782" r:id="rId3"/>
    <p:sldId id="783" r:id="rId4"/>
    <p:sldId id="784" r:id="rId5"/>
    <p:sldId id="785" r:id="rId6"/>
    <p:sldId id="786" r:id="rId7"/>
    <p:sldId id="787" r:id="rId8"/>
    <p:sldId id="788" r:id="rId9"/>
    <p:sldId id="789" r:id="rId10"/>
    <p:sldId id="790" r:id="rId11"/>
    <p:sldId id="791" r:id="rId12"/>
    <p:sldId id="792" r:id="rId13"/>
    <p:sldId id="793" r:id="rId14"/>
    <p:sldId id="794" r:id="rId15"/>
    <p:sldId id="796" r:id="rId16"/>
    <p:sldId id="797" r:id="rId17"/>
    <p:sldId id="798" r:id="rId18"/>
    <p:sldId id="799" r:id="rId19"/>
    <p:sldId id="801" r:id="rId20"/>
    <p:sldId id="804" r:id="rId21"/>
    <p:sldId id="805" r:id="rId22"/>
    <p:sldId id="800" r:id="rId23"/>
    <p:sldId id="795" r:id="rId24"/>
    <p:sldId id="803" r:id="rId25"/>
  </p:sldIdLst>
  <p:sldSz cx="9144000" cy="5143500" type="screen16x9"/>
  <p:notesSz cx="6797675" cy="9926638"/>
  <p:embeddedFontLst>
    <p:embeddedFont>
      <p:font typeface="굴림" panose="020B0600000101010101" pitchFamily="50" charset="-127"/>
      <p:regular r:id="rId28"/>
    </p:embeddedFont>
    <p:embeddedFont>
      <p:font typeface="Book Antiqua" panose="02040602050305030304" pitchFamily="18" charset="0"/>
      <p:regular r:id="rId29"/>
      <p:bold r:id="rId30"/>
      <p:italic r:id="rId31"/>
      <p:boldItalic r:id="rId32"/>
    </p:embeddedFont>
    <p:embeddedFont>
      <p:font typeface="맑은 고딕" panose="020B0503020000020004" pitchFamily="50" charset="-127"/>
      <p:regular r:id="rId33"/>
      <p:bold r:id="rId34"/>
    </p:embeddedFont>
    <p:embeddedFont>
      <p:font typeface="에스코어 드림 2 ExtraLight" panose="020B0203030302020204" pitchFamily="34" charset="-127"/>
      <p:regular r:id="rId35"/>
    </p:embeddedFont>
    <p:embeddedFont>
      <p:font typeface="에스코어 드림 5 Medium" panose="020B0503030302020204" pitchFamily="34" charset="-127"/>
      <p:regular r:id="rId36"/>
    </p:embeddedFont>
    <p:embeddedFont>
      <p:font typeface="에스코어 드림 7 ExtraBold" panose="020B0803030302020204" pitchFamily="34" charset="-127"/>
      <p:bold r:id="rId37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" userDrawn="1">
          <p15:clr>
            <a:srgbClr val="A4A3A4"/>
          </p15:clr>
        </p15:guide>
        <p15:guide id="2" orient="horz" pos="35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7" pos="554" userDrawn="1">
          <p15:clr>
            <a:srgbClr val="A4A3A4"/>
          </p15:clr>
        </p15:guide>
        <p15:guide id="8" pos="5148">
          <p15:clr>
            <a:srgbClr val="A4A3A4"/>
          </p15:clr>
        </p15:guide>
        <p15:guide id="9" pos="3787" userDrawn="1">
          <p15:clr>
            <a:srgbClr val="A4A3A4"/>
          </p15:clr>
        </p15:guide>
        <p15:guide id="10" orient="horz" pos="2981" userDrawn="1">
          <p15:clr>
            <a:srgbClr val="A4A3A4"/>
          </p15:clr>
        </p15:guide>
        <p15:guide id="11" pos="431" userDrawn="1">
          <p15:clr>
            <a:srgbClr val="A4A3A4"/>
          </p15:clr>
        </p15:guide>
        <p15:guide id="12" orient="horz" pos="29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정원중" initials="정" lastIdx="1" clrIdx="0">
    <p:extLst>
      <p:ext uri="{19B8F6BF-5375-455C-9EA6-DF929625EA0E}">
        <p15:presenceInfo xmlns:p15="http://schemas.microsoft.com/office/powerpoint/2012/main" userId="정원중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F4B"/>
    <a:srgbClr val="3566D3"/>
    <a:srgbClr val="FFDB69"/>
    <a:srgbClr val="0A3567"/>
    <a:srgbClr val="6E91E0"/>
    <a:srgbClr val="547DDA"/>
    <a:srgbClr val="B3C6EF"/>
    <a:srgbClr val="E8EFF2"/>
    <a:srgbClr val="A3B9EB"/>
    <a:srgbClr val="D5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9" autoAdjust="0"/>
    <p:restoredTop sz="87075" autoAdjust="0"/>
  </p:normalViewPr>
  <p:slideViewPr>
    <p:cSldViewPr>
      <p:cViewPr>
        <p:scale>
          <a:sx n="100" d="100"/>
          <a:sy n="100" d="100"/>
        </p:scale>
        <p:origin x="1584" y="534"/>
      </p:cViewPr>
      <p:guideLst>
        <p:guide orient="horz" pos="486"/>
        <p:guide orient="horz" pos="350"/>
        <p:guide pos="340"/>
        <p:guide pos="554"/>
        <p:guide pos="5148"/>
        <p:guide pos="3787"/>
        <p:guide orient="horz" pos="2981"/>
        <p:guide pos="431"/>
        <p:guide orient="horz" pos="29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3186" y="5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pPr>
              <a:defRPr/>
            </a:pPr>
            <a:fld id="{CAD02547-0FFB-4BB5-A676-5FACC954CE05}" type="datetimeFigureOut">
              <a:rPr lang="ko-KR" altLang="en-US"/>
              <a:pPr>
                <a:defRPr/>
              </a:pPr>
              <a:t>2023-11-21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pPr>
              <a:defRPr/>
            </a:pPr>
            <a:fld id="{95A782AE-857F-43E9-8FDF-6917F8DC148A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7707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4E2C5D4-1845-4406-92C7-2A87AEC99978}" type="datetimeFigureOut">
              <a:rPr lang="ko-KR" altLang="en-US"/>
              <a:pPr>
                <a:defRPr/>
              </a:pPr>
              <a:t>2023-11-21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6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561F92B-B5F3-471B-BFC3-6CF359D0AAB1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86715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2614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5753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2538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6872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8668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0279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1257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1395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7664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0788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1214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o-KR" altLang="en-US" sz="1200" dirty="0">
                <a:latin typeface="Book Antiqua" panose="02040602050305030304" pitchFamily="18" charset="0"/>
              </a:rPr>
              <a:t>기존 관계형 </a:t>
            </a:r>
            <a:r>
              <a:rPr lang="en-US" altLang="ko-KR" sz="1200" dirty="0">
                <a:latin typeface="Book Antiqua" panose="02040602050305030304" pitchFamily="18" charset="0"/>
              </a:rPr>
              <a:t>DBMS</a:t>
            </a:r>
            <a:r>
              <a:rPr lang="ko-KR" altLang="en-US" sz="1200" dirty="0">
                <a:latin typeface="Book Antiqua" panose="02040602050305030304" pitchFamily="18" charset="0"/>
              </a:rPr>
              <a:t>가 </a:t>
            </a:r>
            <a:r>
              <a:rPr lang="ko-KR" altLang="en-US" sz="1200" dirty="0" err="1">
                <a:latin typeface="Book Antiqua" panose="02040602050305030304" pitchFamily="18" charset="0"/>
              </a:rPr>
              <a:t>갖고있는</a:t>
            </a:r>
            <a:r>
              <a:rPr lang="ko-KR" altLang="en-US" sz="1200" dirty="0">
                <a:latin typeface="Book Antiqua" panose="02040602050305030304" pitchFamily="18" charset="0"/>
              </a:rPr>
              <a:t> 특성 뿐만 아니라</a:t>
            </a:r>
            <a:r>
              <a:rPr lang="en-US" altLang="ko-KR" sz="1200" dirty="0">
                <a:latin typeface="Book Antiqua" panose="02040602050305030304" pitchFamily="18" charset="0"/>
              </a:rPr>
              <a:t> </a:t>
            </a:r>
            <a:r>
              <a:rPr lang="ko-KR" altLang="en-US" sz="1200" dirty="0">
                <a:latin typeface="Book Antiqua" panose="02040602050305030304" pitchFamily="18" charset="0"/>
              </a:rPr>
              <a:t>다른 특성들을 부가적으로 지원</a:t>
            </a:r>
            <a:endParaRPr lang="en-US" altLang="ko-KR" sz="1200" dirty="0">
              <a:latin typeface="Book Antiqua" panose="02040602050305030304" pitchFamily="18" charset="0"/>
            </a:endParaRPr>
          </a:p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4141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940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3574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8007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2483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7343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7592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754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0302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6042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6196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r>
              <a:rPr lang="ko-KR" altLang="en-US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파일의 </a:t>
            </a:r>
            <a:r>
              <a:rPr lang="en-US" altLang="ko-KR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READ</a:t>
            </a:r>
            <a:r>
              <a:rPr lang="ko-KR" altLang="en-US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와 </a:t>
            </a:r>
            <a:r>
              <a:rPr lang="en-US" altLang="ko-KR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WRITE</a:t>
            </a:r>
            <a:r>
              <a:rPr lang="ko-KR" altLang="en-US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도 쉬워지고</a:t>
            </a:r>
            <a:r>
              <a:rPr lang="en-US" altLang="ko-KR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디스크의 공간 낭비도 줄임 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401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682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D11AA4-1899-4EB3-B4D8-8D98F0B04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7B4D241-A575-46B8-8309-40ABE7A6E11E}"/>
              </a:ext>
            </a:extLst>
          </p:cNvPr>
          <p:cNvSpPr/>
          <p:nvPr userDrawn="1"/>
        </p:nvSpPr>
        <p:spPr>
          <a:xfrm>
            <a:off x="3491880" y="4515966"/>
            <a:ext cx="792088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28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7B4D241-A575-46B8-8309-40ABE7A6E11E}"/>
              </a:ext>
            </a:extLst>
          </p:cNvPr>
          <p:cNvSpPr/>
          <p:nvPr userDrawn="1"/>
        </p:nvSpPr>
        <p:spPr>
          <a:xfrm>
            <a:off x="3491880" y="4515966"/>
            <a:ext cx="792088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95CDA708-604C-4AA5-A3FE-8C9C0B4AD6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0485" y="3561397"/>
            <a:ext cx="1924050" cy="1647825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8EF0E0CD-FD43-4334-8656-41CBA1658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313295" y="-35243"/>
            <a:ext cx="19240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3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D11AA4-1899-4EB3-B4D8-8D98F0B04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8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세로 제목 및 텍스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80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412CC628-EA37-452D-9574-AA3DD623C150}"/>
              </a:ext>
            </a:extLst>
          </p:cNvPr>
          <p:cNvSpPr/>
          <p:nvPr userDrawn="1"/>
        </p:nvSpPr>
        <p:spPr>
          <a:xfrm>
            <a:off x="-1" y="0"/>
            <a:ext cx="9141285" cy="5141972"/>
          </a:xfrm>
          <a:prstGeom prst="rect">
            <a:avLst/>
          </a:prstGeom>
          <a:solidFill>
            <a:srgbClr val="F2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2C807A8-9BD5-4908-98C7-8536306AAE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3662">
            <a:off x="7810079" y="625253"/>
            <a:ext cx="727784" cy="72778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1B4C4C0-5EB3-4AE5-81E5-CF26DF80E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4175">
            <a:off x="8498332" y="1104495"/>
            <a:ext cx="727784" cy="72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4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0112F-72C1-4614-B9D9-CF99297D98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41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77" r:id="rId2"/>
    <p:sldLayoutId id="2147484467" r:id="rId3"/>
    <p:sldLayoutId id="2147484465" r:id="rId4"/>
    <p:sldLayoutId id="2147484476" r:id="rId5"/>
  </p:sldLayoutIdLst>
  <p:hf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kd@yonsei.ac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mailto:rlwjd4177@yonsei.ac.k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24.svg"/><Relationship Id="rId4" Type="http://schemas.openxmlformats.org/officeDocument/2006/relationships/image" Target="../media/image9.sv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sv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asondavies.com/bloomfilter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sv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rlwjd4177@yonsei.ac.kr" TargetMode="External"/><Relationship Id="rId4" Type="http://schemas.openxmlformats.org/officeDocument/2006/relationships/hyperlink" Target="mailto:skd@yonsei.ac.k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24.svg"/><Relationship Id="rId4" Type="http://schemas.openxmlformats.org/officeDocument/2006/relationships/image" Target="../media/image9.sv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/>
          <p:cNvSpPr txBox="1"/>
          <p:nvPr/>
        </p:nvSpPr>
        <p:spPr>
          <a:xfrm>
            <a:off x="3923933" y="4644152"/>
            <a:ext cx="1050289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조선일보명조" panose="02030304000000000000" pitchFamily="18" charset="-127"/>
              </a:rPr>
              <a:t>&lt;2023/11/21&gt;</a:t>
            </a:r>
            <a:endParaRPr lang="ko-KR" altLang="en-US" sz="1000" dirty="0">
              <a:solidFill>
                <a:schemeClr val="bg2">
                  <a:lumMod val="50000"/>
                </a:schemeClr>
              </a:solidFill>
              <a:latin typeface="에스코어 드림 2 ExtraLight" panose="020B0203030302020204" pitchFamily="34" charset="-127"/>
              <a:ea typeface="에스코어 드림 2 ExtraLight" panose="020B0203030302020204" pitchFamily="34" charset="-127"/>
              <a:cs typeface="조선일보명조" panose="02030304000000000000" pitchFamily="18" charset="-127"/>
            </a:endParaRP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1547664" y="1491630"/>
            <a:ext cx="64072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000" dirty="0">
                <a:solidFill>
                  <a:srgbClr val="002060"/>
                </a:solidFill>
                <a:latin typeface="+mj-ea"/>
                <a:ea typeface="+mj-ea"/>
              </a:rPr>
              <a:t>LSM Tree &amp; Bloom Filter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3184948" y="2267682"/>
            <a:ext cx="2528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데이터베이스 시스템 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12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조</a:t>
            </a:r>
            <a:endParaRPr lang="ko-KR" alt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301262" y="3634034"/>
            <a:ext cx="24119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Sunghyun</a:t>
            </a:r>
            <a:r>
              <a: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Ahn, </a:t>
            </a:r>
            <a:r>
              <a:rPr lang="en-US" altLang="ko-KR" sz="14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Kijung</a:t>
            </a:r>
            <a:r>
              <a: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Lee</a:t>
            </a:r>
            <a:endParaRPr lang="ko-KR" altLang="en-US" sz="1400" dirty="0"/>
          </a:p>
        </p:txBody>
      </p:sp>
      <p:sp>
        <p:nvSpPr>
          <p:cNvPr id="152" name="직사각형 151"/>
          <p:cNvSpPr/>
          <p:nvPr/>
        </p:nvSpPr>
        <p:spPr>
          <a:xfrm>
            <a:off x="3328358" y="4008384"/>
            <a:ext cx="24872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{</a:t>
            </a:r>
            <a:r>
              <a:rPr lang="en-US" altLang="ko-KR" sz="1200" dirty="0" err="1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skd</a:t>
            </a:r>
            <a:r>
              <a:rPr lang="en-US" altLang="ko-KR" sz="1200" dirty="0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, </a:t>
            </a:r>
            <a:r>
              <a:rPr lang="en-US" altLang="ko-KR" sz="1200" dirty="0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rlwjd4177</a:t>
            </a:r>
            <a:r>
              <a:rPr lang="en-US" altLang="ko-KR" sz="1200" dirty="0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}</a:t>
            </a:r>
            <a:r>
              <a:rPr lang="en-US" altLang="ko-KR" sz="1200" dirty="0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@yonsei.ac.kr</a:t>
            </a:r>
            <a:endParaRPr lang="ko-KR" altLang="en-US" sz="1200" dirty="0">
              <a:solidFill>
                <a:srgbClr val="547DDA"/>
              </a:solidFill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335EE2F-24E6-F296-B571-407676938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</a:t>
            </a:fld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1C45679-8E61-56FD-5855-90A0303FF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352" y="102393"/>
            <a:ext cx="1261120" cy="39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81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4727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LSM Tree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ko-KR" sz="22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0"/>
            <a:fld id="{8F70112F-72C1-4614-B9D9-CF99297D98DC}" type="slidenum">
              <a:rPr lang="ko-KR" altLang="en-US" smtClean="0"/>
              <a:pPr latinLnBrk="0"/>
              <a:t>10</a:t>
            </a:fld>
            <a:endParaRPr lang="ko-KR" altLang="en-US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4DD3C654-18B8-38FE-CA87-4DAA73FEFC88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6CA61A2-1EF6-32EE-A902-411EEBE4D0C0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/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LSM Tree </a:t>
              </a:r>
              <a:endParaRPr lang="en-US" altLang="ko-KR" sz="1600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C56E2C76-D07A-4646-AC5B-A103272F186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DDFF46DE-BCF7-E7A6-C572-F56F42EF42C9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0"/>
                <a:endParaRPr lang="ko-KR" altLang="en-US"/>
              </a:p>
            </p:txBody>
          </p:sp>
          <p:pic>
            <p:nvPicPr>
              <p:cNvPr id="47" name="그래픽 14">
                <a:extLst>
                  <a:ext uri="{FF2B5EF4-FFF2-40B4-BE49-F238E27FC236}">
                    <a16:creationId xmlns:a16="http://schemas.microsoft.com/office/drawing/2014/main" id="{7D82CF5B-A5B2-1C17-D97B-9E7A87583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4BD018FB-42F8-ECB7-058A-78656426280D}"/>
              </a:ext>
            </a:extLst>
          </p:cNvPr>
          <p:cNvGrpSpPr/>
          <p:nvPr/>
        </p:nvGrpSpPr>
        <p:grpSpPr>
          <a:xfrm>
            <a:off x="850325" y="1100034"/>
            <a:ext cx="7911520" cy="230832"/>
            <a:chOff x="1095328" y="1095832"/>
            <a:chExt cx="8481279" cy="230832"/>
          </a:xfrm>
        </p:grpSpPr>
        <p:pic>
          <p:nvPicPr>
            <p:cNvPr id="49" name="그래픽 48">
              <a:extLst>
                <a:ext uri="{FF2B5EF4-FFF2-40B4-BE49-F238E27FC236}">
                  <a16:creationId xmlns:a16="http://schemas.microsoft.com/office/drawing/2014/main" id="{60FBED9B-A320-90FC-134C-6425A9AB6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A1B330BF-CD18-EC7D-1A12-E9D91965D563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/>
              <a:r>
                <a:rPr lang="en-US" altLang="ko-KR" sz="900" u="sng" dirty="0" err="1">
                  <a:solidFill>
                    <a:srgbClr val="547D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SSTable</a:t>
              </a:r>
              <a:r>
                <a:rPr lang="en-US" altLang="ko-KR" sz="900" u="sng" dirty="0">
                  <a:solidFill>
                    <a:srgbClr val="547D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(Sorted String Table)</a:t>
              </a:r>
              <a:r>
                <a:rPr lang="ko-KR" altLang="en-US" sz="900" u="sng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이용해서 </a:t>
              </a:r>
              <a:r>
                <a:rPr lang="ko-KR" altLang="en-US" sz="900" u="sng" dirty="0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두 가지 문제점</a:t>
              </a:r>
              <a:r>
                <a:rPr lang="en-US" altLang="ko-KR" sz="900" u="sng" dirty="0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ko-KR" altLang="en-US" sz="900" u="sng" dirty="0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메모리 공간 낭비</a:t>
              </a:r>
              <a:r>
                <a:rPr lang="en-US" altLang="ko-KR" sz="900" u="sng" dirty="0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Range </a:t>
              </a:r>
              <a:r>
                <a:rPr lang="ko-KR" altLang="en-US" sz="900" u="sng" dirty="0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쿼리 어려움</a:t>
              </a:r>
              <a:r>
                <a:rPr lang="en-US" altLang="ko-KR" sz="900" u="sng" dirty="0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r>
                <a:rPr lang="ko-KR" altLang="en-US" sz="900" u="sng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해결한 데이터 구조  </a:t>
              </a:r>
              <a:r>
                <a:rPr lang="ko-KR" altLang="en-US" sz="900" u="sng" dirty="0">
                  <a:solidFill>
                    <a:srgbClr val="547D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1000" u="sng" dirty="0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D22AED14-28FB-B8EC-13F6-D92C995014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0352" y="102393"/>
            <a:ext cx="1261120" cy="391068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6DC62072-31A8-8D2C-28DE-1A46BCBE1298}"/>
              </a:ext>
            </a:extLst>
          </p:cNvPr>
          <p:cNvGrpSpPr/>
          <p:nvPr/>
        </p:nvGrpSpPr>
        <p:grpSpPr>
          <a:xfrm>
            <a:off x="857589" y="1375332"/>
            <a:ext cx="7911520" cy="230832"/>
            <a:chOff x="1095328" y="1095832"/>
            <a:chExt cx="8481279" cy="230832"/>
          </a:xfrm>
        </p:grpSpPr>
        <p:pic>
          <p:nvPicPr>
            <p:cNvPr id="15" name="그래픽 14">
              <a:extLst>
                <a:ext uri="{FF2B5EF4-FFF2-40B4-BE49-F238E27FC236}">
                  <a16:creationId xmlns:a16="http://schemas.microsoft.com/office/drawing/2014/main" id="{21B1DDE9-25DB-6CC4-3B54-299F3548E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174E7CDE-372D-2314-D229-C8910E1547B5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/>
              <a:r>
                <a:rPr lang="en-US" altLang="ko-KR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SSTable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은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Segment File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과 비슷한데 파일 안에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Key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로 정렬이 되어 있음 </a:t>
              </a:r>
              <a:endParaRPr lang="en-US" altLang="ko-KR" sz="1000" dirty="0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1EA0D9B-47AC-ECBF-0AA0-A88216511F8C}"/>
              </a:ext>
            </a:extLst>
          </p:cNvPr>
          <p:cNvSpPr txBox="1"/>
          <p:nvPr/>
        </p:nvSpPr>
        <p:spPr>
          <a:xfrm>
            <a:off x="1019151" y="1765608"/>
            <a:ext cx="1225015" cy="276999"/>
          </a:xfrm>
          <a:prstGeom prst="rect">
            <a:avLst/>
          </a:prstGeom>
          <a:solidFill>
            <a:srgbClr val="B3C6E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Segment File1</a:t>
            </a:r>
            <a:endParaRPr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86BB6B-1928-D58C-704E-4F3E70563B37}"/>
              </a:ext>
            </a:extLst>
          </p:cNvPr>
          <p:cNvSpPr txBox="1"/>
          <p:nvPr/>
        </p:nvSpPr>
        <p:spPr>
          <a:xfrm>
            <a:off x="1019914" y="2042607"/>
            <a:ext cx="1857579" cy="646331"/>
          </a:xfrm>
          <a:prstGeom prst="rect">
            <a:avLst/>
          </a:prstGeom>
          <a:solidFill>
            <a:srgbClr val="E8EFF2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5678, {“</a:t>
            </a:r>
            <a:r>
              <a:rPr lang="en-US" altLang="ko-KR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name”:”tom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  <a:p>
            <a:pPr latinLnBrk="0"/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1234, {“</a:t>
            </a:r>
            <a:r>
              <a:rPr lang="en-US" altLang="ko-KR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name”:”sally</a:t>
            </a: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  <a:p>
            <a:pPr latinLnBrk="0"/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2111, {“</a:t>
            </a:r>
            <a:r>
              <a:rPr lang="en-US" altLang="ko-KR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name”:”lee</a:t>
            </a: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4B6548E-D8DC-454A-AD4C-F823050DAF05}"/>
              </a:ext>
            </a:extLst>
          </p:cNvPr>
          <p:cNvSpPr txBox="1"/>
          <p:nvPr/>
        </p:nvSpPr>
        <p:spPr>
          <a:xfrm>
            <a:off x="4067944" y="1765608"/>
            <a:ext cx="73924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SSTable</a:t>
            </a:r>
            <a:endParaRPr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AE0CFA0-C142-257A-476C-9B63E9ED9AC0}"/>
              </a:ext>
            </a:extLst>
          </p:cNvPr>
          <p:cNvSpPr txBox="1"/>
          <p:nvPr/>
        </p:nvSpPr>
        <p:spPr>
          <a:xfrm>
            <a:off x="4068707" y="2042607"/>
            <a:ext cx="185757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atinLnBrk="0"/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1234, {“</a:t>
            </a:r>
            <a:r>
              <a:rPr lang="en-US" altLang="ko-KR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name”:”sally</a:t>
            </a: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  <a:p>
            <a:pPr latinLnBrk="0"/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2111, {“</a:t>
            </a:r>
            <a:r>
              <a:rPr lang="en-US" altLang="ko-KR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name”:”lee</a:t>
            </a: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  <a:b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5678, {“</a:t>
            </a:r>
            <a:r>
              <a:rPr lang="en-US" altLang="ko-KR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name”:”tom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</p:txBody>
      </p:sp>
      <p:sp>
        <p:nvSpPr>
          <p:cNvPr id="51" name="화살표: 오른쪽 50">
            <a:extLst>
              <a:ext uri="{FF2B5EF4-FFF2-40B4-BE49-F238E27FC236}">
                <a16:creationId xmlns:a16="http://schemas.microsoft.com/office/drawing/2014/main" id="{5CB43A7B-5ED5-872D-0092-0C271F30615E}"/>
              </a:ext>
            </a:extLst>
          </p:cNvPr>
          <p:cNvSpPr/>
          <p:nvPr/>
        </p:nvSpPr>
        <p:spPr>
          <a:xfrm>
            <a:off x="3112678" y="2149748"/>
            <a:ext cx="720080" cy="43204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pic>
        <p:nvPicPr>
          <p:cNvPr id="53" name="그래픽 37">
            <a:extLst>
              <a:ext uri="{FF2B5EF4-FFF2-40B4-BE49-F238E27FC236}">
                <a16:creationId xmlns:a16="http://schemas.microsoft.com/office/drawing/2014/main" id="{4BC68A67-5A69-16E7-7CA8-5A4F9D9B36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68707" y="2811112"/>
            <a:ext cx="288032" cy="148982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DA0E6022-07F0-6F5B-E4D8-09EE8D689903}"/>
              </a:ext>
            </a:extLst>
          </p:cNvPr>
          <p:cNvSpPr txBox="1"/>
          <p:nvPr/>
        </p:nvSpPr>
        <p:spPr>
          <a:xfrm>
            <a:off x="4343889" y="2756583"/>
            <a:ext cx="404529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ko-KR" altLang="en-US" sz="105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데이터의 끝에만 추가하는 것이 불가능함 </a:t>
            </a:r>
            <a:r>
              <a:rPr lang="en-US" altLang="ko-KR" sz="105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(append-only </a:t>
            </a:r>
            <a:r>
              <a:rPr lang="ko-KR" altLang="en-US" sz="105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불가능</a:t>
            </a:r>
            <a:r>
              <a:rPr lang="en-US" altLang="ko-KR" sz="105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)</a:t>
            </a:r>
            <a:endParaRPr lang="ko-KR" altLang="en-US" sz="1050" dirty="0">
              <a:solidFill>
                <a:srgbClr val="6E91E0"/>
              </a:solidFill>
            </a:endParaRPr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FDFDDA40-ADCE-0C90-FFAC-50729F6D47A2}"/>
              </a:ext>
            </a:extLst>
          </p:cNvPr>
          <p:cNvGrpSpPr/>
          <p:nvPr/>
        </p:nvGrpSpPr>
        <p:grpSpPr>
          <a:xfrm>
            <a:off x="664555" y="2872958"/>
            <a:ext cx="7939894" cy="261610"/>
            <a:chOff x="598273" y="619057"/>
            <a:chExt cx="6735107" cy="261610"/>
          </a:xfrm>
        </p:grpSpPr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E59CF892-953A-3CEA-78E8-336C3F336925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/>
              <a:r>
                <a:rPr lang="en-US" altLang="ko-KR" sz="11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MemTable</a:t>
              </a:r>
              <a:endParaRPr lang="en-US" altLang="ko-KR" sz="1600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ED615CEF-C455-80D3-34A6-3933806E6494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58" name="타원 57">
                <a:extLst>
                  <a:ext uri="{FF2B5EF4-FFF2-40B4-BE49-F238E27FC236}">
                    <a16:creationId xmlns:a16="http://schemas.microsoft.com/office/drawing/2014/main" id="{6A0942EA-BE04-D070-1020-728A75C1B5BB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0"/>
                <a:endParaRPr lang="ko-KR" altLang="en-US"/>
              </a:p>
            </p:txBody>
          </p:sp>
          <p:pic>
            <p:nvPicPr>
              <p:cNvPr id="59" name="그래픽 14">
                <a:extLst>
                  <a:ext uri="{FF2B5EF4-FFF2-40B4-BE49-F238E27FC236}">
                    <a16:creationId xmlns:a16="http://schemas.microsoft.com/office/drawing/2014/main" id="{A1A12EA6-4FD0-D9AB-BF5B-80721167D6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052791EE-26E0-D7B7-4034-9744FE3928FC}"/>
              </a:ext>
            </a:extLst>
          </p:cNvPr>
          <p:cNvGrpSpPr/>
          <p:nvPr/>
        </p:nvGrpSpPr>
        <p:grpSpPr>
          <a:xfrm>
            <a:off x="867321" y="3474807"/>
            <a:ext cx="7911520" cy="230832"/>
            <a:chOff x="1095328" y="1095832"/>
            <a:chExt cx="8481279" cy="230832"/>
          </a:xfrm>
        </p:grpSpPr>
        <p:pic>
          <p:nvPicPr>
            <p:cNvPr id="61" name="그래픽 60">
              <a:extLst>
                <a:ext uri="{FF2B5EF4-FFF2-40B4-BE49-F238E27FC236}">
                  <a16:creationId xmlns:a16="http://schemas.microsoft.com/office/drawing/2014/main" id="{4219E7DB-1E85-B6CE-ADCF-270169206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C55AB6FD-C931-DFC0-2DC1-C770D7CBFD7A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/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새로운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Key-Value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추가하고자 할 때 </a:t>
              </a:r>
              <a:r>
                <a:rPr lang="en-US" altLang="ko-KR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SSTable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 넣는 것이 아니라 메모리에 있는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Binary Tree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 추가하는 개념 </a:t>
              </a:r>
              <a:endParaRPr lang="en-US" altLang="ko-KR" sz="1000" dirty="0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3E701DA2-AC8F-CF97-7D26-3013D22DC9BB}"/>
              </a:ext>
            </a:extLst>
          </p:cNvPr>
          <p:cNvGrpSpPr/>
          <p:nvPr/>
        </p:nvGrpSpPr>
        <p:grpSpPr>
          <a:xfrm>
            <a:off x="863667" y="3190035"/>
            <a:ext cx="7911520" cy="230832"/>
            <a:chOff x="1095328" y="1095832"/>
            <a:chExt cx="8481279" cy="230832"/>
          </a:xfrm>
        </p:grpSpPr>
        <p:pic>
          <p:nvPicPr>
            <p:cNvPr id="64" name="그래픽 63">
              <a:extLst>
                <a:ext uri="{FF2B5EF4-FFF2-40B4-BE49-F238E27FC236}">
                  <a16:creationId xmlns:a16="http://schemas.microsoft.com/office/drawing/2014/main" id="{5600EA5C-0045-F702-0B14-572A1BB7A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0302B1DB-1A3A-265C-4575-5350C5D7041C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/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메모리에 저장하고 있는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Binary Tree </a:t>
              </a:r>
              <a:r>
                <a:rPr lang="en-US" altLang="ko-KR" sz="900" i="1" dirty="0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[Balancing Binary Tree]</a:t>
              </a:r>
              <a:endParaRPr lang="en-US" altLang="ko-KR" sz="1000" i="1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D5DF46A5-4A94-52A6-69C6-3EFECC3CD3A3}"/>
              </a:ext>
            </a:extLst>
          </p:cNvPr>
          <p:cNvSpPr txBox="1"/>
          <p:nvPr/>
        </p:nvSpPr>
        <p:spPr>
          <a:xfrm>
            <a:off x="977069" y="3789533"/>
            <a:ext cx="22452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1234, '{“name”:”</a:t>
            </a:r>
            <a:r>
              <a:rPr lang="en-US" altLang="ko-KR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sam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”}’</a:t>
            </a:r>
            <a:endParaRPr lang="ko-KR" altLang="en-US" sz="14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65BFDD8-00E1-17D6-05B9-E67D3915D1B8}"/>
              </a:ext>
            </a:extLst>
          </p:cNvPr>
          <p:cNvSpPr txBox="1"/>
          <p:nvPr/>
        </p:nvSpPr>
        <p:spPr>
          <a:xfrm>
            <a:off x="976060" y="4051226"/>
            <a:ext cx="21687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5678, '{“</a:t>
            </a:r>
            <a:r>
              <a:rPr lang="en-US" altLang="ko-KR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name”:”mark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”}’</a:t>
            </a:r>
            <a:endParaRPr lang="ko-KR" altLang="en-US" sz="14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57DECA0-3D49-A5BD-A675-85E1905B1C9C}"/>
              </a:ext>
            </a:extLst>
          </p:cNvPr>
          <p:cNvSpPr txBox="1"/>
          <p:nvPr/>
        </p:nvSpPr>
        <p:spPr>
          <a:xfrm>
            <a:off x="977069" y="4331793"/>
            <a:ext cx="21356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1234, '{“</a:t>
            </a:r>
            <a:r>
              <a:rPr lang="en-US" altLang="ko-KR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name”:”park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”}’</a:t>
            </a:r>
            <a:endParaRPr lang="ko-KR" altLang="en-US" sz="14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9456B9A-F9B7-348F-51FD-B993165615CE}"/>
              </a:ext>
            </a:extLst>
          </p:cNvPr>
          <p:cNvSpPr txBox="1"/>
          <p:nvPr/>
        </p:nvSpPr>
        <p:spPr>
          <a:xfrm>
            <a:off x="1004800" y="4620696"/>
            <a:ext cx="19378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2111, '{“name”:”</a:t>
            </a:r>
            <a:r>
              <a:rPr lang="en-US" altLang="ko-KR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kim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”}’</a:t>
            </a:r>
            <a:endParaRPr lang="ko-KR" altLang="en-US" sz="1400" dirty="0"/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1C8D9BEC-B829-516E-ACA2-C60016DFA823}"/>
              </a:ext>
            </a:extLst>
          </p:cNvPr>
          <p:cNvSpPr/>
          <p:nvPr/>
        </p:nvSpPr>
        <p:spPr>
          <a:xfrm>
            <a:off x="4198540" y="3844529"/>
            <a:ext cx="3600400" cy="1138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1DED928-32B6-B13F-1503-0D9C08599A8F}"/>
              </a:ext>
            </a:extLst>
          </p:cNvPr>
          <p:cNvSpPr txBox="1"/>
          <p:nvPr/>
        </p:nvSpPr>
        <p:spPr>
          <a:xfrm>
            <a:off x="6872083" y="3567530"/>
            <a:ext cx="926857" cy="276999"/>
          </a:xfrm>
          <a:prstGeom prst="rect">
            <a:avLst/>
          </a:prstGeom>
          <a:solidFill>
            <a:schemeClr val="accent2">
              <a:lumMod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Memtable</a:t>
            </a:r>
            <a:endParaRPr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6B548977-A096-08F7-7C43-2A5A37EA10AA}"/>
              </a:ext>
            </a:extLst>
          </p:cNvPr>
          <p:cNvSpPr/>
          <p:nvPr/>
        </p:nvSpPr>
        <p:spPr>
          <a:xfrm>
            <a:off x="5252236" y="3981778"/>
            <a:ext cx="1493007" cy="2634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1B2D8ABC-ED9F-D91E-8760-D10EF80B3BF4}"/>
              </a:ext>
            </a:extLst>
          </p:cNvPr>
          <p:cNvSpPr/>
          <p:nvPr/>
        </p:nvSpPr>
        <p:spPr>
          <a:xfrm>
            <a:off x="6125579" y="4531137"/>
            <a:ext cx="1493007" cy="2634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cxnSp>
        <p:nvCxnSpPr>
          <p:cNvPr id="80" name="직선 화살표 연결선 79">
            <a:extLst>
              <a:ext uri="{FF2B5EF4-FFF2-40B4-BE49-F238E27FC236}">
                <a16:creationId xmlns:a16="http://schemas.microsoft.com/office/drawing/2014/main" id="{F9EE37CF-E0BC-AD7A-10D4-E51ACC596378}"/>
              </a:ext>
            </a:extLst>
          </p:cNvPr>
          <p:cNvCxnSpPr>
            <a:cxnSpLocks/>
            <a:stCxn id="75" idx="2"/>
            <a:endCxn id="77" idx="0"/>
          </p:cNvCxnSpPr>
          <p:nvPr/>
        </p:nvCxnSpPr>
        <p:spPr>
          <a:xfrm>
            <a:off x="5998740" y="4245248"/>
            <a:ext cx="873343" cy="2858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9371951A-25F2-F666-06D6-FB120E1F8349}"/>
              </a:ext>
            </a:extLst>
          </p:cNvPr>
          <p:cNvSpPr txBox="1"/>
          <p:nvPr/>
        </p:nvSpPr>
        <p:spPr>
          <a:xfrm>
            <a:off x="5227022" y="3971798"/>
            <a:ext cx="18575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1234, '{“name”:”</a:t>
            </a:r>
            <a:r>
              <a:rPr lang="en-US" altLang="ko-KR" sz="11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sam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”}’</a:t>
            </a:r>
            <a:endParaRPr lang="ko-KR" altLang="en-US" sz="11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C436F9F-C5BA-D1EC-BBFA-17F956F7B791}"/>
              </a:ext>
            </a:extLst>
          </p:cNvPr>
          <p:cNvSpPr txBox="1"/>
          <p:nvPr/>
        </p:nvSpPr>
        <p:spPr>
          <a:xfrm>
            <a:off x="6085284" y="4528374"/>
            <a:ext cx="16379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5678, '{“</a:t>
            </a:r>
            <a:r>
              <a:rPr lang="en-US" altLang="ko-KR" sz="11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name”:”mark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”}’</a:t>
            </a:r>
            <a:endParaRPr lang="ko-KR" altLang="en-US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896AA-02FA-06CA-7714-5A7755E62A97}"/>
              </a:ext>
            </a:extLst>
          </p:cNvPr>
          <p:cNvSpPr txBox="1"/>
          <p:nvPr/>
        </p:nvSpPr>
        <p:spPr>
          <a:xfrm>
            <a:off x="5227021" y="3979015"/>
            <a:ext cx="18575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1234, '{“</a:t>
            </a:r>
            <a:r>
              <a:rPr lang="en-US" altLang="ko-KR" sz="11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name”:”park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”}’</a:t>
            </a:r>
            <a:endParaRPr lang="ko-KR" altLang="en-US" sz="11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E40F41C-9FF0-1B1C-6450-AAC16E9EB3F4}"/>
              </a:ext>
            </a:extLst>
          </p:cNvPr>
          <p:cNvSpPr/>
          <p:nvPr/>
        </p:nvSpPr>
        <p:spPr>
          <a:xfrm>
            <a:off x="4291800" y="4531137"/>
            <a:ext cx="1493007" cy="2634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EE850907-58C8-8AFF-77FE-A8AC40C16C6A}"/>
              </a:ext>
            </a:extLst>
          </p:cNvPr>
          <p:cNvCxnSpPr>
            <a:endCxn id="14" idx="0"/>
          </p:cNvCxnSpPr>
          <p:nvPr/>
        </p:nvCxnSpPr>
        <p:spPr>
          <a:xfrm flipH="1">
            <a:off x="5038304" y="4245248"/>
            <a:ext cx="960435" cy="2858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F1AA823-C19A-A9D7-9445-7B84C8634113}"/>
              </a:ext>
            </a:extLst>
          </p:cNvPr>
          <p:cNvSpPr txBox="1"/>
          <p:nvPr/>
        </p:nvSpPr>
        <p:spPr>
          <a:xfrm>
            <a:off x="4256186" y="4528374"/>
            <a:ext cx="16134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1234, '{“</a:t>
            </a:r>
            <a:r>
              <a:rPr lang="en-US" altLang="ko-KR" sz="11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name”:”park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”}’</a:t>
            </a:r>
            <a:endParaRPr lang="ko-KR" altLang="en-US" sz="11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0A9B24-1CAE-4B3B-DDCD-B5679D11AC87}"/>
              </a:ext>
            </a:extLst>
          </p:cNvPr>
          <p:cNvSpPr txBox="1"/>
          <p:nvPr/>
        </p:nvSpPr>
        <p:spPr>
          <a:xfrm>
            <a:off x="5227021" y="3979015"/>
            <a:ext cx="18575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2111, '{“name”:”</a:t>
            </a:r>
            <a:r>
              <a:rPr lang="en-US" altLang="ko-KR" sz="11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kim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”}’</a:t>
            </a:r>
            <a:endParaRPr lang="ko-KR" altLang="en-US" sz="1100" dirty="0"/>
          </a:p>
        </p:txBody>
      </p:sp>
      <p:sp>
        <p:nvSpPr>
          <p:cNvPr id="19" name="화살표: 왼쪽으로 구부러짐 18">
            <a:extLst>
              <a:ext uri="{FF2B5EF4-FFF2-40B4-BE49-F238E27FC236}">
                <a16:creationId xmlns:a16="http://schemas.microsoft.com/office/drawing/2014/main" id="{F177868C-DBB1-F72F-D15A-85B12CA22671}"/>
              </a:ext>
            </a:extLst>
          </p:cNvPr>
          <p:cNvSpPr/>
          <p:nvPr/>
        </p:nvSpPr>
        <p:spPr>
          <a:xfrm rot="1320477" flipH="1">
            <a:off x="4698314" y="3867561"/>
            <a:ext cx="356778" cy="610797"/>
          </a:xfrm>
          <a:prstGeom prst="curvedLeftArrow">
            <a:avLst/>
          </a:prstGeom>
          <a:solidFill>
            <a:srgbClr val="F84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B90BD7-335A-799B-0186-5E2061D5F217}"/>
              </a:ext>
            </a:extLst>
          </p:cNvPr>
          <p:cNvSpPr txBox="1"/>
          <p:nvPr/>
        </p:nvSpPr>
        <p:spPr>
          <a:xfrm>
            <a:off x="3863624" y="4051226"/>
            <a:ext cx="11338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100" b="1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Balancing</a:t>
            </a:r>
            <a:endParaRPr lang="ko-KR" altLang="en-US" dirty="0">
              <a:solidFill>
                <a:srgbClr val="F84F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73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8" grpId="0"/>
      <p:bldP spid="69" grpId="0"/>
      <p:bldP spid="70" grpId="0"/>
      <p:bldP spid="71" grpId="0"/>
      <p:bldP spid="73" grpId="0" animBg="1"/>
      <p:bldP spid="74" grpId="0" animBg="1"/>
      <p:bldP spid="75" grpId="0" animBg="1"/>
      <p:bldP spid="77" grpId="0" animBg="1"/>
      <p:bldP spid="84" grpId="0"/>
      <p:bldP spid="84" grpId="1"/>
      <p:bldP spid="88" grpId="0"/>
      <p:bldP spid="11" grpId="0"/>
      <p:bldP spid="11" grpId="1"/>
      <p:bldP spid="14" grpId="0" animBg="1"/>
      <p:bldP spid="17" grpId="0"/>
      <p:bldP spid="18" grpId="0"/>
      <p:bldP spid="19" grpId="0" animBg="1"/>
      <p:bldP spid="19" grpId="1" animBg="1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4727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LSM Tree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ko-KR" sz="22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0"/>
            <a:fld id="{8F70112F-72C1-4614-B9D9-CF99297D98DC}" type="slidenum">
              <a:rPr lang="ko-KR" altLang="en-US" smtClean="0"/>
              <a:pPr latinLnBrk="0"/>
              <a:t>11</a:t>
            </a:fld>
            <a:endParaRPr lang="ko-KR" altLang="en-US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4DD3C654-18B8-38FE-CA87-4DAA73FEFC88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6CA61A2-1EF6-32EE-A902-411EEBE4D0C0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/>
              <a:r>
                <a:rPr lang="en-US" altLang="ko-KR" sz="11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Memtable</a:t>
              </a:r>
              <a:r>
                <a:rPr lang="ko-KR" altLang="en-US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&amp;</a:t>
              </a:r>
              <a:r>
                <a:rPr lang="ko-KR" altLang="en-US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11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SSTable</a:t>
              </a:r>
              <a:endParaRPr lang="en-US" altLang="ko-KR" sz="1600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C56E2C76-D07A-4646-AC5B-A103272F186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DDFF46DE-BCF7-E7A6-C572-F56F42EF42C9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0"/>
                <a:endParaRPr lang="ko-KR" altLang="en-US"/>
              </a:p>
            </p:txBody>
          </p:sp>
          <p:pic>
            <p:nvPicPr>
              <p:cNvPr id="47" name="그래픽 14">
                <a:extLst>
                  <a:ext uri="{FF2B5EF4-FFF2-40B4-BE49-F238E27FC236}">
                    <a16:creationId xmlns:a16="http://schemas.microsoft.com/office/drawing/2014/main" id="{7D82CF5B-A5B2-1C17-D97B-9E7A87583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4BD018FB-42F8-ECB7-058A-78656426280D}"/>
              </a:ext>
            </a:extLst>
          </p:cNvPr>
          <p:cNvGrpSpPr/>
          <p:nvPr/>
        </p:nvGrpSpPr>
        <p:grpSpPr>
          <a:xfrm>
            <a:off x="850325" y="1100034"/>
            <a:ext cx="7911520" cy="230832"/>
            <a:chOff x="1095328" y="1095832"/>
            <a:chExt cx="8481279" cy="230832"/>
          </a:xfrm>
        </p:grpSpPr>
        <p:pic>
          <p:nvPicPr>
            <p:cNvPr id="49" name="그래픽 48">
              <a:extLst>
                <a:ext uri="{FF2B5EF4-FFF2-40B4-BE49-F238E27FC236}">
                  <a16:creationId xmlns:a16="http://schemas.microsoft.com/office/drawing/2014/main" id="{60FBED9B-A320-90FC-134C-6425A9AB6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A1B330BF-CD18-EC7D-1A12-E9D91965D563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/>
              <a:r>
                <a:rPr lang="en-US" altLang="ko-KR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Memtable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 일정 사이즈를 넘어가면 트리에 있는 내용을 </a:t>
              </a:r>
              <a:r>
                <a:rPr lang="en-US" altLang="ko-KR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SSTable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 옮김 </a:t>
              </a:r>
              <a:r>
                <a:rPr lang="en-US" altLang="ko-KR" sz="900" dirty="0">
                  <a:solidFill>
                    <a:srgbClr val="3566D3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(-&gt;)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SSTable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도 여러 개 제작 가능함 </a:t>
              </a:r>
              <a:endParaRPr lang="en-US" altLang="ko-KR" sz="1000" dirty="0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D22AED14-28FB-B8EC-13F6-D92C995014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0352" y="102393"/>
            <a:ext cx="1261120" cy="391068"/>
          </a:xfrm>
          <a:prstGeom prst="rect">
            <a:avLst/>
          </a:prstGeom>
        </p:spPr>
      </p:pic>
      <p:pic>
        <p:nvPicPr>
          <p:cNvPr id="16" name="그래픽 37">
            <a:extLst>
              <a:ext uri="{FF2B5EF4-FFF2-40B4-BE49-F238E27FC236}">
                <a16:creationId xmlns:a16="http://schemas.microsoft.com/office/drawing/2014/main" id="{3CAD2E40-8224-AC1D-F594-F46B73935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6828" y="1404628"/>
            <a:ext cx="240323" cy="1243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FDA8529-2AB3-EE66-7DFF-2886F03699EB}"/>
              </a:ext>
            </a:extLst>
          </p:cNvPr>
          <p:cNvSpPr txBox="1"/>
          <p:nvPr/>
        </p:nvSpPr>
        <p:spPr>
          <a:xfrm>
            <a:off x="1277151" y="1315759"/>
            <a:ext cx="4781307" cy="275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ko-KR" altLang="en-US" sz="9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데이터의 끝부분에 추가하는 형태</a:t>
            </a:r>
            <a:r>
              <a:rPr lang="en-US" altLang="ko-KR" sz="9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, Key</a:t>
            </a:r>
            <a:r>
              <a:rPr lang="ko-KR" altLang="en-US" sz="9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가 </a:t>
            </a:r>
            <a:r>
              <a:rPr lang="en-US" altLang="ko-KR" sz="9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Sorted</a:t>
            </a:r>
            <a:r>
              <a:rPr lang="ko-KR" altLang="en-US" sz="9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된 순서대로 </a:t>
            </a:r>
            <a:r>
              <a:rPr lang="en-US" altLang="ko-KR" sz="9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write</a:t>
            </a:r>
            <a:r>
              <a:rPr lang="ko-KR" altLang="en-US" sz="9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를 할 수 있음</a:t>
            </a:r>
            <a:endParaRPr lang="ko-KR" altLang="en-US" sz="900" u="sng" dirty="0">
              <a:solidFill>
                <a:srgbClr val="6E91E0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F320655-D317-7E36-3200-4A675CB6D38D}"/>
              </a:ext>
            </a:extLst>
          </p:cNvPr>
          <p:cNvSpPr/>
          <p:nvPr/>
        </p:nvSpPr>
        <p:spPr>
          <a:xfrm>
            <a:off x="885160" y="1992211"/>
            <a:ext cx="3600400" cy="1138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B7EC28-28E7-F591-A94D-EE38DF7816F2}"/>
              </a:ext>
            </a:extLst>
          </p:cNvPr>
          <p:cNvSpPr txBox="1"/>
          <p:nvPr/>
        </p:nvSpPr>
        <p:spPr>
          <a:xfrm>
            <a:off x="885160" y="1715706"/>
            <a:ext cx="926857" cy="276999"/>
          </a:xfrm>
          <a:prstGeom prst="rect">
            <a:avLst/>
          </a:prstGeom>
          <a:solidFill>
            <a:schemeClr val="accent2">
              <a:lumMod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Memtable</a:t>
            </a:r>
            <a:endParaRPr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96A9A6B-6C9A-01F5-A1B4-8273469C75B0}"/>
              </a:ext>
            </a:extLst>
          </p:cNvPr>
          <p:cNvSpPr/>
          <p:nvPr/>
        </p:nvSpPr>
        <p:spPr>
          <a:xfrm>
            <a:off x="1938856" y="2129460"/>
            <a:ext cx="1493007" cy="2634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8C735F9E-A875-38FD-FAD5-BFD74645BFA4}"/>
              </a:ext>
            </a:extLst>
          </p:cNvPr>
          <p:cNvSpPr/>
          <p:nvPr/>
        </p:nvSpPr>
        <p:spPr>
          <a:xfrm>
            <a:off x="978420" y="2678819"/>
            <a:ext cx="1493007" cy="2634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AC6AF62-DE0A-979A-7F7B-6125D5FF48D2}"/>
              </a:ext>
            </a:extLst>
          </p:cNvPr>
          <p:cNvSpPr/>
          <p:nvPr/>
        </p:nvSpPr>
        <p:spPr>
          <a:xfrm>
            <a:off x="2812199" y="2678819"/>
            <a:ext cx="1493007" cy="2634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56401715-5CBA-B8A1-161B-552A64E1CBDA}"/>
              </a:ext>
            </a:extLst>
          </p:cNvPr>
          <p:cNvCxnSpPr>
            <a:endCxn id="21" idx="0"/>
          </p:cNvCxnSpPr>
          <p:nvPr/>
        </p:nvCxnSpPr>
        <p:spPr>
          <a:xfrm flipH="1">
            <a:off x="1724924" y="2392930"/>
            <a:ext cx="960435" cy="2858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72DBFDAA-4EBE-AA2C-4DC1-693F847A9AB2}"/>
              </a:ext>
            </a:extLst>
          </p:cNvPr>
          <p:cNvCxnSpPr>
            <a:cxnSpLocks/>
            <a:stCxn id="20" idx="2"/>
            <a:endCxn id="22" idx="0"/>
          </p:cNvCxnSpPr>
          <p:nvPr/>
        </p:nvCxnSpPr>
        <p:spPr>
          <a:xfrm>
            <a:off x="2685360" y="2392930"/>
            <a:ext cx="873343" cy="2858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5AD73BD-0753-1730-A3BF-70F49F64D1BB}"/>
              </a:ext>
            </a:extLst>
          </p:cNvPr>
          <p:cNvSpPr txBox="1"/>
          <p:nvPr/>
        </p:nvSpPr>
        <p:spPr>
          <a:xfrm>
            <a:off x="1913642" y="2119480"/>
            <a:ext cx="18575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2111, '{“name”:”</a:t>
            </a:r>
            <a:r>
              <a:rPr lang="en-US" altLang="ko-KR" sz="11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kim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”}’</a:t>
            </a:r>
            <a:endParaRPr lang="ko-KR" altLang="en-US" sz="11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94B7E5-D6B1-11C8-B396-CA11C66A126D}"/>
              </a:ext>
            </a:extLst>
          </p:cNvPr>
          <p:cNvSpPr txBox="1"/>
          <p:nvPr/>
        </p:nvSpPr>
        <p:spPr>
          <a:xfrm>
            <a:off x="927562" y="2668932"/>
            <a:ext cx="16134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1234, '{“</a:t>
            </a:r>
            <a:r>
              <a:rPr lang="en-US" altLang="ko-KR" sz="11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name”:”park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”}’</a:t>
            </a:r>
            <a:endParaRPr lang="ko-KR" altLang="en-US" sz="11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BB32BC-B59B-601A-F57F-C6F5C74170BD}"/>
              </a:ext>
            </a:extLst>
          </p:cNvPr>
          <p:cNvSpPr txBox="1"/>
          <p:nvPr/>
        </p:nvSpPr>
        <p:spPr>
          <a:xfrm>
            <a:off x="2771904" y="2676056"/>
            <a:ext cx="16379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5678, '{“</a:t>
            </a:r>
            <a:r>
              <a:rPr lang="en-US" altLang="ko-KR" sz="11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name”:”mark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”}’</a:t>
            </a:r>
            <a:endParaRPr lang="ko-KR" altLang="en-US" sz="11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3AFD00-5E0F-7651-3AED-ADD688D90216}"/>
              </a:ext>
            </a:extLst>
          </p:cNvPr>
          <p:cNvSpPr txBox="1"/>
          <p:nvPr/>
        </p:nvSpPr>
        <p:spPr>
          <a:xfrm>
            <a:off x="5513279" y="2207821"/>
            <a:ext cx="73924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SSTable</a:t>
            </a:r>
            <a:endParaRPr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AF7079-C36C-5CCC-90D7-3A93A4B3BEA0}"/>
              </a:ext>
            </a:extLst>
          </p:cNvPr>
          <p:cNvSpPr txBox="1"/>
          <p:nvPr/>
        </p:nvSpPr>
        <p:spPr>
          <a:xfrm>
            <a:off x="5514042" y="2484820"/>
            <a:ext cx="185757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atinLnBrk="0"/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1234, {“</a:t>
            </a:r>
            <a:r>
              <a:rPr lang="en-US" altLang="ko-KR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</a:t>
            </a:r>
            <a:r>
              <a:rPr lang="en-US" altLang="ko-KR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park</a:t>
            </a: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  <a:p>
            <a:pPr latinLnBrk="0"/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2111, {“name”:”</a:t>
            </a:r>
            <a:r>
              <a:rPr lang="en-US" altLang="ko-KR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kim</a:t>
            </a: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  <a:b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5678, {“</a:t>
            </a:r>
            <a:r>
              <a:rPr lang="en-US" altLang="ko-KR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name”:”mark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</p:txBody>
      </p:sp>
      <p:sp>
        <p:nvSpPr>
          <p:cNvPr id="31" name="화살표: 오른쪽 30">
            <a:extLst>
              <a:ext uri="{FF2B5EF4-FFF2-40B4-BE49-F238E27FC236}">
                <a16:creationId xmlns:a16="http://schemas.microsoft.com/office/drawing/2014/main" id="{09171097-488E-8B69-A523-E1575222ABBA}"/>
              </a:ext>
            </a:extLst>
          </p:cNvPr>
          <p:cNvSpPr/>
          <p:nvPr/>
        </p:nvSpPr>
        <p:spPr>
          <a:xfrm>
            <a:off x="4641146" y="2591961"/>
            <a:ext cx="720080" cy="43204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1E26F2AB-6BE3-7BB9-B894-2CCBBFB9A572}"/>
              </a:ext>
            </a:extLst>
          </p:cNvPr>
          <p:cNvGrpSpPr/>
          <p:nvPr/>
        </p:nvGrpSpPr>
        <p:grpSpPr>
          <a:xfrm>
            <a:off x="838459" y="3513939"/>
            <a:ext cx="7923386" cy="230832"/>
            <a:chOff x="1095328" y="1111084"/>
            <a:chExt cx="8494000" cy="230832"/>
          </a:xfrm>
        </p:grpSpPr>
        <p:pic>
          <p:nvPicPr>
            <p:cNvPr id="34" name="그래픽 33">
              <a:extLst>
                <a:ext uri="{FF2B5EF4-FFF2-40B4-BE49-F238E27FC236}">
                  <a16:creationId xmlns:a16="http://schemas.microsoft.com/office/drawing/2014/main" id="{2DE49D7D-CCCB-FB9D-D562-BD136E364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FB08136F-1730-67EF-E408-CBF4082BFABE}"/>
                </a:ext>
              </a:extLst>
            </p:cNvPr>
            <p:cNvSpPr/>
            <p:nvPr/>
          </p:nvSpPr>
          <p:spPr>
            <a:xfrm>
              <a:off x="1243883" y="1111084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/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Disk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Log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파일을 제작하여 </a:t>
              </a:r>
              <a:r>
                <a:rPr lang="en-US" altLang="ko-KR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Memtable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과 같이 기록함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en-US" altLang="ko-KR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Memtable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복구 용도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endParaRPr lang="en-US" altLang="ko-KR" sz="1000" dirty="0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812E0E6-01DB-B9B4-D075-8BAF79DA2C6C}"/>
              </a:ext>
            </a:extLst>
          </p:cNvPr>
          <p:cNvSpPr txBox="1"/>
          <p:nvPr/>
        </p:nvSpPr>
        <p:spPr>
          <a:xfrm>
            <a:off x="1047321" y="3850304"/>
            <a:ext cx="22452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1234, '{“name”:”</a:t>
            </a:r>
            <a:r>
              <a:rPr lang="en-US" altLang="ko-KR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sam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”}’</a:t>
            </a:r>
            <a:endParaRPr lang="ko-KR" altLang="en-US" sz="1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D362CD-71E0-0D4B-9A11-87B89507AFC6}"/>
              </a:ext>
            </a:extLst>
          </p:cNvPr>
          <p:cNvSpPr txBox="1"/>
          <p:nvPr/>
        </p:nvSpPr>
        <p:spPr>
          <a:xfrm>
            <a:off x="1046312" y="4111997"/>
            <a:ext cx="21687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5678, '{“</a:t>
            </a:r>
            <a:r>
              <a:rPr lang="en-US" altLang="ko-KR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name”:”mark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”}’</a:t>
            </a:r>
            <a:endParaRPr lang="ko-KR" altLang="en-US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49C94C-F9C2-007F-6FAE-2343C957B60A}"/>
              </a:ext>
            </a:extLst>
          </p:cNvPr>
          <p:cNvSpPr txBox="1"/>
          <p:nvPr/>
        </p:nvSpPr>
        <p:spPr>
          <a:xfrm>
            <a:off x="1047321" y="4392564"/>
            <a:ext cx="21356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1234, '{“</a:t>
            </a:r>
            <a:r>
              <a:rPr lang="en-US" altLang="ko-KR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name”:”park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”}’</a:t>
            </a:r>
            <a:endParaRPr lang="ko-KR" altLang="en-US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8D5348-1F4F-700F-7AFA-CE131382FAEC}"/>
              </a:ext>
            </a:extLst>
          </p:cNvPr>
          <p:cNvSpPr txBox="1"/>
          <p:nvPr/>
        </p:nvSpPr>
        <p:spPr>
          <a:xfrm>
            <a:off x="1055034" y="4679194"/>
            <a:ext cx="19378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2111, '{“name”:”</a:t>
            </a:r>
            <a:r>
              <a:rPr lang="en-US" altLang="ko-KR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kim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”}’</a:t>
            </a:r>
            <a:endParaRPr lang="ko-KR" altLang="en-US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3AECF1-8A5A-9745-D543-E229EDFC8838}"/>
              </a:ext>
            </a:extLst>
          </p:cNvPr>
          <p:cNvSpPr txBox="1"/>
          <p:nvPr/>
        </p:nvSpPr>
        <p:spPr>
          <a:xfrm>
            <a:off x="4131408" y="4145018"/>
            <a:ext cx="1857579" cy="830997"/>
          </a:xfrm>
          <a:prstGeom prst="rect">
            <a:avLst/>
          </a:prstGeom>
          <a:solidFill>
            <a:srgbClr val="ECECEA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1234, '{“name”:”</a:t>
            </a:r>
            <a:r>
              <a:rPr lang="en-US" altLang="ko-KR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sam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”}’</a:t>
            </a:r>
          </a:p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5678, '{“</a:t>
            </a:r>
            <a:r>
              <a:rPr lang="en-US" altLang="ko-KR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name”:”mark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”}’</a:t>
            </a:r>
          </a:p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1234, '{“</a:t>
            </a:r>
            <a:r>
              <a:rPr lang="en-US" altLang="ko-KR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name”:”park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”}’</a:t>
            </a:r>
          </a:p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2111, '{“name”:”</a:t>
            </a:r>
            <a:r>
              <a:rPr lang="en-US" altLang="ko-KR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kim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”}’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E46A970-33E5-E74C-424F-0642FB6896A7}"/>
              </a:ext>
            </a:extLst>
          </p:cNvPr>
          <p:cNvSpPr txBox="1"/>
          <p:nvPr/>
        </p:nvSpPr>
        <p:spPr>
          <a:xfrm>
            <a:off x="4131408" y="3868019"/>
            <a:ext cx="497252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Disk</a:t>
            </a:r>
            <a:endParaRPr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72" name="그래픽 37">
            <a:extLst>
              <a:ext uri="{FF2B5EF4-FFF2-40B4-BE49-F238E27FC236}">
                <a16:creationId xmlns:a16="http://schemas.microsoft.com/office/drawing/2014/main" id="{909A8D5B-07BC-FD16-D7D3-8E67E0B8F5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60206" y="3243531"/>
            <a:ext cx="288032" cy="148982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057C5F83-5C9E-9AFC-5C43-30C57680599B}"/>
              </a:ext>
            </a:extLst>
          </p:cNvPr>
          <p:cNvSpPr txBox="1"/>
          <p:nvPr/>
        </p:nvSpPr>
        <p:spPr>
          <a:xfrm>
            <a:off x="5835388" y="3189002"/>
            <a:ext cx="330861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ko-KR" altLang="en-US" sz="105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내용을 옮기는 중 </a:t>
            </a:r>
            <a:r>
              <a:rPr lang="en-US" altLang="ko-KR" sz="105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DB</a:t>
            </a:r>
            <a:r>
              <a:rPr lang="ko-KR" altLang="en-US" sz="105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가 </a:t>
            </a:r>
            <a:r>
              <a:rPr lang="en-US" altLang="ko-KR" sz="105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Crash</a:t>
            </a:r>
            <a:r>
              <a:rPr lang="ko-KR" altLang="en-US" sz="105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되면 복구가 불가능함</a:t>
            </a:r>
            <a:endParaRPr lang="ko-KR" altLang="en-US" sz="1050" dirty="0">
              <a:solidFill>
                <a:srgbClr val="6E91E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CAB6E6A-54DD-6ADF-D0CD-B34A76AD8E13}"/>
              </a:ext>
            </a:extLst>
          </p:cNvPr>
          <p:cNvSpPr txBox="1"/>
          <p:nvPr/>
        </p:nvSpPr>
        <p:spPr>
          <a:xfrm>
            <a:off x="6019360" y="4544170"/>
            <a:ext cx="185758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/>
            <a:r>
              <a:rPr lang="en-US" altLang="ko-KR" sz="1050" dirty="0" err="1">
                <a:solidFill>
                  <a:srgbClr val="3566D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SSTable</a:t>
            </a:r>
            <a:r>
              <a:rPr lang="ko-KR" altLang="en-US" sz="1050" dirty="0">
                <a:solidFill>
                  <a:srgbClr val="3566D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에 기록이 완료되면</a:t>
            </a:r>
            <a:br>
              <a:rPr lang="en-US" altLang="ko-KR" sz="1050" dirty="0">
                <a:solidFill>
                  <a:srgbClr val="3566D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r>
              <a:rPr lang="en-US" altLang="ko-KR" sz="1050" dirty="0">
                <a:solidFill>
                  <a:srgbClr val="3566D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Log </a:t>
            </a:r>
            <a:r>
              <a:rPr lang="ko-KR" altLang="en-US" sz="1050" dirty="0">
                <a:solidFill>
                  <a:srgbClr val="3566D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파일의 내용도 지움 </a:t>
            </a:r>
            <a:endParaRPr lang="ko-KR" altLang="en-US" sz="1050" dirty="0">
              <a:solidFill>
                <a:srgbClr val="3566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3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5" grpId="0"/>
      <p:bldP spid="25" grpId="1"/>
      <p:bldP spid="27" grpId="0"/>
      <p:bldP spid="27" grpId="1"/>
      <p:bldP spid="28" grpId="0"/>
      <p:bldP spid="28" grpId="1"/>
      <p:bldP spid="36" grpId="0"/>
      <p:bldP spid="37" grpId="0"/>
      <p:bldP spid="38" grpId="0"/>
      <p:bldP spid="39" grpId="0"/>
      <p:bldP spid="42" grpId="0" animBg="1"/>
      <p:bldP spid="67" grpId="0" animBg="1"/>
      <p:bldP spid="78" grpId="0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4727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LSM Tree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ko-KR" sz="22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0"/>
            <a:fld id="{8F70112F-72C1-4614-B9D9-CF99297D98DC}" type="slidenum">
              <a:rPr lang="ko-KR" altLang="en-US" smtClean="0"/>
              <a:pPr latinLnBrk="0"/>
              <a:t>12</a:t>
            </a:fld>
            <a:endParaRPr lang="ko-KR" altLang="en-US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4DD3C654-18B8-38FE-CA87-4DAA73FEFC88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6CA61A2-1EF6-32EE-A902-411EEBE4D0C0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LSM Tree Read </a:t>
              </a:r>
              <a:endParaRPr lang="en-US" altLang="ko-KR" sz="1600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C56E2C76-D07A-4646-AC5B-A103272F186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DDFF46DE-BCF7-E7A6-C572-F56F42EF42C9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7" name="그래픽 14">
                <a:extLst>
                  <a:ext uri="{FF2B5EF4-FFF2-40B4-BE49-F238E27FC236}">
                    <a16:creationId xmlns:a16="http://schemas.microsoft.com/office/drawing/2014/main" id="{7D82CF5B-A5B2-1C17-D97B-9E7A87583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4BD018FB-42F8-ECB7-058A-78656426280D}"/>
              </a:ext>
            </a:extLst>
          </p:cNvPr>
          <p:cNvGrpSpPr/>
          <p:nvPr/>
        </p:nvGrpSpPr>
        <p:grpSpPr>
          <a:xfrm>
            <a:off x="850325" y="1100034"/>
            <a:ext cx="7911520" cy="230832"/>
            <a:chOff x="1095328" y="1095832"/>
            <a:chExt cx="8481279" cy="230832"/>
          </a:xfrm>
        </p:grpSpPr>
        <p:pic>
          <p:nvPicPr>
            <p:cNvPr id="49" name="그래픽 48">
              <a:extLst>
                <a:ext uri="{FF2B5EF4-FFF2-40B4-BE49-F238E27FC236}">
                  <a16:creationId xmlns:a16="http://schemas.microsoft.com/office/drawing/2014/main" id="{60FBED9B-A320-90FC-134C-6425A9AB6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A1B330BF-CD18-EC7D-1A12-E9D91965D563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/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Read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성능을 좀 더 빠르게 하기 위해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Index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사용함 </a:t>
              </a:r>
              <a:r>
                <a:rPr lang="en-US" altLang="ko-KR" sz="900" dirty="0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en-US" altLang="ko-KR" sz="900" dirty="0" err="1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SSTable</a:t>
              </a:r>
              <a:r>
                <a:rPr lang="ko-KR" altLang="en-US" sz="900" dirty="0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 정렬되어 있으므로 모든 </a:t>
              </a:r>
              <a:r>
                <a:rPr lang="en-US" altLang="ko-KR" sz="900" dirty="0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Key</a:t>
              </a:r>
              <a:r>
                <a:rPr lang="ko-KR" altLang="en-US" sz="900" dirty="0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가 있을 필요가 없음</a:t>
              </a:r>
              <a:r>
                <a:rPr lang="en-US" altLang="ko-KR" sz="900" dirty="0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r>
                <a:rPr lang="ko-KR" altLang="en-US" sz="900" dirty="0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10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D22AED14-28FB-B8EC-13F6-D92C995014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0352" y="102393"/>
            <a:ext cx="1261120" cy="391068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0F320655-D317-7E36-3200-4A675CB6D38D}"/>
              </a:ext>
            </a:extLst>
          </p:cNvPr>
          <p:cNvSpPr/>
          <p:nvPr/>
        </p:nvSpPr>
        <p:spPr>
          <a:xfrm>
            <a:off x="994645" y="3886523"/>
            <a:ext cx="3600400" cy="1138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B7EC28-28E7-F591-A94D-EE38DF7816F2}"/>
              </a:ext>
            </a:extLst>
          </p:cNvPr>
          <p:cNvSpPr txBox="1"/>
          <p:nvPr/>
        </p:nvSpPr>
        <p:spPr>
          <a:xfrm>
            <a:off x="994645" y="3610018"/>
            <a:ext cx="926857" cy="276999"/>
          </a:xfrm>
          <a:prstGeom prst="rect">
            <a:avLst/>
          </a:prstGeom>
          <a:solidFill>
            <a:schemeClr val="accent2">
              <a:lumMod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Memtable</a:t>
            </a:r>
            <a:endParaRPr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96A9A6B-6C9A-01F5-A1B4-8273469C75B0}"/>
              </a:ext>
            </a:extLst>
          </p:cNvPr>
          <p:cNvSpPr/>
          <p:nvPr/>
        </p:nvSpPr>
        <p:spPr>
          <a:xfrm>
            <a:off x="2048341" y="4023772"/>
            <a:ext cx="1493007" cy="2634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8C735F9E-A875-38FD-FAD5-BFD74645BFA4}"/>
              </a:ext>
            </a:extLst>
          </p:cNvPr>
          <p:cNvSpPr/>
          <p:nvPr/>
        </p:nvSpPr>
        <p:spPr>
          <a:xfrm>
            <a:off x="1087905" y="4573131"/>
            <a:ext cx="1493007" cy="2634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AC6AF62-DE0A-979A-7F7B-6125D5FF48D2}"/>
              </a:ext>
            </a:extLst>
          </p:cNvPr>
          <p:cNvSpPr/>
          <p:nvPr/>
        </p:nvSpPr>
        <p:spPr>
          <a:xfrm>
            <a:off x="2921684" y="4573131"/>
            <a:ext cx="1493007" cy="2634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56401715-5CBA-B8A1-161B-552A64E1CBDA}"/>
              </a:ext>
            </a:extLst>
          </p:cNvPr>
          <p:cNvCxnSpPr>
            <a:endCxn id="21" idx="0"/>
          </p:cNvCxnSpPr>
          <p:nvPr/>
        </p:nvCxnSpPr>
        <p:spPr>
          <a:xfrm flipH="1">
            <a:off x="1834409" y="4287242"/>
            <a:ext cx="960435" cy="2858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72DBFDAA-4EBE-AA2C-4DC1-693F847A9AB2}"/>
              </a:ext>
            </a:extLst>
          </p:cNvPr>
          <p:cNvCxnSpPr>
            <a:cxnSpLocks/>
            <a:stCxn id="20" idx="2"/>
            <a:endCxn id="22" idx="0"/>
          </p:cNvCxnSpPr>
          <p:nvPr/>
        </p:nvCxnSpPr>
        <p:spPr>
          <a:xfrm>
            <a:off x="2794845" y="4287242"/>
            <a:ext cx="873343" cy="2858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5AD73BD-0753-1730-A3BF-70F49F64D1BB}"/>
              </a:ext>
            </a:extLst>
          </p:cNvPr>
          <p:cNvSpPr txBox="1"/>
          <p:nvPr/>
        </p:nvSpPr>
        <p:spPr>
          <a:xfrm>
            <a:off x="2023127" y="4013792"/>
            <a:ext cx="18575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2115, '{“name”:”</a:t>
            </a:r>
            <a:r>
              <a:rPr lang="en-US" altLang="ko-KR" sz="11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han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”}’</a:t>
            </a:r>
            <a:endParaRPr lang="ko-KR" altLang="en-US" sz="11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94B7E5-D6B1-11C8-B396-CA11C66A126D}"/>
              </a:ext>
            </a:extLst>
          </p:cNvPr>
          <p:cNvSpPr txBox="1"/>
          <p:nvPr/>
        </p:nvSpPr>
        <p:spPr>
          <a:xfrm>
            <a:off x="1076742" y="4570368"/>
            <a:ext cx="153774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2112, '{“name”:”</a:t>
            </a:r>
            <a:r>
              <a:rPr lang="en-US" altLang="ko-KR" sz="11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sam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”}’</a:t>
            </a:r>
            <a:endParaRPr lang="ko-KR" altLang="en-US" sz="11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BB32BC-B59B-601A-F57F-C6F5C74170BD}"/>
              </a:ext>
            </a:extLst>
          </p:cNvPr>
          <p:cNvSpPr txBox="1"/>
          <p:nvPr/>
        </p:nvSpPr>
        <p:spPr>
          <a:xfrm>
            <a:off x="2881389" y="4570368"/>
            <a:ext cx="16379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2116, '{“name”:”</a:t>
            </a:r>
            <a:r>
              <a:rPr lang="en-US" altLang="ko-KR" sz="11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hong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”}’</a:t>
            </a:r>
            <a:endParaRPr lang="ko-KR" altLang="en-US" sz="11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3AFD00-5E0F-7651-3AED-ADD688D90216}"/>
              </a:ext>
            </a:extLst>
          </p:cNvPr>
          <p:cNvSpPr txBox="1"/>
          <p:nvPr/>
        </p:nvSpPr>
        <p:spPr>
          <a:xfrm>
            <a:off x="5100458" y="2548189"/>
            <a:ext cx="88351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SSTable</a:t>
            </a:r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2</a:t>
            </a:r>
            <a:endParaRPr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AF7079-C36C-5CCC-90D7-3A93A4B3BEA0}"/>
              </a:ext>
            </a:extLst>
          </p:cNvPr>
          <p:cNvSpPr txBox="1"/>
          <p:nvPr/>
        </p:nvSpPr>
        <p:spPr>
          <a:xfrm>
            <a:off x="5100458" y="2825188"/>
            <a:ext cx="185757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atinLnBrk="0"/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2112, {“</a:t>
            </a:r>
            <a:r>
              <a:rPr lang="en-US" altLang="ko-KR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name”:”lee</a:t>
            </a: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  <a:p>
            <a:pPr latinLnBrk="0"/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2113, {“name”:”</a:t>
            </a:r>
            <a:r>
              <a:rPr lang="en-US" altLang="ko-KR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koh</a:t>
            </a: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  <a:b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2114, {“name”:”</a:t>
            </a:r>
            <a:r>
              <a:rPr lang="en-US" altLang="ko-KR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ahn</a:t>
            </a: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  <a:endParaRPr lang="en-US" altLang="ko-KR" sz="12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6E2DBC-E7D9-6533-3F8A-7BA827A41D12}"/>
              </a:ext>
            </a:extLst>
          </p:cNvPr>
          <p:cNvSpPr txBox="1"/>
          <p:nvPr/>
        </p:nvSpPr>
        <p:spPr>
          <a:xfrm>
            <a:off x="5076056" y="1492631"/>
            <a:ext cx="88351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SSTable</a:t>
            </a:r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1</a:t>
            </a:r>
            <a:endParaRPr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95E3A8-AB5E-15F3-D001-42D3DD3194D7}"/>
              </a:ext>
            </a:extLst>
          </p:cNvPr>
          <p:cNvSpPr txBox="1"/>
          <p:nvPr/>
        </p:nvSpPr>
        <p:spPr>
          <a:xfrm>
            <a:off x="5076819" y="1769630"/>
            <a:ext cx="185757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atinLnBrk="0"/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1234, {“</a:t>
            </a:r>
            <a:r>
              <a:rPr lang="en-US" altLang="ko-KR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name”:”sally</a:t>
            </a: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  <a:p>
            <a:pPr latinLnBrk="0"/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2111, {“</a:t>
            </a:r>
            <a:r>
              <a:rPr lang="en-US" altLang="ko-KR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name”:”lee</a:t>
            </a: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  <a:b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5678, {“</a:t>
            </a:r>
            <a:r>
              <a:rPr lang="en-US" altLang="ko-KR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name”:”tom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DDCF0D-6E43-5DC2-352A-227D154F7F35}"/>
              </a:ext>
            </a:extLst>
          </p:cNvPr>
          <p:cNvSpPr txBox="1"/>
          <p:nvPr/>
        </p:nvSpPr>
        <p:spPr>
          <a:xfrm>
            <a:off x="994645" y="1766737"/>
            <a:ext cx="185757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atinLnBrk="0"/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Key         Byte Offset</a:t>
            </a:r>
          </a:p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1234        47</a:t>
            </a:r>
          </a:p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5678        26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27E390-AEDE-FA97-DAE0-4D48D0EF74E3}"/>
              </a:ext>
            </a:extLst>
          </p:cNvPr>
          <p:cNvSpPr txBox="1"/>
          <p:nvPr/>
        </p:nvSpPr>
        <p:spPr>
          <a:xfrm>
            <a:off x="994645" y="1484288"/>
            <a:ext cx="734496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Index 1</a:t>
            </a:r>
            <a:endParaRPr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64068B27-9CE7-3E45-1C80-8EE6DBB61D2A}"/>
              </a:ext>
            </a:extLst>
          </p:cNvPr>
          <p:cNvCxnSpPr>
            <a:cxnSpLocks/>
            <a:stCxn id="14" idx="3"/>
            <a:endCxn id="12" idx="1"/>
          </p:cNvCxnSpPr>
          <p:nvPr/>
        </p:nvCxnSpPr>
        <p:spPr>
          <a:xfrm>
            <a:off x="2852224" y="2089903"/>
            <a:ext cx="2224595" cy="289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B3265AB-8909-14FD-CF82-5A02A31A6886}"/>
              </a:ext>
            </a:extLst>
          </p:cNvPr>
          <p:cNvSpPr txBox="1"/>
          <p:nvPr/>
        </p:nvSpPr>
        <p:spPr>
          <a:xfrm>
            <a:off x="998481" y="2825188"/>
            <a:ext cx="185757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atinLnBrk="0"/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Key         Byte Offset</a:t>
            </a:r>
          </a:p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2112        0</a:t>
            </a:r>
          </a:p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2114        31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ED1477-BD3D-D697-CE94-FD89A92335C6}"/>
              </a:ext>
            </a:extLst>
          </p:cNvPr>
          <p:cNvSpPr txBox="1"/>
          <p:nvPr/>
        </p:nvSpPr>
        <p:spPr>
          <a:xfrm>
            <a:off x="998481" y="2542739"/>
            <a:ext cx="734496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Index 2</a:t>
            </a:r>
            <a:endParaRPr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38A84C2D-63F8-674A-8950-7579AA981C3D}"/>
              </a:ext>
            </a:extLst>
          </p:cNvPr>
          <p:cNvCxnSpPr>
            <a:cxnSpLocks/>
            <a:stCxn id="44" idx="3"/>
            <a:endCxn id="30" idx="1"/>
          </p:cNvCxnSpPr>
          <p:nvPr/>
        </p:nvCxnSpPr>
        <p:spPr>
          <a:xfrm>
            <a:off x="2856060" y="3148354"/>
            <a:ext cx="2244398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3C89ECA-C868-B186-EEAA-16CF72C026B9}"/>
              </a:ext>
            </a:extLst>
          </p:cNvPr>
          <p:cNvSpPr txBox="1"/>
          <p:nvPr/>
        </p:nvSpPr>
        <p:spPr>
          <a:xfrm>
            <a:off x="5057155" y="3914992"/>
            <a:ext cx="1245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400" b="1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db_get</a:t>
            </a:r>
            <a:r>
              <a:rPr lang="en-US" altLang="ko-KR" sz="1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2111</a:t>
            </a:r>
            <a:endParaRPr lang="ko-KR" altLang="en-US" sz="14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57" name="그래픽 37">
            <a:extLst>
              <a:ext uri="{FF2B5EF4-FFF2-40B4-BE49-F238E27FC236}">
                <a16:creationId xmlns:a16="http://schemas.microsoft.com/office/drawing/2014/main" id="{ED46A3B7-FB79-E838-F784-FD159BC13A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4683281" y="4777713"/>
            <a:ext cx="288032" cy="14898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A01511A0-BDED-2A53-DEC6-370DFC61D51F}"/>
              </a:ext>
            </a:extLst>
          </p:cNvPr>
          <p:cNvSpPr txBox="1"/>
          <p:nvPr/>
        </p:nvSpPr>
        <p:spPr>
          <a:xfrm>
            <a:off x="4935817" y="4686909"/>
            <a:ext cx="11876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6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check (1)</a:t>
            </a:r>
            <a:endParaRPr lang="ko-KR" altLang="en-US" dirty="0"/>
          </a:p>
        </p:txBody>
      </p:sp>
      <p:pic>
        <p:nvPicPr>
          <p:cNvPr id="59" name="그래픽 37">
            <a:extLst>
              <a:ext uri="{FF2B5EF4-FFF2-40B4-BE49-F238E27FC236}">
                <a16:creationId xmlns:a16="http://schemas.microsoft.com/office/drawing/2014/main" id="{E927BBE2-6372-A5C9-29EF-B02D8360F7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2901339" y="3194948"/>
            <a:ext cx="288032" cy="148982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D1C0F8E5-A2A0-519D-39B7-2022F28E360C}"/>
              </a:ext>
            </a:extLst>
          </p:cNvPr>
          <p:cNvSpPr txBox="1"/>
          <p:nvPr/>
        </p:nvSpPr>
        <p:spPr>
          <a:xfrm>
            <a:off x="3153875" y="3104144"/>
            <a:ext cx="11876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6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check (2)</a:t>
            </a:r>
            <a:endParaRPr lang="ko-KR" altLang="en-US" dirty="0"/>
          </a:p>
        </p:txBody>
      </p:sp>
      <p:pic>
        <p:nvPicPr>
          <p:cNvPr id="61" name="그래픽 37">
            <a:extLst>
              <a:ext uri="{FF2B5EF4-FFF2-40B4-BE49-F238E27FC236}">
                <a16:creationId xmlns:a16="http://schemas.microsoft.com/office/drawing/2014/main" id="{EE37824C-E6C1-607A-09DD-CC4241C21D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2883389" y="2218032"/>
            <a:ext cx="288032" cy="148982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0DAA519-D7DA-7872-65E9-94FC9AA77EED}"/>
              </a:ext>
            </a:extLst>
          </p:cNvPr>
          <p:cNvSpPr txBox="1"/>
          <p:nvPr/>
        </p:nvSpPr>
        <p:spPr>
          <a:xfrm>
            <a:off x="3135925" y="2127228"/>
            <a:ext cx="11876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6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check (3)</a:t>
            </a:r>
            <a:endParaRPr lang="ko-KR" alt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B13AC89-7C9C-4EDB-1516-3251729526D4}"/>
              </a:ext>
            </a:extLst>
          </p:cNvPr>
          <p:cNvSpPr txBox="1"/>
          <p:nvPr/>
        </p:nvSpPr>
        <p:spPr>
          <a:xfrm>
            <a:off x="6994223" y="3903657"/>
            <a:ext cx="1421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400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{“</a:t>
            </a:r>
            <a:r>
              <a:rPr lang="en-US" altLang="ko-KR" sz="1400" dirty="0" err="1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name”:”lee</a:t>
            </a:r>
            <a:r>
              <a:rPr lang="en-US" altLang="ko-KR" sz="1400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</p:txBody>
      </p: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967906F0-0151-F414-FAFC-8E0CB4E62DA0}"/>
              </a:ext>
            </a:extLst>
          </p:cNvPr>
          <p:cNvCxnSpPr>
            <a:cxnSpLocks/>
          </p:cNvCxnSpPr>
          <p:nvPr/>
        </p:nvCxnSpPr>
        <p:spPr>
          <a:xfrm>
            <a:off x="6209283" y="4068880"/>
            <a:ext cx="840693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그래픽 37">
            <a:extLst>
              <a:ext uri="{FF2B5EF4-FFF2-40B4-BE49-F238E27FC236}">
                <a16:creationId xmlns:a16="http://schemas.microsoft.com/office/drawing/2014/main" id="{6FD065B6-1646-CBDA-4F0D-34F4AA4EAC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6999146" y="2216604"/>
            <a:ext cx="288032" cy="148982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ABA4E744-D232-86C3-30FE-77DCBF4EF499}"/>
              </a:ext>
            </a:extLst>
          </p:cNvPr>
          <p:cNvSpPr txBox="1"/>
          <p:nvPr/>
        </p:nvSpPr>
        <p:spPr>
          <a:xfrm>
            <a:off x="7251682" y="2125800"/>
            <a:ext cx="11876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6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check (4)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563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60" grpId="0"/>
      <p:bldP spid="62" grpId="0"/>
      <p:bldP spid="64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4727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LSM Tree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ko-KR" sz="22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13</a:t>
            </a:fld>
            <a:endParaRPr lang="ko-KR" altLang="en-US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4DD3C654-18B8-38FE-CA87-4DAA73FEFC88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6CA61A2-1EF6-32EE-A902-411EEBE4D0C0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LSM Tree Architecture </a:t>
              </a:r>
              <a:endParaRPr lang="en-US" altLang="ko-KR" sz="1600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C56E2C76-D07A-4646-AC5B-A103272F186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DDFF46DE-BCF7-E7A6-C572-F56F42EF42C9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7" name="그래픽 14">
                <a:extLst>
                  <a:ext uri="{FF2B5EF4-FFF2-40B4-BE49-F238E27FC236}">
                    <a16:creationId xmlns:a16="http://schemas.microsoft.com/office/drawing/2014/main" id="{7D82CF5B-A5B2-1C17-D97B-9E7A87583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D22AED14-28FB-B8EC-13F6-D92C99501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352" y="102393"/>
            <a:ext cx="1261120" cy="391068"/>
          </a:xfrm>
          <a:prstGeom prst="rect">
            <a:avLst/>
          </a:prstGeom>
        </p:spPr>
      </p:pic>
      <p:sp>
        <p:nvSpPr>
          <p:cNvPr id="16" name="이등변 삼각형 15">
            <a:extLst>
              <a:ext uri="{FF2B5EF4-FFF2-40B4-BE49-F238E27FC236}">
                <a16:creationId xmlns:a16="http://schemas.microsoft.com/office/drawing/2014/main" id="{7E21A860-EC5F-4CA4-BB2D-41BB5F10D4D1}"/>
              </a:ext>
            </a:extLst>
          </p:cNvPr>
          <p:cNvSpPr/>
          <p:nvPr/>
        </p:nvSpPr>
        <p:spPr>
          <a:xfrm>
            <a:off x="3676514" y="1458136"/>
            <a:ext cx="1642641" cy="875968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dirty="0"/>
          </a:p>
        </p:txBody>
      </p:sp>
      <p:sp>
        <p:nvSpPr>
          <p:cNvPr id="17" name="사다리꼴 16">
            <a:extLst>
              <a:ext uri="{FF2B5EF4-FFF2-40B4-BE49-F238E27FC236}">
                <a16:creationId xmlns:a16="http://schemas.microsoft.com/office/drawing/2014/main" id="{9EBCF84E-C97B-90FB-D201-66A39CBCFC75}"/>
              </a:ext>
            </a:extLst>
          </p:cNvPr>
          <p:cNvSpPr/>
          <p:nvPr/>
        </p:nvSpPr>
        <p:spPr>
          <a:xfrm>
            <a:off x="3191320" y="2480099"/>
            <a:ext cx="2650752" cy="583978"/>
          </a:xfrm>
          <a:prstGeom prst="trapezoid">
            <a:avLst>
              <a:gd name="adj" fmla="val 6732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31" name="사다리꼴 30">
            <a:extLst>
              <a:ext uri="{FF2B5EF4-FFF2-40B4-BE49-F238E27FC236}">
                <a16:creationId xmlns:a16="http://schemas.microsoft.com/office/drawing/2014/main" id="{A53A7738-2951-8179-146E-6A6963DFEB16}"/>
              </a:ext>
            </a:extLst>
          </p:cNvPr>
          <p:cNvSpPr/>
          <p:nvPr/>
        </p:nvSpPr>
        <p:spPr>
          <a:xfrm>
            <a:off x="2663351" y="3110535"/>
            <a:ext cx="3706691" cy="731951"/>
          </a:xfrm>
          <a:prstGeom prst="trapezoid">
            <a:avLst>
              <a:gd name="adj" fmla="val 6732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32" name="사다리꼴 31">
            <a:extLst>
              <a:ext uri="{FF2B5EF4-FFF2-40B4-BE49-F238E27FC236}">
                <a16:creationId xmlns:a16="http://schemas.microsoft.com/office/drawing/2014/main" id="{816BAEF3-2D93-B2FA-F22F-82EE70B66226}"/>
              </a:ext>
            </a:extLst>
          </p:cNvPr>
          <p:cNvSpPr/>
          <p:nvPr/>
        </p:nvSpPr>
        <p:spPr>
          <a:xfrm>
            <a:off x="2121571" y="3885278"/>
            <a:ext cx="4752528" cy="731951"/>
          </a:xfrm>
          <a:prstGeom prst="trapezoid">
            <a:avLst>
              <a:gd name="adj" fmla="val 6732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8D9D28CD-E5A5-039F-85E8-C815D3D652C6}"/>
              </a:ext>
            </a:extLst>
          </p:cNvPr>
          <p:cNvSpPr/>
          <p:nvPr/>
        </p:nvSpPr>
        <p:spPr>
          <a:xfrm>
            <a:off x="768206" y="1410762"/>
            <a:ext cx="7632848" cy="980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55266BAD-0B22-8D10-E4C9-1577F2C3C587}"/>
              </a:ext>
            </a:extLst>
          </p:cNvPr>
          <p:cNvSpPr/>
          <p:nvPr/>
        </p:nvSpPr>
        <p:spPr>
          <a:xfrm>
            <a:off x="768207" y="2433641"/>
            <a:ext cx="7632848" cy="2240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F9D738-9F6A-DED6-09BD-C0F9AF8ED037}"/>
              </a:ext>
            </a:extLst>
          </p:cNvPr>
          <p:cNvSpPr txBox="1"/>
          <p:nvPr/>
        </p:nvSpPr>
        <p:spPr>
          <a:xfrm>
            <a:off x="3940027" y="1972375"/>
            <a:ext cx="13791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Memtable</a:t>
            </a:r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E30B0F5E-28BE-AE78-56ED-5A1B781C5B76}"/>
              </a:ext>
            </a:extLst>
          </p:cNvPr>
          <p:cNvSpPr/>
          <p:nvPr/>
        </p:nvSpPr>
        <p:spPr>
          <a:xfrm>
            <a:off x="3503266" y="2646790"/>
            <a:ext cx="576064" cy="2634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2729EEE3-3793-0CC9-402A-1EECD7392867}"/>
              </a:ext>
            </a:extLst>
          </p:cNvPr>
          <p:cNvSpPr/>
          <p:nvPr/>
        </p:nvSpPr>
        <p:spPr>
          <a:xfrm>
            <a:off x="4151338" y="2644838"/>
            <a:ext cx="634528" cy="2634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B2D01F69-583B-95E3-9DE2-AFC54FBF63D6}"/>
              </a:ext>
            </a:extLst>
          </p:cNvPr>
          <p:cNvSpPr/>
          <p:nvPr/>
        </p:nvSpPr>
        <p:spPr>
          <a:xfrm>
            <a:off x="4853451" y="2645630"/>
            <a:ext cx="634528" cy="2634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D3D44824-8AA3-56BF-A3CA-548B1A78E7B9}"/>
              </a:ext>
            </a:extLst>
          </p:cNvPr>
          <p:cNvSpPr/>
          <p:nvPr/>
        </p:nvSpPr>
        <p:spPr>
          <a:xfrm>
            <a:off x="3202468" y="3279714"/>
            <a:ext cx="1266134" cy="42372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264F1861-1669-3EA2-C73C-28EF98CB0FDF}"/>
              </a:ext>
            </a:extLst>
          </p:cNvPr>
          <p:cNvSpPr/>
          <p:nvPr/>
        </p:nvSpPr>
        <p:spPr>
          <a:xfrm>
            <a:off x="4510777" y="3282930"/>
            <a:ext cx="1362834" cy="4205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1B6CE741-0E92-864F-60B8-E2DC49FF0BAD}"/>
              </a:ext>
            </a:extLst>
          </p:cNvPr>
          <p:cNvSpPr/>
          <p:nvPr/>
        </p:nvSpPr>
        <p:spPr>
          <a:xfrm>
            <a:off x="2671087" y="3965262"/>
            <a:ext cx="3679381" cy="5504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6A76238-1DEA-E723-9D34-F546DF6F8BDF}"/>
              </a:ext>
            </a:extLst>
          </p:cNvPr>
          <p:cNvSpPr txBox="1"/>
          <p:nvPr/>
        </p:nvSpPr>
        <p:spPr>
          <a:xfrm>
            <a:off x="809483" y="1459342"/>
            <a:ext cx="805220" cy="276999"/>
          </a:xfrm>
          <a:prstGeom prst="rect">
            <a:avLst/>
          </a:prstGeom>
          <a:solidFill>
            <a:schemeClr val="accent2">
              <a:lumMod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Memory</a:t>
            </a:r>
            <a:endParaRPr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AC504FB-F114-23A1-7E92-367B414618E6}"/>
              </a:ext>
            </a:extLst>
          </p:cNvPr>
          <p:cNvSpPr txBox="1"/>
          <p:nvPr/>
        </p:nvSpPr>
        <p:spPr>
          <a:xfrm>
            <a:off x="809483" y="2480099"/>
            <a:ext cx="805220" cy="276999"/>
          </a:xfrm>
          <a:prstGeom prst="rect">
            <a:avLst/>
          </a:prstGeom>
          <a:solidFill>
            <a:srgbClr val="6E91E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latinLnBrk="0"/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Disk</a:t>
            </a:r>
            <a:endParaRPr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8C32121A-F87E-EC6A-4210-F20B503528EE}"/>
              </a:ext>
            </a:extLst>
          </p:cNvPr>
          <p:cNvSpPr/>
          <p:nvPr/>
        </p:nvSpPr>
        <p:spPr>
          <a:xfrm>
            <a:off x="6584138" y="1659065"/>
            <a:ext cx="1354410" cy="48024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22D6F39-B19F-35D2-A928-233D9517E2F7}"/>
              </a:ext>
            </a:extLst>
          </p:cNvPr>
          <p:cNvSpPr txBox="1"/>
          <p:nvPr/>
        </p:nvSpPr>
        <p:spPr>
          <a:xfrm>
            <a:off x="3457943" y="2647720"/>
            <a:ext cx="7085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05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SSTable</a:t>
            </a:r>
            <a:endParaRPr lang="ko-KR" altLang="en-US" sz="11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29B7DF0-0EFE-76A9-C359-226D7FE08385}"/>
              </a:ext>
            </a:extLst>
          </p:cNvPr>
          <p:cNvSpPr txBox="1"/>
          <p:nvPr/>
        </p:nvSpPr>
        <p:spPr>
          <a:xfrm>
            <a:off x="4143438" y="2654535"/>
            <a:ext cx="7085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05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SSTable</a:t>
            </a:r>
            <a:endParaRPr lang="ko-KR" altLang="en-US" sz="11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5F2F7A6-4945-7FFF-1F79-83C4D9CA2B24}"/>
              </a:ext>
            </a:extLst>
          </p:cNvPr>
          <p:cNvSpPr txBox="1"/>
          <p:nvPr/>
        </p:nvSpPr>
        <p:spPr>
          <a:xfrm>
            <a:off x="4836833" y="2645630"/>
            <a:ext cx="7085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05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SSTable</a:t>
            </a:r>
            <a:endParaRPr lang="ko-KR" altLang="en-US" sz="11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D202993-3EC3-B17A-594D-EF2B9BCF7F94}"/>
              </a:ext>
            </a:extLst>
          </p:cNvPr>
          <p:cNvSpPr txBox="1"/>
          <p:nvPr/>
        </p:nvSpPr>
        <p:spPr>
          <a:xfrm>
            <a:off x="3442369" y="3322621"/>
            <a:ext cx="10295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SSTable</a:t>
            </a:r>
            <a:endParaRPr lang="ko-KR" altLang="en-US" sz="16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780D710-21F2-7B43-B98C-9BA7BB65BE14}"/>
              </a:ext>
            </a:extLst>
          </p:cNvPr>
          <p:cNvSpPr txBox="1"/>
          <p:nvPr/>
        </p:nvSpPr>
        <p:spPr>
          <a:xfrm>
            <a:off x="4785866" y="3340317"/>
            <a:ext cx="10295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SSTable</a:t>
            </a:r>
            <a:endParaRPr lang="ko-KR" altLang="en-US" sz="16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3B5E5AF-87BF-F2A8-83FE-371D2B1EB563}"/>
              </a:ext>
            </a:extLst>
          </p:cNvPr>
          <p:cNvSpPr txBox="1"/>
          <p:nvPr/>
        </p:nvSpPr>
        <p:spPr>
          <a:xfrm>
            <a:off x="4069860" y="4062009"/>
            <a:ext cx="10295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SSTable</a:t>
            </a:r>
            <a:endParaRPr lang="ko-KR" alt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5B1D80D-0B75-3CF5-412F-4815D1DC624E}"/>
              </a:ext>
            </a:extLst>
          </p:cNvPr>
          <p:cNvSpPr txBox="1"/>
          <p:nvPr/>
        </p:nvSpPr>
        <p:spPr>
          <a:xfrm>
            <a:off x="6735818" y="1705196"/>
            <a:ext cx="1379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/>
              <a:t>Indexes</a:t>
            </a:r>
            <a:endParaRPr lang="ko-KR" altLang="en-US" dirty="0"/>
          </a:p>
        </p:txBody>
      </p: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9C98D067-0E8E-84D3-6879-3F8AB3B753D6}"/>
              </a:ext>
            </a:extLst>
          </p:cNvPr>
          <p:cNvGrpSpPr/>
          <p:nvPr/>
        </p:nvGrpSpPr>
        <p:grpSpPr>
          <a:xfrm>
            <a:off x="851341" y="1061523"/>
            <a:ext cx="7911520" cy="230832"/>
            <a:chOff x="1095328" y="1095832"/>
            <a:chExt cx="8481279" cy="230832"/>
          </a:xfrm>
        </p:grpSpPr>
        <p:pic>
          <p:nvPicPr>
            <p:cNvPr id="80" name="그래픽 79">
              <a:extLst>
                <a:ext uri="{FF2B5EF4-FFF2-40B4-BE49-F238E27FC236}">
                  <a16:creationId xmlns:a16="http://schemas.microsoft.com/office/drawing/2014/main" id="{6EA7A7B5-CEDE-88F4-C000-8103DDD74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D5169EB4-5EF6-833B-8838-6FC2B234D4F7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SSTable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개수가 많아지면 </a:t>
              </a:r>
              <a:r>
                <a:rPr lang="en-US" altLang="ko-KR" sz="900" dirty="0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Read </a:t>
              </a:r>
              <a:r>
                <a:rPr lang="ko-KR" altLang="en-US" sz="900" dirty="0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성능이 저하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될 수 있기 때문에 </a:t>
              </a:r>
              <a:r>
                <a:rPr lang="ko-KR" altLang="en-US" sz="900" dirty="0">
                  <a:solidFill>
                    <a:srgbClr val="3566D3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상위 레벨의 사이즈가 넘어가면 </a:t>
              </a:r>
              <a:r>
                <a:rPr lang="en-US" altLang="ko-KR" sz="900" dirty="0">
                  <a:solidFill>
                    <a:srgbClr val="3566D3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Compaction</a:t>
              </a:r>
              <a:r>
                <a:rPr lang="ko-KR" altLang="en-US" sz="900" dirty="0">
                  <a:solidFill>
                    <a:srgbClr val="3566D3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하여 더 큰 </a:t>
              </a:r>
              <a:r>
                <a:rPr lang="en-US" altLang="ko-KR" sz="900" dirty="0" err="1">
                  <a:solidFill>
                    <a:srgbClr val="3566D3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SSTable</a:t>
              </a:r>
              <a:r>
                <a:rPr lang="ko-KR" altLang="en-US" sz="900" dirty="0">
                  <a:solidFill>
                    <a:srgbClr val="3566D3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제작하는 구조 </a:t>
              </a:r>
              <a:endParaRPr lang="en-US" altLang="ko-KR" sz="1000" dirty="0">
                <a:solidFill>
                  <a:srgbClr val="3566D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82" name="화살표: 왼쪽으로 구부러짐 81">
            <a:extLst>
              <a:ext uri="{FF2B5EF4-FFF2-40B4-BE49-F238E27FC236}">
                <a16:creationId xmlns:a16="http://schemas.microsoft.com/office/drawing/2014/main" id="{3B47F69F-A7ED-AFDE-6BCA-34EC772298E0}"/>
              </a:ext>
            </a:extLst>
          </p:cNvPr>
          <p:cNvSpPr/>
          <p:nvPr/>
        </p:nvSpPr>
        <p:spPr>
          <a:xfrm rot="19800671">
            <a:off x="5262730" y="1983561"/>
            <a:ext cx="349965" cy="610797"/>
          </a:xfrm>
          <a:prstGeom prst="curvedLeftArrow">
            <a:avLst/>
          </a:prstGeom>
          <a:solidFill>
            <a:srgbClr val="0A3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3" name="화살표: 왼쪽으로 구부러짐 82">
            <a:extLst>
              <a:ext uri="{FF2B5EF4-FFF2-40B4-BE49-F238E27FC236}">
                <a16:creationId xmlns:a16="http://schemas.microsoft.com/office/drawing/2014/main" id="{C2566F91-5D32-B303-5D03-CCCA6F99CB88}"/>
              </a:ext>
            </a:extLst>
          </p:cNvPr>
          <p:cNvSpPr/>
          <p:nvPr/>
        </p:nvSpPr>
        <p:spPr>
          <a:xfrm rot="19800671">
            <a:off x="5815803" y="2708273"/>
            <a:ext cx="349965" cy="610797"/>
          </a:xfrm>
          <a:prstGeom prst="curvedLeftArrow">
            <a:avLst/>
          </a:prstGeom>
          <a:solidFill>
            <a:srgbClr val="0A3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4" name="화살표: 왼쪽으로 구부러짐 83">
            <a:extLst>
              <a:ext uri="{FF2B5EF4-FFF2-40B4-BE49-F238E27FC236}">
                <a16:creationId xmlns:a16="http://schemas.microsoft.com/office/drawing/2014/main" id="{0F392928-8DA9-3A8A-B629-E6E0EB413244}"/>
              </a:ext>
            </a:extLst>
          </p:cNvPr>
          <p:cNvSpPr/>
          <p:nvPr/>
        </p:nvSpPr>
        <p:spPr>
          <a:xfrm rot="19800671">
            <a:off x="6350130" y="3538151"/>
            <a:ext cx="349965" cy="610797"/>
          </a:xfrm>
          <a:prstGeom prst="curvedLeftArrow">
            <a:avLst/>
          </a:prstGeom>
          <a:solidFill>
            <a:srgbClr val="0A3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E4083E3-37B4-B2CD-AA69-7461688FA8CD}"/>
              </a:ext>
            </a:extLst>
          </p:cNvPr>
          <p:cNvSpPr txBox="1"/>
          <p:nvPr/>
        </p:nvSpPr>
        <p:spPr>
          <a:xfrm>
            <a:off x="6707249" y="3679531"/>
            <a:ext cx="1108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>
                <a:solidFill>
                  <a:srgbClr val="0A356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Compaction</a:t>
            </a:r>
            <a:endParaRPr lang="ko-KR" altLang="en-US" sz="1200" b="1" dirty="0">
              <a:solidFill>
                <a:srgbClr val="0A3567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52D6EFB-53FA-5339-7D13-C3C79114D19A}"/>
              </a:ext>
            </a:extLst>
          </p:cNvPr>
          <p:cNvSpPr txBox="1"/>
          <p:nvPr/>
        </p:nvSpPr>
        <p:spPr>
          <a:xfrm>
            <a:off x="6153307" y="2812369"/>
            <a:ext cx="1164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>
                <a:solidFill>
                  <a:srgbClr val="0A356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Compaction</a:t>
            </a:r>
            <a:br>
              <a:rPr lang="en-US" altLang="ko-KR" sz="1200" b="1" dirty="0">
                <a:solidFill>
                  <a:srgbClr val="0A356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r>
              <a:rPr lang="en-US" altLang="ko-KR" sz="1200" b="1" dirty="0">
                <a:solidFill>
                  <a:srgbClr val="0A356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(Merge Sort)</a:t>
            </a:r>
            <a:endParaRPr lang="ko-KR" altLang="en-US" sz="1200" b="1" dirty="0">
              <a:solidFill>
                <a:srgbClr val="0A3567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DD72FFD-42C1-2FF4-8221-9C275BF5D7A9}"/>
              </a:ext>
            </a:extLst>
          </p:cNvPr>
          <p:cNvSpPr txBox="1"/>
          <p:nvPr/>
        </p:nvSpPr>
        <p:spPr>
          <a:xfrm>
            <a:off x="5599213" y="2089309"/>
            <a:ext cx="1108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>
                <a:solidFill>
                  <a:srgbClr val="0A356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Compaction</a:t>
            </a:r>
            <a:endParaRPr lang="ko-KR" altLang="en-US" sz="1200" b="1" dirty="0">
              <a:solidFill>
                <a:srgbClr val="0A3567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0373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4727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LSM Tree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ko-KR" sz="22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14</a:t>
            </a:fld>
            <a:endParaRPr lang="ko-KR" altLang="en-US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4DD3C654-18B8-38FE-CA87-4DAA73FEFC88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6CA61A2-1EF6-32EE-A902-411EEBE4D0C0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/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LSM Tree Read with Bloom filters </a:t>
              </a:r>
              <a:endParaRPr lang="en-US" altLang="ko-KR" sz="1600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C56E2C76-D07A-4646-AC5B-A103272F186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DDFF46DE-BCF7-E7A6-C572-F56F42EF42C9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0"/>
                <a:endParaRPr lang="ko-KR" altLang="en-US"/>
              </a:p>
            </p:txBody>
          </p:sp>
          <p:pic>
            <p:nvPicPr>
              <p:cNvPr id="47" name="그래픽 14">
                <a:extLst>
                  <a:ext uri="{FF2B5EF4-FFF2-40B4-BE49-F238E27FC236}">
                    <a16:creationId xmlns:a16="http://schemas.microsoft.com/office/drawing/2014/main" id="{7D82CF5B-A5B2-1C17-D97B-9E7A87583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D22AED14-28FB-B8EC-13F6-D92C99501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352" y="102393"/>
            <a:ext cx="1261120" cy="391068"/>
          </a:xfrm>
          <a:prstGeom prst="rect">
            <a:avLst/>
          </a:prstGeom>
        </p:spPr>
      </p:pic>
      <p:sp>
        <p:nvSpPr>
          <p:cNvPr id="16" name="이등변 삼각형 15">
            <a:extLst>
              <a:ext uri="{FF2B5EF4-FFF2-40B4-BE49-F238E27FC236}">
                <a16:creationId xmlns:a16="http://schemas.microsoft.com/office/drawing/2014/main" id="{7E21A860-EC5F-4CA4-BB2D-41BB5F10D4D1}"/>
              </a:ext>
            </a:extLst>
          </p:cNvPr>
          <p:cNvSpPr/>
          <p:nvPr/>
        </p:nvSpPr>
        <p:spPr>
          <a:xfrm>
            <a:off x="3676514" y="1458136"/>
            <a:ext cx="1642641" cy="875968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17" name="사다리꼴 16">
            <a:extLst>
              <a:ext uri="{FF2B5EF4-FFF2-40B4-BE49-F238E27FC236}">
                <a16:creationId xmlns:a16="http://schemas.microsoft.com/office/drawing/2014/main" id="{9EBCF84E-C97B-90FB-D201-66A39CBCFC75}"/>
              </a:ext>
            </a:extLst>
          </p:cNvPr>
          <p:cNvSpPr/>
          <p:nvPr/>
        </p:nvSpPr>
        <p:spPr>
          <a:xfrm>
            <a:off x="3191320" y="2480099"/>
            <a:ext cx="2650752" cy="583978"/>
          </a:xfrm>
          <a:prstGeom prst="trapezoid">
            <a:avLst>
              <a:gd name="adj" fmla="val 6732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31" name="사다리꼴 30">
            <a:extLst>
              <a:ext uri="{FF2B5EF4-FFF2-40B4-BE49-F238E27FC236}">
                <a16:creationId xmlns:a16="http://schemas.microsoft.com/office/drawing/2014/main" id="{A53A7738-2951-8179-146E-6A6963DFEB16}"/>
              </a:ext>
            </a:extLst>
          </p:cNvPr>
          <p:cNvSpPr/>
          <p:nvPr/>
        </p:nvSpPr>
        <p:spPr>
          <a:xfrm>
            <a:off x="2663351" y="3110535"/>
            <a:ext cx="3706691" cy="731951"/>
          </a:xfrm>
          <a:prstGeom prst="trapezoid">
            <a:avLst>
              <a:gd name="adj" fmla="val 6732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32" name="사다리꼴 31">
            <a:extLst>
              <a:ext uri="{FF2B5EF4-FFF2-40B4-BE49-F238E27FC236}">
                <a16:creationId xmlns:a16="http://schemas.microsoft.com/office/drawing/2014/main" id="{816BAEF3-2D93-B2FA-F22F-82EE70B66226}"/>
              </a:ext>
            </a:extLst>
          </p:cNvPr>
          <p:cNvSpPr/>
          <p:nvPr/>
        </p:nvSpPr>
        <p:spPr>
          <a:xfrm>
            <a:off x="2121571" y="3885278"/>
            <a:ext cx="4752528" cy="731951"/>
          </a:xfrm>
          <a:prstGeom prst="trapezoid">
            <a:avLst>
              <a:gd name="adj" fmla="val 6732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8D9D28CD-E5A5-039F-85E8-C815D3D652C6}"/>
              </a:ext>
            </a:extLst>
          </p:cNvPr>
          <p:cNvSpPr/>
          <p:nvPr/>
        </p:nvSpPr>
        <p:spPr>
          <a:xfrm>
            <a:off x="768206" y="1410762"/>
            <a:ext cx="7632848" cy="980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55266BAD-0B22-8D10-E4C9-1577F2C3C587}"/>
              </a:ext>
            </a:extLst>
          </p:cNvPr>
          <p:cNvSpPr/>
          <p:nvPr/>
        </p:nvSpPr>
        <p:spPr>
          <a:xfrm>
            <a:off x="768207" y="2433641"/>
            <a:ext cx="7632848" cy="2240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F9D738-9F6A-DED6-09BD-C0F9AF8ED037}"/>
              </a:ext>
            </a:extLst>
          </p:cNvPr>
          <p:cNvSpPr txBox="1"/>
          <p:nvPr/>
        </p:nvSpPr>
        <p:spPr>
          <a:xfrm>
            <a:off x="3940027" y="1972375"/>
            <a:ext cx="13791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Memtable</a:t>
            </a:r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E30B0F5E-28BE-AE78-56ED-5A1B781C5B76}"/>
              </a:ext>
            </a:extLst>
          </p:cNvPr>
          <p:cNvSpPr/>
          <p:nvPr/>
        </p:nvSpPr>
        <p:spPr>
          <a:xfrm>
            <a:off x="3503266" y="2646790"/>
            <a:ext cx="576064" cy="2634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2729EEE3-3793-0CC9-402A-1EECD7392867}"/>
              </a:ext>
            </a:extLst>
          </p:cNvPr>
          <p:cNvSpPr/>
          <p:nvPr/>
        </p:nvSpPr>
        <p:spPr>
          <a:xfrm>
            <a:off x="4151338" y="2644838"/>
            <a:ext cx="634528" cy="2634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B2D01F69-583B-95E3-9DE2-AFC54FBF63D6}"/>
              </a:ext>
            </a:extLst>
          </p:cNvPr>
          <p:cNvSpPr/>
          <p:nvPr/>
        </p:nvSpPr>
        <p:spPr>
          <a:xfrm>
            <a:off x="4853451" y="2645630"/>
            <a:ext cx="634528" cy="2634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D3D44824-8AA3-56BF-A3CA-548B1A78E7B9}"/>
              </a:ext>
            </a:extLst>
          </p:cNvPr>
          <p:cNvSpPr/>
          <p:nvPr/>
        </p:nvSpPr>
        <p:spPr>
          <a:xfrm>
            <a:off x="3202468" y="3279714"/>
            <a:ext cx="1266134" cy="42372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264F1861-1669-3EA2-C73C-28EF98CB0FDF}"/>
              </a:ext>
            </a:extLst>
          </p:cNvPr>
          <p:cNvSpPr/>
          <p:nvPr/>
        </p:nvSpPr>
        <p:spPr>
          <a:xfrm>
            <a:off x="4510777" y="3282930"/>
            <a:ext cx="1362834" cy="4205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1B6CE741-0E92-864F-60B8-E2DC49FF0BAD}"/>
              </a:ext>
            </a:extLst>
          </p:cNvPr>
          <p:cNvSpPr/>
          <p:nvPr/>
        </p:nvSpPr>
        <p:spPr>
          <a:xfrm>
            <a:off x="2671087" y="3965262"/>
            <a:ext cx="3679381" cy="5504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6A76238-1DEA-E723-9D34-F546DF6F8BDF}"/>
              </a:ext>
            </a:extLst>
          </p:cNvPr>
          <p:cNvSpPr txBox="1"/>
          <p:nvPr/>
        </p:nvSpPr>
        <p:spPr>
          <a:xfrm>
            <a:off x="809483" y="1459342"/>
            <a:ext cx="805220" cy="276999"/>
          </a:xfrm>
          <a:prstGeom prst="rect">
            <a:avLst/>
          </a:prstGeom>
          <a:solidFill>
            <a:schemeClr val="accent2">
              <a:lumMod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Memory</a:t>
            </a:r>
            <a:endParaRPr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AC504FB-F114-23A1-7E92-367B414618E6}"/>
              </a:ext>
            </a:extLst>
          </p:cNvPr>
          <p:cNvSpPr txBox="1"/>
          <p:nvPr/>
        </p:nvSpPr>
        <p:spPr>
          <a:xfrm>
            <a:off x="809483" y="2480099"/>
            <a:ext cx="805220" cy="276999"/>
          </a:xfrm>
          <a:prstGeom prst="rect">
            <a:avLst/>
          </a:prstGeom>
          <a:solidFill>
            <a:srgbClr val="6E91E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latinLnBrk="0"/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Disk</a:t>
            </a:r>
            <a:endParaRPr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8C32121A-F87E-EC6A-4210-F20B503528EE}"/>
              </a:ext>
            </a:extLst>
          </p:cNvPr>
          <p:cNvSpPr/>
          <p:nvPr/>
        </p:nvSpPr>
        <p:spPr>
          <a:xfrm>
            <a:off x="6584138" y="1659065"/>
            <a:ext cx="1354410" cy="48024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22D6F39-B19F-35D2-A928-233D9517E2F7}"/>
              </a:ext>
            </a:extLst>
          </p:cNvPr>
          <p:cNvSpPr txBox="1"/>
          <p:nvPr/>
        </p:nvSpPr>
        <p:spPr>
          <a:xfrm>
            <a:off x="3457943" y="2647720"/>
            <a:ext cx="7085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05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SSTable</a:t>
            </a:r>
            <a:endParaRPr lang="ko-KR" altLang="en-US" sz="11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29B7DF0-0EFE-76A9-C359-226D7FE08385}"/>
              </a:ext>
            </a:extLst>
          </p:cNvPr>
          <p:cNvSpPr txBox="1"/>
          <p:nvPr/>
        </p:nvSpPr>
        <p:spPr>
          <a:xfrm>
            <a:off x="4143438" y="2654535"/>
            <a:ext cx="7085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05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SSTable</a:t>
            </a:r>
            <a:endParaRPr lang="ko-KR" altLang="en-US" sz="11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5F2F7A6-4945-7FFF-1F79-83C4D9CA2B24}"/>
              </a:ext>
            </a:extLst>
          </p:cNvPr>
          <p:cNvSpPr txBox="1"/>
          <p:nvPr/>
        </p:nvSpPr>
        <p:spPr>
          <a:xfrm>
            <a:off x="4836833" y="2645630"/>
            <a:ext cx="7085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05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SSTable</a:t>
            </a:r>
            <a:endParaRPr lang="ko-KR" altLang="en-US" sz="11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D202993-3EC3-B17A-594D-EF2B9BCF7F94}"/>
              </a:ext>
            </a:extLst>
          </p:cNvPr>
          <p:cNvSpPr txBox="1"/>
          <p:nvPr/>
        </p:nvSpPr>
        <p:spPr>
          <a:xfrm>
            <a:off x="3442369" y="3322621"/>
            <a:ext cx="10295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SSTable</a:t>
            </a:r>
            <a:endParaRPr lang="ko-KR" altLang="en-US" sz="16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780D710-21F2-7B43-B98C-9BA7BB65BE14}"/>
              </a:ext>
            </a:extLst>
          </p:cNvPr>
          <p:cNvSpPr txBox="1"/>
          <p:nvPr/>
        </p:nvSpPr>
        <p:spPr>
          <a:xfrm>
            <a:off x="4785866" y="3340317"/>
            <a:ext cx="10295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SSTable</a:t>
            </a:r>
            <a:endParaRPr lang="ko-KR" altLang="en-US" sz="16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3B5E5AF-87BF-F2A8-83FE-371D2B1EB563}"/>
              </a:ext>
            </a:extLst>
          </p:cNvPr>
          <p:cNvSpPr txBox="1"/>
          <p:nvPr/>
        </p:nvSpPr>
        <p:spPr>
          <a:xfrm>
            <a:off x="4069860" y="4062009"/>
            <a:ext cx="10295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SSTable</a:t>
            </a:r>
            <a:endParaRPr lang="ko-KR" alt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5B1D80D-0B75-3CF5-412F-4815D1DC624E}"/>
              </a:ext>
            </a:extLst>
          </p:cNvPr>
          <p:cNvSpPr txBox="1"/>
          <p:nvPr/>
        </p:nvSpPr>
        <p:spPr>
          <a:xfrm>
            <a:off x="6735818" y="1705196"/>
            <a:ext cx="1379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dirty="0"/>
              <a:t>Indexes</a:t>
            </a:r>
            <a:endParaRPr lang="ko-KR" altLang="en-US" dirty="0"/>
          </a:p>
        </p:txBody>
      </p: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9C98D067-0E8E-84D3-6879-3F8AB3B753D6}"/>
              </a:ext>
            </a:extLst>
          </p:cNvPr>
          <p:cNvGrpSpPr/>
          <p:nvPr/>
        </p:nvGrpSpPr>
        <p:grpSpPr>
          <a:xfrm>
            <a:off x="851341" y="1061523"/>
            <a:ext cx="7911520" cy="230832"/>
            <a:chOff x="1095328" y="1095832"/>
            <a:chExt cx="8481279" cy="230832"/>
          </a:xfrm>
        </p:grpSpPr>
        <p:pic>
          <p:nvPicPr>
            <p:cNvPr id="80" name="그래픽 79">
              <a:extLst>
                <a:ext uri="{FF2B5EF4-FFF2-40B4-BE49-F238E27FC236}">
                  <a16:creationId xmlns:a16="http://schemas.microsoft.com/office/drawing/2014/main" id="{6EA7A7B5-CEDE-88F4-C000-8103DDD74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D5169EB4-5EF6-833B-8838-6FC2B234D4F7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Bloom filter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이용하면 각 레벨에서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key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가 존재하지 않으면 해당 레벨을 건너뛸 수 있으므로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연산량이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줄어듦 </a:t>
              </a:r>
              <a:endParaRPr lang="en-US" altLang="ko-KR" sz="1000" dirty="0">
                <a:solidFill>
                  <a:srgbClr val="3566D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82" name="화살표: 왼쪽으로 구부러짐 81">
            <a:extLst>
              <a:ext uri="{FF2B5EF4-FFF2-40B4-BE49-F238E27FC236}">
                <a16:creationId xmlns:a16="http://schemas.microsoft.com/office/drawing/2014/main" id="{3B47F69F-A7ED-AFDE-6BCA-34EC772298E0}"/>
              </a:ext>
            </a:extLst>
          </p:cNvPr>
          <p:cNvSpPr/>
          <p:nvPr/>
        </p:nvSpPr>
        <p:spPr>
          <a:xfrm rot="19800671">
            <a:off x="5262730" y="1983561"/>
            <a:ext cx="349965" cy="610797"/>
          </a:xfrm>
          <a:prstGeom prst="curvedLeftArrow">
            <a:avLst/>
          </a:prstGeom>
          <a:solidFill>
            <a:srgbClr val="0A3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3" name="화살표: 왼쪽으로 구부러짐 82">
            <a:extLst>
              <a:ext uri="{FF2B5EF4-FFF2-40B4-BE49-F238E27FC236}">
                <a16:creationId xmlns:a16="http://schemas.microsoft.com/office/drawing/2014/main" id="{C2566F91-5D32-B303-5D03-CCCA6F99CB88}"/>
              </a:ext>
            </a:extLst>
          </p:cNvPr>
          <p:cNvSpPr/>
          <p:nvPr/>
        </p:nvSpPr>
        <p:spPr>
          <a:xfrm rot="19800671">
            <a:off x="5815803" y="2708273"/>
            <a:ext cx="349965" cy="610797"/>
          </a:xfrm>
          <a:prstGeom prst="curvedLeftArrow">
            <a:avLst/>
          </a:prstGeom>
          <a:solidFill>
            <a:srgbClr val="0A3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4" name="화살표: 왼쪽으로 구부러짐 83">
            <a:extLst>
              <a:ext uri="{FF2B5EF4-FFF2-40B4-BE49-F238E27FC236}">
                <a16:creationId xmlns:a16="http://schemas.microsoft.com/office/drawing/2014/main" id="{0F392928-8DA9-3A8A-B629-E6E0EB413244}"/>
              </a:ext>
            </a:extLst>
          </p:cNvPr>
          <p:cNvSpPr/>
          <p:nvPr/>
        </p:nvSpPr>
        <p:spPr>
          <a:xfrm rot="19800671">
            <a:off x="6350130" y="3538151"/>
            <a:ext cx="349965" cy="610797"/>
          </a:xfrm>
          <a:prstGeom prst="curvedLeftArrow">
            <a:avLst/>
          </a:prstGeom>
          <a:solidFill>
            <a:srgbClr val="0A3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E4083E3-37B4-B2CD-AA69-7461688FA8CD}"/>
              </a:ext>
            </a:extLst>
          </p:cNvPr>
          <p:cNvSpPr txBox="1"/>
          <p:nvPr/>
        </p:nvSpPr>
        <p:spPr>
          <a:xfrm>
            <a:off x="6707249" y="3679531"/>
            <a:ext cx="1108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>
                <a:solidFill>
                  <a:srgbClr val="0A356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Compaction</a:t>
            </a:r>
            <a:endParaRPr lang="ko-KR" altLang="en-US" sz="1200" b="1" dirty="0">
              <a:solidFill>
                <a:srgbClr val="0A3567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52D6EFB-53FA-5339-7D13-C3C79114D19A}"/>
              </a:ext>
            </a:extLst>
          </p:cNvPr>
          <p:cNvSpPr txBox="1"/>
          <p:nvPr/>
        </p:nvSpPr>
        <p:spPr>
          <a:xfrm>
            <a:off x="6153307" y="2812369"/>
            <a:ext cx="1164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>
                <a:solidFill>
                  <a:srgbClr val="0A356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Compaction</a:t>
            </a:r>
            <a:br>
              <a:rPr lang="en-US" altLang="ko-KR" sz="1200" b="1" dirty="0">
                <a:solidFill>
                  <a:srgbClr val="0A356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r>
              <a:rPr lang="en-US" altLang="ko-KR" sz="1200" b="1" dirty="0">
                <a:solidFill>
                  <a:srgbClr val="0A356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(Merge Sort)</a:t>
            </a:r>
            <a:endParaRPr lang="ko-KR" altLang="en-US" sz="1200" b="1" dirty="0">
              <a:solidFill>
                <a:srgbClr val="0A3567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DD72FFD-42C1-2FF4-8221-9C275BF5D7A9}"/>
              </a:ext>
            </a:extLst>
          </p:cNvPr>
          <p:cNvSpPr txBox="1"/>
          <p:nvPr/>
        </p:nvSpPr>
        <p:spPr>
          <a:xfrm>
            <a:off x="5599213" y="2089309"/>
            <a:ext cx="1108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>
                <a:solidFill>
                  <a:srgbClr val="0A3567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Compaction</a:t>
            </a:r>
            <a:endParaRPr lang="ko-KR" altLang="en-US" sz="1200" b="1" dirty="0">
              <a:solidFill>
                <a:srgbClr val="0A3567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AFB5F3E-0CD7-3E57-5357-3C0898E39991}"/>
              </a:ext>
            </a:extLst>
          </p:cNvPr>
          <p:cNvSpPr/>
          <p:nvPr/>
        </p:nvSpPr>
        <p:spPr>
          <a:xfrm>
            <a:off x="1838620" y="1969249"/>
            <a:ext cx="1354410" cy="335969"/>
          </a:xfrm>
          <a:prstGeom prst="rect">
            <a:avLst/>
          </a:prstGeom>
          <a:solidFill>
            <a:srgbClr val="FFDB6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A2F6CB-A672-576D-265C-B384B77F6017}"/>
              </a:ext>
            </a:extLst>
          </p:cNvPr>
          <p:cNvSpPr txBox="1"/>
          <p:nvPr/>
        </p:nvSpPr>
        <p:spPr>
          <a:xfrm>
            <a:off x="1835284" y="1949039"/>
            <a:ext cx="17881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600" b="1" dirty="0"/>
              <a:t>Bloom filters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33708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9511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Bloom filters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4DD3C654-18B8-38FE-CA87-4DAA73FEFC88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6CA61A2-1EF6-32EE-A902-411EEBE4D0C0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Bloom filters? </a:t>
              </a:r>
              <a:endParaRPr lang="en-US" altLang="ko-KR" sz="1600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C56E2C76-D07A-4646-AC5B-A103272F186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DDFF46DE-BCF7-E7A6-C572-F56F42EF42C9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7" name="그래픽 14">
                <a:extLst>
                  <a:ext uri="{FF2B5EF4-FFF2-40B4-BE49-F238E27FC236}">
                    <a16:creationId xmlns:a16="http://schemas.microsoft.com/office/drawing/2014/main" id="{7D82CF5B-A5B2-1C17-D97B-9E7A87583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D22AED14-28FB-B8EC-13F6-D92C99501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352" y="102393"/>
            <a:ext cx="1261120" cy="391068"/>
          </a:xfrm>
          <a:prstGeom prst="rect">
            <a:avLst/>
          </a:prstGeom>
        </p:spPr>
      </p:pic>
      <p:grpSp>
        <p:nvGrpSpPr>
          <p:cNvPr id="79" name="그룹 78">
            <a:extLst>
              <a:ext uri="{FF2B5EF4-FFF2-40B4-BE49-F238E27FC236}">
                <a16:creationId xmlns:a16="http://schemas.microsoft.com/office/drawing/2014/main" id="{9C98D067-0E8E-84D3-6879-3F8AB3B753D6}"/>
              </a:ext>
            </a:extLst>
          </p:cNvPr>
          <p:cNvGrpSpPr/>
          <p:nvPr/>
        </p:nvGrpSpPr>
        <p:grpSpPr>
          <a:xfrm>
            <a:off x="851341" y="1059582"/>
            <a:ext cx="7911520" cy="230832"/>
            <a:chOff x="1095328" y="1093891"/>
            <a:chExt cx="8481279" cy="230832"/>
          </a:xfrm>
        </p:grpSpPr>
        <p:pic>
          <p:nvPicPr>
            <p:cNvPr id="80" name="그래픽 79">
              <a:extLst>
                <a:ext uri="{FF2B5EF4-FFF2-40B4-BE49-F238E27FC236}">
                  <a16:creationId xmlns:a16="http://schemas.microsoft.com/office/drawing/2014/main" id="{6EA7A7B5-CEDE-88F4-C000-8103DDD74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D5169EB4-5EF6-833B-8838-6FC2B234D4F7}"/>
                </a:ext>
              </a:extLst>
            </p:cNvPr>
            <p:cNvSpPr/>
            <p:nvPr/>
          </p:nvSpPr>
          <p:spPr>
            <a:xfrm>
              <a:off x="1231162" y="1093891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Bloom filter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란 특정 원소가 집합에 속하는지 검사하는데 사용할 수 있는 확률형 자료 구조</a:t>
              </a:r>
              <a:endParaRPr lang="en-US" altLang="ko-KR" sz="1000" dirty="0">
                <a:solidFill>
                  <a:srgbClr val="3566D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18" name="그림 17">
            <a:extLst>
              <a:ext uri="{FF2B5EF4-FFF2-40B4-BE49-F238E27FC236}">
                <a16:creationId xmlns:a16="http://schemas.microsoft.com/office/drawing/2014/main" id="{5B6076D5-2E17-590A-4354-B34914CBBD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0204" y="2355726"/>
            <a:ext cx="6803591" cy="2440788"/>
          </a:xfrm>
          <a:prstGeom prst="rect">
            <a:avLst/>
          </a:prstGeom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id="{9CF5A8D2-3D31-72B0-B6F9-0FFD26C1322A}"/>
              </a:ext>
            </a:extLst>
          </p:cNvPr>
          <p:cNvGrpSpPr/>
          <p:nvPr/>
        </p:nvGrpSpPr>
        <p:grpSpPr>
          <a:xfrm>
            <a:off x="851341" y="1371240"/>
            <a:ext cx="7911520" cy="472412"/>
            <a:chOff x="851341" y="1366593"/>
            <a:chExt cx="7911520" cy="472412"/>
          </a:xfrm>
        </p:grpSpPr>
        <p:pic>
          <p:nvPicPr>
            <p:cNvPr id="23" name="그래픽 37">
              <a:extLst>
                <a:ext uri="{FF2B5EF4-FFF2-40B4-BE49-F238E27FC236}">
                  <a16:creationId xmlns:a16="http://schemas.microsoft.com/office/drawing/2014/main" id="{9D5B368B-2E6B-642E-1DE1-58A486384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36828" y="1652734"/>
              <a:ext cx="240323" cy="124305"/>
            </a:xfrm>
            <a:prstGeom prst="rect">
              <a:avLst/>
            </a:prstGeom>
          </p:spPr>
        </p:pic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D02101B5-89CB-BCCD-755F-2A9D8070C5FE}"/>
                </a:ext>
              </a:extLst>
            </p:cNvPr>
            <p:cNvGrpSpPr/>
            <p:nvPr/>
          </p:nvGrpSpPr>
          <p:grpSpPr>
            <a:xfrm>
              <a:off x="851341" y="1366593"/>
              <a:ext cx="7911520" cy="472412"/>
              <a:chOff x="851341" y="1366593"/>
              <a:chExt cx="7911520" cy="472412"/>
            </a:xfrm>
          </p:grpSpPr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C5AFA006-6BD7-305B-CC1B-CED14F674690}"/>
                  </a:ext>
                </a:extLst>
              </p:cNvPr>
              <p:cNvGrpSpPr/>
              <p:nvPr/>
            </p:nvGrpSpPr>
            <p:grpSpPr>
              <a:xfrm>
                <a:off x="851341" y="1366593"/>
                <a:ext cx="7911520" cy="230832"/>
                <a:chOff x="1095328" y="1093891"/>
                <a:chExt cx="8481279" cy="230832"/>
              </a:xfrm>
            </p:grpSpPr>
            <p:pic>
              <p:nvPicPr>
                <p:cNvPr id="21" name="그래픽 20">
                  <a:extLst>
                    <a:ext uri="{FF2B5EF4-FFF2-40B4-BE49-F238E27FC236}">
                      <a16:creationId xmlns:a16="http://schemas.microsoft.com/office/drawing/2014/main" id="{270AA46C-1BB7-A928-D669-B6D3AC957B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5328" y="1146943"/>
                  <a:ext cx="165600" cy="144000"/>
                </a:xfrm>
                <a:prstGeom prst="rect">
                  <a:avLst/>
                </a:prstGeom>
              </p:spPr>
            </p:pic>
            <p:sp>
              <p:nvSpPr>
                <p:cNvPr id="22" name="직사각형 21">
                  <a:extLst>
                    <a:ext uri="{FF2B5EF4-FFF2-40B4-BE49-F238E27FC236}">
                      <a16:creationId xmlns:a16="http://schemas.microsoft.com/office/drawing/2014/main" id="{55FEDF62-D366-C848-0AAC-67511E56820E}"/>
                    </a:ext>
                  </a:extLst>
                </p:cNvPr>
                <p:cNvSpPr/>
                <p:nvPr/>
              </p:nvSpPr>
              <p:spPr>
                <a:xfrm>
                  <a:off x="1231162" y="1093891"/>
                  <a:ext cx="8345445" cy="2308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ko-KR" sz="900" dirty="0">
                      <a:solidFill>
                        <a:prstClr val="black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Bloom filter</a:t>
                  </a:r>
                  <a:r>
                    <a:rPr lang="ko-KR" altLang="en-US" sz="900" dirty="0">
                      <a:solidFill>
                        <a:prstClr val="black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는 원소의 전체 데이터를 저장하지 않고</a:t>
                  </a:r>
                  <a:r>
                    <a:rPr lang="en-US" altLang="ko-KR" sz="900" dirty="0">
                      <a:solidFill>
                        <a:prstClr val="black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, k</a:t>
                  </a:r>
                  <a:r>
                    <a:rPr lang="ko-KR" altLang="en-US" sz="900" dirty="0">
                      <a:solidFill>
                        <a:prstClr val="black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개의 </a:t>
                  </a:r>
                  <a:r>
                    <a:rPr lang="en-US" altLang="ko-KR" sz="900" dirty="0">
                      <a:solidFill>
                        <a:prstClr val="black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Hash </a:t>
                  </a:r>
                  <a:r>
                    <a:rPr lang="ko-KR" altLang="en-US" sz="900" dirty="0">
                      <a:solidFill>
                        <a:prstClr val="black"/>
                      </a:solidFill>
                      <a:latin typeface="에스코어 드림 5 Medium" panose="020B0503030302020204" pitchFamily="34" charset="-127"/>
                      <a:ea typeface="에스코어 드림 5 Medium" panose="020B0503030302020204" pitchFamily="34" charset="-127"/>
                    </a:rPr>
                    <a:t>함수를 통해 원소의 특징 값들만 뽑아 비트 배열에 반영시킴</a:t>
                  </a:r>
                  <a:endParaRPr lang="en-US" altLang="ko-KR" sz="1000" dirty="0">
                    <a:solidFill>
                      <a:srgbClr val="3566D3"/>
                    </a:solidFill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endParaRPr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A9DE03C-7B6B-D96D-1A94-AFF4DC2ED3A8}"/>
                  </a:ext>
                </a:extLst>
              </p:cNvPr>
              <p:cNvSpPr txBox="1"/>
              <p:nvPr/>
            </p:nvSpPr>
            <p:spPr>
              <a:xfrm>
                <a:off x="1277151" y="1563865"/>
                <a:ext cx="4781307" cy="275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900" dirty="0">
                    <a:solidFill>
                      <a:srgbClr val="F84F4B"/>
                    </a:solidFill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rPr>
                  <a:t>정확도는 떨어지게 되지만 메모리 사이즈를 매우 절약할 수 있음</a:t>
                </a:r>
                <a:r>
                  <a:rPr lang="en-US" altLang="ko-KR" sz="900" dirty="0">
                    <a:solidFill>
                      <a:srgbClr val="F84F4B"/>
                    </a:solidFill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rPr>
                  <a:t>.</a:t>
                </a:r>
                <a:endParaRPr lang="ko-KR" altLang="en-US" sz="900" u="sng" dirty="0">
                  <a:solidFill>
                    <a:srgbClr val="6E91E0"/>
                  </a:solidFill>
                </a:endParaRPr>
              </a:p>
            </p:txBody>
          </p:sp>
        </p:grp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A3F97E8C-C2F1-C1A3-A88A-81F5D86375BE}"/>
              </a:ext>
            </a:extLst>
          </p:cNvPr>
          <p:cNvGrpSpPr/>
          <p:nvPr/>
        </p:nvGrpSpPr>
        <p:grpSpPr>
          <a:xfrm>
            <a:off x="851341" y="1906137"/>
            <a:ext cx="7911520" cy="230832"/>
            <a:chOff x="1095328" y="1093891"/>
            <a:chExt cx="8481279" cy="230832"/>
          </a:xfrm>
        </p:grpSpPr>
        <p:pic>
          <p:nvPicPr>
            <p:cNvPr id="28" name="그래픽 27">
              <a:extLst>
                <a:ext uri="{FF2B5EF4-FFF2-40B4-BE49-F238E27FC236}">
                  <a16:creationId xmlns:a16="http://schemas.microsoft.com/office/drawing/2014/main" id="{C49BDF41-03F9-B847-9122-2AA5005CE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288E6943-A33F-F1DF-0A33-1A0258E76920}"/>
                </a:ext>
              </a:extLst>
            </p:cNvPr>
            <p:cNvSpPr/>
            <p:nvPr/>
          </p:nvSpPr>
          <p:spPr>
            <a:xfrm>
              <a:off x="1231162" y="1093891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Bloom filter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는 </a:t>
              </a:r>
              <a:r>
                <a:rPr lang="en-US" altLang="ko-KR" sz="900" dirty="0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False Positive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가 발생하는 것이 가능하지만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en-US" altLang="ko-KR" sz="900" dirty="0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False Nagative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는 절대로 발생하지 않음</a:t>
              </a:r>
              <a:endParaRPr lang="en-US" altLang="ko-KR" sz="1000" dirty="0">
                <a:solidFill>
                  <a:srgbClr val="3566D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183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9511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Bloom filters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4DD3C654-18B8-38FE-CA87-4DAA73FEFC88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6CA61A2-1EF6-32EE-A902-411EEBE4D0C0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Bloom filters(Write) </a:t>
              </a:r>
              <a:r>
                <a:rPr lang="ko-KR" altLang="en-US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예시</a:t>
              </a:r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1600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C56E2C76-D07A-4646-AC5B-A103272F186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DDFF46DE-BCF7-E7A6-C572-F56F42EF42C9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7" name="그래픽 14">
                <a:extLst>
                  <a:ext uri="{FF2B5EF4-FFF2-40B4-BE49-F238E27FC236}">
                    <a16:creationId xmlns:a16="http://schemas.microsoft.com/office/drawing/2014/main" id="{7D82CF5B-A5B2-1C17-D97B-9E7A87583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D22AED14-28FB-B8EC-13F6-D92C99501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352" y="102393"/>
            <a:ext cx="1261120" cy="391068"/>
          </a:xfrm>
          <a:prstGeom prst="rect">
            <a:avLst/>
          </a:prstGeom>
        </p:spPr>
      </p:pic>
      <p:grpSp>
        <p:nvGrpSpPr>
          <p:cNvPr id="79" name="그룹 78">
            <a:extLst>
              <a:ext uri="{FF2B5EF4-FFF2-40B4-BE49-F238E27FC236}">
                <a16:creationId xmlns:a16="http://schemas.microsoft.com/office/drawing/2014/main" id="{9C98D067-0E8E-84D3-6879-3F8AB3B753D6}"/>
              </a:ext>
            </a:extLst>
          </p:cNvPr>
          <p:cNvGrpSpPr/>
          <p:nvPr/>
        </p:nvGrpSpPr>
        <p:grpSpPr>
          <a:xfrm>
            <a:off x="851341" y="1059582"/>
            <a:ext cx="7911520" cy="230832"/>
            <a:chOff x="1095328" y="1093891"/>
            <a:chExt cx="8481279" cy="230832"/>
          </a:xfrm>
        </p:grpSpPr>
        <p:pic>
          <p:nvPicPr>
            <p:cNvPr id="80" name="그래픽 79">
              <a:extLst>
                <a:ext uri="{FF2B5EF4-FFF2-40B4-BE49-F238E27FC236}">
                  <a16:creationId xmlns:a16="http://schemas.microsoft.com/office/drawing/2014/main" id="{6EA7A7B5-CEDE-88F4-C000-8103DDD74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D5169EB4-5EF6-833B-8838-6FC2B234D4F7}"/>
                </a:ext>
              </a:extLst>
            </p:cNvPr>
            <p:cNvSpPr/>
            <p:nvPr/>
          </p:nvSpPr>
          <p:spPr>
            <a:xfrm>
              <a:off x="1231162" y="1093891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X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라는 원소값에 대해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3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개의 해시 함수를 작동시키고 출력값에 해당하는 배열 인덱스를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1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로 변경</a:t>
              </a:r>
              <a:endParaRPr lang="en-US" altLang="ko-KR" sz="1000" dirty="0">
                <a:solidFill>
                  <a:srgbClr val="3566D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CB305857-46FA-8380-83D5-4EDC1EB15E58}"/>
              </a:ext>
            </a:extLst>
          </p:cNvPr>
          <p:cNvGrpSpPr/>
          <p:nvPr/>
        </p:nvGrpSpPr>
        <p:grpSpPr>
          <a:xfrm>
            <a:off x="851341" y="1395385"/>
            <a:ext cx="7911520" cy="230832"/>
            <a:chOff x="1095328" y="1093891"/>
            <a:chExt cx="8481279" cy="230832"/>
          </a:xfrm>
        </p:grpSpPr>
        <p:pic>
          <p:nvPicPr>
            <p:cNvPr id="16" name="그래픽 15">
              <a:extLst>
                <a:ext uri="{FF2B5EF4-FFF2-40B4-BE49-F238E27FC236}">
                  <a16:creationId xmlns:a16="http://schemas.microsoft.com/office/drawing/2014/main" id="{53CB309D-EAB7-EF87-99B5-61D34B0DB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963CD778-CCC1-30FB-19E1-4BA740991E46}"/>
                </a:ext>
              </a:extLst>
            </p:cNvPr>
            <p:cNvSpPr/>
            <p:nvPr/>
          </p:nvSpPr>
          <p:spPr>
            <a:xfrm>
              <a:off x="1231162" y="1093891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Hash1(X) = 1, Hash2(X) = 5, Hash3(X) = 13</a:t>
              </a:r>
              <a:endParaRPr lang="en-US" altLang="ko-KR" sz="1000" dirty="0">
                <a:solidFill>
                  <a:srgbClr val="3566D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B234C96-0C36-8A5E-BDB4-BCE690728191}"/>
              </a:ext>
            </a:extLst>
          </p:cNvPr>
          <p:cNvSpPr/>
          <p:nvPr/>
        </p:nvSpPr>
        <p:spPr>
          <a:xfrm>
            <a:off x="1020838" y="1702062"/>
            <a:ext cx="7102325" cy="1656184"/>
          </a:xfrm>
          <a:prstGeom prst="rect">
            <a:avLst/>
          </a:prstGeom>
          <a:solidFill>
            <a:srgbClr val="FCC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graphicFrame>
        <p:nvGraphicFramePr>
          <p:cNvPr id="26" name="표 25">
            <a:extLst>
              <a:ext uri="{FF2B5EF4-FFF2-40B4-BE49-F238E27FC236}">
                <a16:creationId xmlns:a16="http://schemas.microsoft.com/office/drawing/2014/main" id="{0C89B74A-5A2F-C9DE-6EF6-A13D1BD1C5D3}"/>
              </a:ext>
            </a:extLst>
          </p:cNvPr>
          <p:cNvGraphicFramePr>
            <a:graphicFrameLocks noGrp="1"/>
          </p:cNvGraphicFramePr>
          <p:nvPr/>
        </p:nvGraphicFramePr>
        <p:xfrm>
          <a:off x="1043608" y="2638166"/>
          <a:ext cx="705679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044">
                  <a:extLst>
                    <a:ext uri="{9D8B030D-6E8A-4147-A177-3AD203B41FA5}">
                      <a16:colId xmlns:a16="http://schemas.microsoft.com/office/drawing/2014/main" val="2430926737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2988838103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2316132383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885275760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650313407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3140535602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412969143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679864881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4084183219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280557462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4099964366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6364345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551257693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2755692825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2501478584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2562614185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3707408480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255498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57352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AD64738E-E147-763E-0FA7-55842EA3E09D}"/>
              </a:ext>
            </a:extLst>
          </p:cNvPr>
          <p:cNvSpPr txBox="1"/>
          <p:nvPr/>
        </p:nvSpPr>
        <p:spPr>
          <a:xfrm>
            <a:off x="4149837" y="175461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  <a:ea typeface="나눔바른고딕" panose="020B0603020101020101" pitchFamily="50" charset="-127"/>
                <a:cs typeface="Times New Roman" panose="02020603050405020304" pitchFamily="18" charset="0"/>
              </a:rPr>
              <a:t>{X}</a:t>
            </a:r>
            <a:endParaRPr kumimoji="1" lang="ko-KR" altLang="en-US" sz="1200" dirty="0">
              <a:latin typeface="Times New Roman" panose="02020603050405020304" pitchFamily="18" charset="0"/>
              <a:ea typeface="나눔바른고딕" panose="020B060302010102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28" name="오른쪽 대괄호[R] 27">
            <a:extLst>
              <a:ext uri="{FF2B5EF4-FFF2-40B4-BE49-F238E27FC236}">
                <a16:creationId xmlns:a16="http://schemas.microsoft.com/office/drawing/2014/main" id="{BFFC5502-302E-6AC2-CA11-A86E18A67E97}"/>
              </a:ext>
            </a:extLst>
          </p:cNvPr>
          <p:cNvSpPr/>
          <p:nvPr/>
        </p:nvSpPr>
        <p:spPr>
          <a:xfrm rot="16200000">
            <a:off x="2345680" y="1779109"/>
            <a:ext cx="132163" cy="1584175"/>
          </a:xfrm>
          <a:prstGeom prst="rightBracket">
            <a:avLst>
              <a:gd name="adj" fmla="val 58669"/>
            </a:avLst>
          </a:prstGeom>
          <a:ln w="254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9" name="오른쪽 대괄호[R] 28">
            <a:extLst>
              <a:ext uri="{FF2B5EF4-FFF2-40B4-BE49-F238E27FC236}">
                <a16:creationId xmlns:a16="http://schemas.microsoft.com/office/drawing/2014/main" id="{5FE5439B-C5B1-5F34-5785-13ED78FC3B8E}"/>
              </a:ext>
            </a:extLst>
          </p:cNvPr>
          <p:cNvSpPr/>
          <p:nvPr/>
        </p:nvSpPr>
        <p:spPr>
          <a:xfrm rot="16200000">
            <a:off x="4685943" y="1023026"/>
            <a:ext cx="132163" cy="3096338"/>
          </a:xfrm>
          <a:prstGeom prst="rightBracket">
            <a:avLst>
              <a:gd name="adj" fmla="val 58669"/>
            </a:avLst>
          </a:prstGeom>
          <a:ln w="254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30" name="직선 연결선[R] 29">
            <a:extLst>
              <a:ext uri="{FF2B5EF4-FFF2-40B4-BE49-F238E27FC236}">
                <a16:creationId xmlns:a16="http://schemas.microsoft.com/office/drawing/2014/main" id="{B8DADED2-59A2-C991-5B42-7F8452287F33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4365861" y="2031615"/>
            <a:ext cx="0" cy="472609"/>
          </a:xfrm>
          <a:prstGeom prst="line">
            <a:avLst/>
          </a:prstGeom>
          <a:ln w="254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6B2ADC5-12E2-0511-9CE1-6ADF7ED0F398}"/>
              </a:ext>
            </a:extLst>
          </p:cNvPr>
          <p:cNvSpPr txBox="1"/>
          <p:nvPr/>
        </p:nvSpPr>
        <p:spPr>
          <a:xfrm>
            <a:off x="1489923" y="2210367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F7EB02-0ECA-0BDF-9EA0-ABEA4086ECA2}"/>
              </a:ext>
            </a:extLst>
          </p:cNvPr>
          <p:cNvSpPr txBox="1"/>
          <p:nvPr/>
        </p:nvSpPr>
        <p:spPr>
          <a:xfrm>
            <a:off x="3066632" y="2210367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</a:t>
            </a:r>
            <a:endParaRPr kumimoji="1"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D17AB3-E328-16BD-0A27-9C61A33A9BA9}"/>
              </a:ext>
            </a:extLst>
          </p:cNvPr>
          <p:cNvSpPr txBox="1"/>
          <p:nvPr/>
        </p:nvSpPr>
        <p:spPr>
          <a:xfrm>
            <a:off x="6118093" y="2210367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13</a:t>
            </a:r>
            <a:endParaRPr kumimoji="1"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3E9FE7-6A47-FB80-B67C-49478E5B44A8}"/>
              </a:ext>
            </a:extLst>
          </p:cNvPr>
          <p:cNvSpPr txBox="1"/>
          <p:nvPr/>
        </p:nvSpPr>
        <p:spPr>
          <a:xfrm>
            <a:off x="1005816" y="3070407"/>
            <a:ext cx="1242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</a:t>
            </a:r>
            <a:r>
              <a:rPr kumimoji="1" lang="ko-KR" altLang="en-US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에서 </a:t>
            </a:r>
            <a:r>
              <a:rPr kumimoji="1"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kumimoji="1" lang="ko-KR" altLang="en-US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로 변경</a:t>
            </a:r>
          </a:p>
        </p:txBody>
      </p:sp>
    </p:spTree>
    <p:extLst>
      <p:ext uri="{BB962C8B-B14F-4D97-AF65-F5344CB8AC3E}">
        <p14:creationId xmlns:p14="http://schemas.microsoft.com/office/powerpoint/2010/main" val="2943487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9511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Bloom filters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4DD3C654-18B8-38FE-CA87-4DAA73FEFC88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6CA61A2-1EF6-32EE-A902-411EEBE4D0C0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Bloom filters(Write) </a:t>
              </a:r>
              <a:r>
                <a:rPr lang="ko-KR" altLang="en-US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예시</a:t>
              </a:r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1600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C56E2C76-D07A-4646-AC5B-A103272F186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DDFF46DE-BCF7-E7A6-C572-F56F42EF42C9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7" name="그래픽 14">
                <a:extLst>
                  <a:ext uri="{FF2B5EF4-FFF2-40B4-BE49-F238E27FC236}">
                    <a16:creationId xmlns:a16="http://schemas.microsoft.com/office/drawing/2014/main" id="{7D82CF5B-A5B2-1C17-D97B-9E7A87583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D22AED14-28FB-B8EC-13F6-D92C99501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352" y="102393"/>
            <a:ext cx="1261120" cy="391068"/>
          </a:xfrm>
          <a:prstGeom prst="rect">
            <a:avLst/>
          </a:prstGeom>
        </p:spPr>
      </p:pic>
      <p:grpSp>
        <p:nvGrpSpPr>
          <p:cNvPr id="79" name="그룹 78">
            <a:extLst>
              <a:ext uri="{FF2B5EF4-FFF2-40B4-BE49-F238E27FC236}">
                <a16:creationId xmlns:a16="http://schemas.microsoft.com/office/drawing/2014/main" id="{9C98D067-0E8E-84D3-6879-3F8AB3B753D6}"/>
              </a:ext>
            </a:extLst>
          </p:cNvPr>
          <p:cNvGrpSpPr/>
          <p:nvPr/>
        </p:nvGrpSpPr>
        <p:grpSpPr>
          <a:xfrm>
            <a:off x="851341" y="1059582"/>
            <a:ext cx="7911520" cy="230832"/>
            <a:chOff x="1095328" y="1093891"/>
            <a:chExt cx="8481279" cy="230832"/>
          </a:xfrm>
        </p:grpSpPr>
        <p:pic>
          <p:nvPicPr>
            <p:cNvPr id="80" name="그래픽 79">
              <a:extLst>
                <a:ext uri="{FF2B5EF4-FFF2-40B4-BE49-F238E27FC236}">
                  <a16:creationId xmlns:a16="http://schemas.microsoft.com/office/drawing/2014/main" id="{6EA7A7B5-CEDE-88F4-C000-8103DDD74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D5169EB4-5EF6-833B-8838-6FC2B234D4F7}"/>
                </a:ext>
              </a:extLst>
            </p:cNvPr>
            <p:cNvSpPr/>
            <p:nvPr/>
          </p:nvSpPr>
          <p:spPr>
            <a:xfrm>
              <a:off x="1231162" y="1093891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Y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라는 원소값에 대해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3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개의 해시 함수를 작동시키고 출력값에 해당하는 배열 인덱스를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1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로 변경</a:t>
              </a:r>
              <a:endParaRPr lang="en-US" altLang="ko-KR" sz="1000" dirty="0">
                <a:solidFill>
                  <a:srgbClr val="3566D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2609E32-F97D-ADF3-4F4C-1FF49D65441C}"/>
              </a:ext>
            </a:extLst>
          </p:cNvPr>
          <p:cNvGrpSpPr/>
          <p:nvPr/>
        </p:nvGrpSpPr>
        <p:grpSpPr>
          <a:xfrm>
            <a:off x="851341" y="1395385"/>
            <a:ext cx="7911520" cy="230832"/>
            <a:chOff x="1095328" y="1093891"/>
            <a:chExt cx="8481279" cy="230832"/>
          </a:xfrm>
        </p:grpSpPr>
        <p:pic>
          <p:nvPicPr>
            <p:cNvPr id="17" name="그래픽 16">
              <a:extLst>
                <a:ext uri="{FF2B5EF4-FFF2-40B4-BE49-F238E27FC236}">
                  <a16:creationId xmlns:a16="http://schemas.microsoft.com/office/drawing/2014/main" id="{0CCCC136-3608-B5EC-D543-B091C173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B0BBC504-4A19-7E2A-C52C-0BE1B76E6B9A}"/>
                </a:ext>
              </a:extLst>
            </p:cNvPr>
            <p:cNvSpPr/>
            <p:nvPr/>
          </p:nvSpPr>
          <p:spPr>
            <a:xfrm>
              <a:off x="1231162" y="1093891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Hash1(Y) = 4, Hash2(Y) = 11, Hash3(Y) = 16</a:t>
              </a:r>
              <a:endParaRPr lang="en-US" altLang="ko-KR" sz="1000" dirty="0">
                <a:solidFill>
                  <a:srgbClr val="3566D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8A613F9-F92E-55B4-C8D6-0A53D26F3099}"/>
              </a:ext>
            </a:extLst>
          </p:cNvPr>
          <p:cNvSpPr/>
          <p:nvPr/>
        </p:nvSpPr>
        <p:spPr>
          <a:xfrm>
            <a:off x="1020838" y="1731188"/>
            <a:ext cx="7102325" cy="1351769"/>
          </a:xfrm>
          <a:prstGeom prst="rect">
            <a:avLst/>
          </a:prstGeom>
          <a:solidFill>
            <a:srgbClr val="FCC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32D5B8B5-5381-F2CE-A71F-C786264C9B41}"/>
              </a:ext>
            </a:extLst>
          </p:cNvPr>
          <p:cNvGraphicFramePr>
            <a:graphicFrameLocks noGrp="1"/>
          </p:cNvGraphicFramePr>
          <p:nvPr/>
        </p:nvGraphicFramePr>
        <p:xfrm>
          <a:off x="1043608" y="2667292"/>
          <a:ext cx="705679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044">
                  <a:extLst>
                    <a:ext uri="{9D8B030D-6E8A-4147-A177-3AD203B41FA5}">
                      <a16:colId xmlns:a16="http://schemas.microsoft.com/office/drawing/2014/main" val="2430926737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2988838103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2316132383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885275760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650313407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3140535602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412969143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679864881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4084183219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280557462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4099964366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6364345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551257693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2755692825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2501478584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2562614185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3707408480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255498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5735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DA92711-F72E-6FF7-0DBC-2024214CE899}"/>
              </a:ext>
            </a:extLst>
          </p:cNvPr>
          <p:cNvSpPr txBox="1"/>
          <p:nvPr/>
        </p:nvSpPr>
        <p:spPr>
          <a:xfrm>
            <a:off x="4149837" y="178374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  <a:ea typeface="나눔바른고딕" panose="020B0603020101020101" pitchFamily="50" charset="-127"/>
                <a:cs typeface="Times New Roman" panose="02020603050405020304" pitchFamily="18" charset="0"/>
              </a:rPr>
              <a:t>{Y}</a:t>
            </a:r>
            <a:endParaRPr kumimoji="1" lang="ko-KR" altLang="en-US" sz="1200" dirty="0">
              <a:latin typeface="Times New Roman" panose="02020603050405020304" pitchFamily="18" charset="0"/>
              <a:ea typeface="나눔바른고딕" panose="020B060302010102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19" name="오른쪽 대괄호[R] 18">
            <a:extLst>
              <a:ext uri="{FF2B5EF4-FFF2-40B4-BE49-F238E27FC236}">
                <a16:creationId xmlns:a16="http://schemas.microsoft.com/office/drawing/2014/main" id="{9E03934D-BEAD-10E4-CC3D-A03E861798FB}"/>
              </a:ext>
            </a:extLst>
          </p:cNvPr>
          <p:cNvSpPr/>
          <p:nvPr/>
        </p:nvSpPr>
        <p:spPr>
          <a:xfrm rot="16200000">
            <a:off x="4145891" y="1232169"/>
            <a:ext cx="132163" cy="2736310"/>
          </a:xfrm>
          <a:prstGeom prst="rightBracket">
            <a:avLst>
              <a:gd name="adj" fmla="val 58669"/>
            </a:avLst>
          </a:prstGeom>
          <a:ln w="254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0" name="오른쪽 대괄호[R] 19">
            <a:extLst>
              <a:ext uri="{FF2B5EF4-FFF2-40B4-BE49-F238E27FC236}">
                <a16:creationId xmlns:a16="http://schemas.microsoft.com/office/drawing/2014/main" id="{EABD96E6-0E4B-F697-DC14-18635F7C066E}"/>
              </a:ext>
            </a:extLst>
          </p:cNvPr>
          <p:cNvSpPr/>
          <p:nvPr/>
        </p:nvSpPr>
        <p:spPr>
          <a:xfrm rot="16200000">
            <a:off x="6482002" y="1632364"/>
            <a:ext cx="132163" cy="1935913"/>
          </a:xfrm>
          <a:prstGeom prst="rightBracket">
            <a:avLst>
              <a:gd name="adj" fmla="val 58669"/>
            </a:avLst>
          </a:prstGeom>
          <a:ln w="254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21" name="직선 연결선[R] 20">
            <a:extLst>
              <a:ext uri="{FF2B5EF4-FFF2-40B4-BE49-F238E27FC236}">
                <a16:creationId xmlns:a16="http://schemas.microsoft.com/office/drawing/2014/main" id="{138FC2EE-54F9-A784-334E-D048DF99ED7F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4365861" y="2060741"/>
            <a:ext cx="0" cy="472609"/>
          </a:xfrm>
          <a:prstGeom prst="line">
            <a:avLst/>
          </a:prstGeom>
          <a:ln w="254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1F92514-305A-66D5-40D4-A9F23372E93A}"/>
              </a:ext>
            </a:extLst>
          </p:cNvPr>
          <p:cNvSpPr txBox="1"/>
          <p:nvPr/>
        </p:nvSpPr>
        <p:spPr>
          <a:xfrm>
            <a:off x="2706600" y="2239493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endParaRPr kumimoji="1"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07C3F2-F162-61D0-BAD2-887B290B6C7B}"/>
              </a:ext>
            </a:extLst>
          </p:cNvPr>
          <p:cNvSpPr txBox="1"/>
          <p:nvPr/>
        </p:nvSpPr>
        <p:spPr>
          <a:xfrm>
            <a:off x="5398026" y="223949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11</a:t>
            </a:r>
            <a:endParaRPr kumimoji="1"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18990C-BB37-6F52-D1F3-10F3DBC734B0}"/>
              </a:ext>
            </a:extLst>
          </p:cNvPr>
          <p:cNvSpPr txBox="1"/>
          <p:nvPr/>
        </p:nvSpPr>
        <p:spPr>
          <a:xfrm>
            <a:off x="7308304" y="223949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16</a:t>
            </a:r>
            <a:endParaRPr kumimoji="1"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5036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9511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Bloom filters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4DD3C654-18B8-38FE-CA87-4DAA73FEFC88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6CA61A2-1EF6-32EE-A902-411EEBE4D0C0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Bloom filters(Write) </a:t>
              </a:r>
              <a:r>
                <a:rPr lang="ko-KR" altLang="en-US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예시</a:t>
              </a:r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1600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C56E2C76-D07A-4646-AC5B-A103272F186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DDFF46DE-BCF7-E7A6-C572-F56F42EF42C9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7" name="그래픽 14">
                <a:extLst>
                  <a:ext uri="{FF2B5EF4-FFF2-40B4-BE49-F238E27FC236}">
                    <a16:creationId xmlns:a16="http://schemas.microsoft.com/office/drawing/2014/main" id="{7D82CF5B-A5B2-1C17-D97B-9E7A87583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D22AED14-28FB-B8EC-13F6-D92C99501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352" y="102393"/>
            <a:ext cx="1261120" cy="391068"/>
          </a:xfrm>
          <a:prstGeom prst="rect">
            <a:avLst/>
          </a:prstGeom>
        </p:spPr>
      </p:pic>
      <p:grpSp>
        <p:nvGrpSpPr>
          <p:cNvPr id="79" name="그룹 78">
            <a:extLst>
              <a:ext uri="{FF2B5EF4-FFF2-40B4-BE49-F238E27FC236}">
                <a16:creationId xmlns:a16="http://schemas.microsoft.com/office/drawing/2014/main" id="{9C98D067-0E8E-84D3-6879-3F8AB3B753D6}"/>
              </a:ext>
            </a:extLst>
          </p:cNvPr>
          <p:cNvGrpSpPr/>
          <p:nvPr/>
        </p:nvGrpSpPr>
        <p:grpSpPr>
          <a:xfrm>
            <a:off x="851341" y="1059582"/>
            <a:ext cx="7911520" cy="230832"/>
            <a:chOff x="1095328" y="1093891"/>
            <a:chExt cx="8481279" cy="230832"/>
          </a:xfrm>
        </p:grpSpPr>
        <p:pic>
          <p:nvPicPr>
            <p:cNvPr id="80" name="그래픽 79">
              <a:extLst>
                <a:ext uri="{FF2B5EF4-FFF2-40B4-BE49-F238E27FC236}">
                  <a16:creationId xmlns:a16="http://schemas.microsoft.com/office/drawing/2014/main" id="{6EA7A7B5-CEDE-88F4-C000-8103DDD74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D5169EB4-5EF6-833B-8838-6FC2B234D4F7}"/>
                </a:ext>
              </a:extLst>
            </p:cNvPr>
            <p:cNvSpPr/>
            <p:nvPr/>
          </p:nvSpPr>
          <p:spPr>
            <a:xfrm>
              <a:off x="1231162" y="1093891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Z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라는 원소값에 대해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3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개의 해시 함수를 작동시키고 출력값에 해당하는 배열 인덱스를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1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로 변경</a:t>
              </a:r>
              <a:endParaRPr lang="en-US" altLang="ko-KR" sz="1000" dirty="0">
                <a:solidFill>
                  <a:srgbClr val="3566D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032336A8-A492-6D5F-1682-6C914B280DA3}"/>
              </a:ext>
            </a:extLst>
          </p:cNvPr>
          <p:cNvGrpSpPr/>
          <p:nvPr/>
        </p:nvGrpSpPr>
        <p:grpSpPr>
          <a:xfrm>
            <a:off x="851341" y="1395385"/>
            <a:ext cx="7911520" cy="230832"/>
            <a:chOff x="1095328" y="1093891"/>
            <a:chExt cx="8481279" cy="230832"/>
          </a:xfrm>
        </p:grpSpPr>
        <p:pic>
          <p:nvPicPr>
            <p:cNvPr id="19" name="그래픽 18">
              <a:extLst>
                <a:ext uri="{FF2B5EF4-FFF2-40B4-BE49-F238E27FC236}">
                  <a16:creationId xmlns:a16="http://schemas.microsoft.com/office/drawing/2014/main" id="{D18A02A1-1171-8494-ED66-C5CEA30D4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72CBCEC8-AF2D-9D7D-5739-F298BC1492B4}"/>
                </a:ext>
              </a:extLst>
            </p:cNvPr>
            <p:cNvSpPr/>
            <p:nvPr/>
          </p:nvSpPr>
          <p:spPr>
            <a:xfrm>
              <a:off x="1231162" y="1093891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Hash1(Z) = 3, Hash2(Z) = 5, Hash3(Z) = 11</a:t>
              </a:r>
              <a:endParaRPr lang="en-US" altLang="ko-KR" sz="1000" dirty="0">
                <a:solidFill>
                  <a:srgbClr val="3566D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584FBB-3162-A95F-C6B4-967D07A1C9B0}"/>
              </a:ext>
            </a:extLst>
          </p:cNvPr>
          <p:cNvSpPr/>
          <p:nvPr/>
        </p:nvSpPr>
        <p:spPr>
          <a:xfrm>
            <a:off x="1020838" y="1707654"/>
            <a:ext cx="7102325" cy="1656184"/>
          </a:xfrm>
          <a:prstGeom prst="rect">
            <a:avLst/>
          </a:prstGeom>
          <a:solidFill>
            <a:srgbClr val="FCC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7E9D0815-6980-3C08-72B7-D7A7AF508AA7}"/>
              </a:ext>
            </a:extLst>
          </p:cNvPr>
          <p:cNvGraphicFramePr>
            <a:graphicFrameLocks noGrp="1"/>
          </p:cNvGraphicFramePr>
          <p:nvPr/>
        </p:nvGraphicFramePr>
        <p:xfrm>
          <a:off x="1043608" y="2643758"/>
          <a:ext cx="705679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044">
                  <a:extLst>
                    <a:ext uri="{9D8B030D-6E8A-4147-A177-3AD203B41FA5}">
                      <a16:colId xmlns:a16="http://schemas.microsoft.com/office/drawing/2014/main" val="2430926737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2988838103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2316132383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885275760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650313407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3140535602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412969143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679864881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4084183219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280557462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4099964366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6364345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551257693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2755692825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2501478584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2562614185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3707408480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255498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5735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BC4780C-CF1D-B656-2310-59D22BE7D24F}"/>
              </a:ext>
            </a:extLst>
          </p:cNvPr>
          <p:cNvSpPr txBox="1"/>
          <p:nvPr/>
        </p:nvSpPr>
        <p:spPr>
          <a:xfrm>
            <a:off x="4149837" y="176020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  <a:ea typeface="나눔바른고딕" panose="020B0603020101020101" pitchFamily="50" charset="-127"/>
                <a:cs typeface="Times New Roman" panose="02020603050405020304" pitchFamily="18" charset="0"/>
              </a:rPr>
              <a:t>{Z}</a:t>
            </a:r>
            <a:endParaRPr kumimoji="1" lang="ko-KR" altLang="en-US" sz="1200" dirty="0">
              <a:latin typeface="Times New Roman" panose="02020603050405020304" pitchFamily="18" charset="0"/>
              <a:ea typeface="나눔바른고딕" panose="020B060302010102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16" name="오른쪽 대괄호[R] 15">
            <a:extLst>
              <a:ext uri="{FF2B5EF4-FFF2-40B4-BE49-F238E27FC236}">
                <a16:creationId xmlns:a16="http://schemas.microsoft.com/office/drawing/2014/main" id="{E419786E-D8EF-829D-8CB1-8391DD8630CC}"/>
              </a:ext>
            </a:extLst>
          </p:cNvPr>
          <p:cNvSpPr/>
          <p:nvPr/>
        </p:nvSpPr>
        <p:spPr>
          <a:xfrm rot="16200000">
            <a:off x="2741723" y="2180745"/>
            <a:ext cx="132163" cy="792088"/>
          </a:xfrm>
          <a:prstGeom prst="rightBracket">
            <a:avLst>
              <a:gd name="adj" fmla="val 58669"/>
            </a:avLst>
          </a:prstGeom>
          <a:ln w="254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7" name="오른쪽 대괄호[R] 16">
            <a:extLst>
              <a:ext uri="{FF2B5EF4-FFF2-40B4-BE49-F238E27FC236}">
                <a16:creationId xmlns:a16="http://schemas.microsoft.com/office/drawing/2014/main" id="{C79E15CA-2D77-77D7-C74A-34E8880103A8}"/>
              </a:ext>
            </a:extLst>
          </p:cNvPr>
          <p:cNvSpPr/>
          <p:nvPr/>
        </p:nvSpPr>
        <p:spPr>
          <a:xfrm rot="16200000">
            <a:off x="4325903" y="1388658"/>
            <a:ext cx="132163" cy="2376258"/>
          </a:xfrm>
          <a:prstGeom prst="rightBracket">
            <a:avLst>
              <a:gd name="adj" fmla="val 58669"/>
            </a:avLst>
          </a:prstGeom>
          <a:ln w="254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21" name="직선 연결선[R] 20">
            <a:extLst>
              <a:ext uri="{FF2B5EF4-FFF2-40B4-BE49-F238E27FC236}">
                <a16:creationId xmlns:a16="http://schemas.microsoft.com/office/drawing/2014/main" id="{7EEA24BC-DD4E-79F9-585B-2A270D343CEC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4365861" y="2037207"/>
            <a:ext cx="0" cy="472609"/>
          </a:xfrm>
          <a:prstGeom prst="line">
            <a:avLst/>
          </a:prstGeom>
          <a:ln w="254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22F54F0-7A97-C5AA-D7B3-E4AFD89A9813}"/>
              </a:ext>
            </a:extLst>
          </p:cNvPr>
          <p:cNvSpPr txBox="1"/>
          <p:nvPr/>
        </p:nvSpPr>
        <p:spPr>
          <a:xfrm>
            <a:off x="2303341" y="2215959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endParaRPr kumimoji="1"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5356BF-9F11-27A5-A753-C6AF97CE3401}"/>
              </a:ext>
            </a:extLst>
          </p:cNvPr>
          <p:cNvSpPr txBox="1"/>
          <p:nvPr/>
        </p:nvSpPr>
        <p:spPr>
          <a:xfrm>
            <a:off x="3066632" y="2215959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</a:t>
            </a:r>
            <a:endParaRPr kumimoji="1"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AA8D0F-9110-6D12-D387-D0A66FF6FE90}"/>
              </a:ext>
            </a:extLst>
          </p:cNvPr>
          <p:cNvSpPr txBox="1"/>
          <p:nvPr/>
        </p:nvSpPr>
        <p:spPr>
          <a:xfrm>
            <a:off x="5390657" y="221595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11</a:t>
            </a:r>
            <a:endParaRPr kumimoji="1"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1C4E53-BCCC-0510-399A-CA2CE6B3FDAA}"/>
              </a:ext>
            </a:extLst>
          </p:cNvPr>
          <p:cNvSpPr txBox="1"/>
          <p:nvPr/>
        </p:nvSpPr>
        <p:spPr>
          <a:xfrm>
            <a:off x="1005816" y="3075999"/>
            <a:ext cx="3515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이때 기존에 있던 </a:t>
            </a:r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들은 그대로 </a:t>
            </a:r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적용한채 진행</a:t>
            </a:r>
            <a:endParaRPr kumimoji="1"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6084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9511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Bloom filters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4DD3C654-18B8-38FE-CA87-4DAA73FEFC88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6CA61A2-1EF6-32EE-A902-411EEBE4D0C0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Bloom filters(Read) – True Negative </a:t>
              </a:r>
              <a:r>
                <a:rPr lang="ko-KR" altLang="en-US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예시</a:t>
              </a:r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1600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C56E2C76-D07A-4646-AC5B-A103272F186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DDFF46DE-BCF7-E7A6-C572-F56F42EF42C9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7" name="그래픽 14">
                <a:extLst>
                  <a:ext uri="{FF2B5EF4-FFF2-40B4-BE49-F238E27FC236}">
                    <a16:creationId xmlns:a16="http://schemas.microsoft.com/office/drawing/2014/main" id="{7D82CF5B-A5B2-1C17-D97B-9E7A87583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D22AED14-28FB-B8EC-13F6-D92C99501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352" y="102393"/>
            <a:ext cx="1261120" cy="391068"/>
          </a:xfrm>
          <a:prstGeom prst="rect">
            <a:avLst/>
          </a:prstGeom>
        </p:spPr>
      </p:pic>
      <p:grpSp>
        <p:nvGrpSpPr>
          <p:cNvPr id="79" name="그룹 78">
            <a:extLst>
              <a:ext uri="{FF2B5EF4-FFF2-40B4-BE49-F238E27FC236}">
                <a16:creationId xmlns:a16="http://schemas.microsoft.com/office/drawing/2014/main" id="{9C98D067-0E8E-84D3-6879-3F8AB3B753D6}"/>
              </a:ext>
            </a:extLst>
          </p:cNvPr>
          <p:cNvGrpSpPr/>
          <p:nvPr/>
        </p:nvGrpSpPr>
        <p:grpSpPr>
          <a:xfrm>
            <a:off x="851341" y="1059582"/>
            <a:ext cx="7911520" cy="230832"/>
            <a:chOff x="1095328" y="1093891"/>
            <a:chExt cx="8481279" cy="230832"/>
          </a:xfrm>
        </p:grpSpPr>
        <p:pic>
          <p:nvPicPr>
            <p:cNvPr id="80" name="그래픽 79">
              <a:extLst>
                <a:ext uri="{FF2B5EF4-FFF2-40B4-BE49-F238E27FC236}">
                  <a16:creationId xmlns:a16="http://schemas.microsoft.com/office/drawing/2014/main" id="{6EA7A7B5-CEDE-88F4-C000-8103DDD74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D5169EB4-5EF6-833B-8838-6FC2B234D4F7}"/>
                </a:ext>
              </a:extLst>
            </p:cNvPr>
            <p:cNvSpPr/>
            <p:nvPr/>
          </p:nvSpPr>
          <p:spPr>
            <a:xfrm>
              <a:off x="1231162" y="1093891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W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라는 원소값에 대해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3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개의 해시 함수를 작동시키고 기존 값과 비교를 진행함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.</a:t>
              </a:r>
              <a:endParaRPr lang="en-US" altLang="ko-KR" sz="1000" dirty="0">
                <a:solidFill>
                  <a:srgbClr val="3566D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032336A8-A492-6D5F-1682-6C914B280DA3}"/>
              </a:ext>
            </a:extLst>
          </p:cNvPr>
          <p:cNvGrpSpPr/>
          <p:nvPr/>
        </p:nvGrpSpPr>
        <p:grpSpPr>
          <a:xfrm>
            <a:off x="851341" y="1395385"/>
            <a:ext cx="7911520" cy="230832"/>
            <a:chOff x="1095328" y="1093891"/>
            <a:chExt cx="8481279" cy="230832"/>
          </a:xfrm>
        </p:grpSpPr>
        <p:pic>
          <p:nvPicPr>
            <p:cNvPr id="19" name="그래픽 18">
              <a:extLst>
                <a:ext uri="{FF2B5EF4-FFF2-40B4-BE49-F238E27FC236}">
                  <a16:creationId xmlns:a16="http://schemas.microsoft.com/office/drawing/2014/main" id="{D18A02A1-1171-8494-ED66-C5CEA30D4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72CBCEC8-AF2D-9D7D-5739-F298BC1492B4}"/>
                </a:ext>
              </a:extLst>
            </p:cNvPr>
            <p:cNvSpPr/>
            <p:nvPr/>
          </p:nvSpPr>
          <p:spPr>
            <a:xfrm>
              <a:off x="1231162" y="1093891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Hash1(W) = 4, Hash2(W) = 13, Hash3(W) = 15</a:t>
              </a:r>
              <a:endParaRPr lang="en-US" altLang="ko-KR" sz="1000" dirty="0">
                <a:solidFill>
                  <a:srgbClr val="3566D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D4BEF3D-3A45-E664-1086-F54EFFC4E574}"/>
              </a:ext>
            </a:extLst>
          </p:cNvPr>
          <p:cNvSpPr/>
          <p:nvPr/>
        </p:nvSpPr>
        <p:spPr>
          <a:xfrm>
            <a:off x="1020838" y="1731188"/>
            <a:ext cx="7102325" cy="1526469"/>
          </a:xfrm>
          <a:prstGeom prst="rect">
            <a:avLst/>
          </a:prstGeom>
          <a:solidFill>
            <a:srgbClr val="FCC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1E3F1469-BC26-200E-DB3B-C25A957C8886}"/>
              </a:ext>
            </a:extLst>
          </p:cNvPr>
          <p:cNvGraphicFramePr>
            <a:graphicFrameLocks noGrp="1"/>
          </p:cNvGraphicFramePr>
          <p:nvPr/>
        </p:nvGraphicFramePr>
        <p:xfrm>
          <a:off x="1043608" y="2667292"/>
          <a:ext cx="705679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044">
                  <a:extLst>
                    <a:ext uri="{9D8B030D-6E8A-4147-A177-3AD203B41FA5}">
                      <a16:colId xmlns:a16="http://schemas.microsoft.com/office/drawing/2014/main" val="2430926737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2988838103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2316132383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885275760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650313407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3140535602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412969143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679864881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4084183219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280557462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4099964366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6364345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551257693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2755692825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2501478584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2562614185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3707408480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255498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5735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89CAF65-6693-C465-A244-3543178979D5}"/>
              </a:ext>
            </a:extLst>
          </p:cNvPr>
          <p:cNvSpPr txBox="1"/>
          <p:nvPr/>
        </p:nvSpPr>
        <p:spPr>
          <a:xfrm>
            <a:off x="4149837" y="178374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  <a:ea typeface="나눔바른고딕" panose="020B0603020101020101" pitchFamily="50" charset="-127"/>
                <a:cs typeface="Times New Roman" panose="02020603050405020304" pitchFamily="18" charset="0"/>
              </a:rPr>
              <a:t>{W}</a:t>
            </a:r>
            <a:endParaRPr kumimoji="1" lang="ko-KR" altLang="en-US" sz="1200" dirty="0">
              <a:latin typeface="Times New Roman" panose="02020603050405020304" pitchFamily="18" charset="0"/>
              <a:ea typeface="나눔바른고딕" panose="020B060302010102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16" name="오른쪽 대괄호[R] 15">
            <a:extLst>
              <a:ext uri="{FF2B5EF4-FFF2-40B4-BE49-F238E27FC236}">
                <a16:creationId xmlns:a16="http://schemas.microsoft.com/office/drawing/2014/main" id="{C8B8532D-3A70-400F-40CB-905F0B2806B0}"/>
              </a:ext>
            </a:extLst>
          </p:cNvPr>
          <p:cNvSpPr/>
          <p:nvPr/>
        </p:nvSpPr>
        <p:spPr>
          <a:xfrm rot="16200000">
            <a:off x="4530555" y="847514"/>
            <a:ext cx="132163" cy="3505620"/>
          </a:xfrm>
          <a:prstGeom prst="rightBracket">
            <a:avLst>
              <a:gd name="adj" fmla="val 58669"/>
            </a:avLst>
          </a:prstGeom>
          <a:ln w="254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7" name="오른쪽 대괄호[R] 16">
            <a:extLst>
              <a:ext uri="{FF2B5EF4-FFF2-40B4-BE49-F238E27FC236}">
                <a16:creationId xmlns:a16="http://schemas.microsoft.com/office/drawing/2014/main" id="{B945A28B-FA45-0FED-23E8-9DACE6FDEB2D}"/>
              </a:ext>
            </a:extLst>
          </p:cNvPr>
          <p:cNvSpPr/>
          <p:nvPr/>
        </p:nvSpPr>
        <p:spPr>
          <a:xfrm rot="16200000">
            <a:off x="6679409" y="2204277"/>
            <a:ext cx="132163" cy="792088"/>
          </a:xfrm>
          <a:prstGeom prst="rightBracket">
            <a:avLst>
              <a:gd name="adj" fmla="val 58669"/>
            </a:avLst>
          </a:prstGeom>
          <a:ln w="254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21" name="직선 연결선[R] 20">
            <a:extLst>
              <a:ext uri="{FF2B5EF4-FFF2-40B4-BE49-F238E27FC236}">
                <a16:creationId xmlns:a16="http://schemas.microsoft.com/office/drawing/2014/main" id="{2DB85CFB-5492-FFA7-68C3-E043CA623A82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4365861" y="2060741"/>
            <a:ext cx="0" cy="472609"/>
          </a:xfrm>
          <a:prstGeom prst="line">
            <a:avLst/>
          </a:prstGeom>
          <a:ln w="254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2C6A6FE-0A24-A310-4276-9E8A21869E45}"/>
              </a:ext>
            </a:extLst>
          </p:cNvPr>
          <p:cNvSpPr txBox="1"/>
          <p:nvPr/>
        </p:nvSpPr>
        <p:spPr>
          <a:xfrm>
            <a:off x="2706609" y="2239493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endParaRPr kumimoji="1"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FE2144-F49C-0917-2D9D-07EC002674F8}"/>
              </a:ext>
            </a:extLst>
          </p:cNvPr>
          <p:cNvSpPr txBox="1"/>
          <p:nvPr/>
        </p:nvSpPr>
        <p:spPr>
          <a:xfrm>
            <a:off x="6167345" y="223949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13</a:t>
            </a:r>
            <a:endParaRPr kumimoji="1"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4B3E43-A9BF-08C7-6365-01A24C7DEAF3}"/>
              </a:ext>
            </a:extLst>
          </p:cNvPr>
          <p:cNvSpPr txBox="1"/>
          <p:nvPr/>
        </p:nvSpPr>
        <p:spPr>
          <a:xfrm>
            <a:off x="6923651" y="223949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15</a:t>
            </a:r>
            <a:endParaRPr kumimoji="1"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346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0983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NoSQL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2</a:t>
            </a:fld>
            <a:endParaRPr lang="ko-KR" altLang="en-US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4DD3C654-18B8-38FE-CA87-4DAA73FEFC88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6CA61A2-1EF6-32EE-A902-411EEBE4D0C0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NoSQL</a:t>
              </a:r>
              <a:r>
                <a:rPr lang="ko-KR" altLang="en-US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과 비정형 데이터 </a:t>
              </a:r>
              <a:endParaRPr lang="en-US" altLang="ko-KR" sz="1600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C56E2C76-D07A-4646-AC5B-A103272F186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DDFF46DE-BCF7-E7A6-C572-F56F42EF42C9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7" name="그래픽 14">
                <a:extLst>
                  <a:ext uri="{FF2B5EF4-FFF2-40B4-BE49-F238E27FC236}">
                    <a16:creationId xmlns:a16="http://schemas.microsoft.com/office/drawing/2014/main" id="{7D82CF5B-A5B2-1C17-D97B-9E7A87583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4BD018FB-42F8-ECB7-058A-78656426280D}"/>
              </a:ext>
            </a:extLst>
          </p:cNvPr>
          <p:cNvGrpSpPr/>
          <p:nvPr/>
        </p:nvGrpSpPr>
        <p:grpSpPr>
          <a:xfrm>
            <a:off x="850325" y="1100034"/>
            <a:ext cx="7911520" cy="246221"/>
            <a:chOff x="1095328" y="1095832"/>
            <a:chExt cx="8481279" cy="246221"/>
          </a:xfrm>
        </p:grpSpPr>
        <p:pic>
          <p:nvPicPr>
            <p:cNvPr id="49" name="그래픽 48">
              <a:extLst>
                <a:ext uri="{FF2B5EF4-FFF2-40B4-BE49-F238E27FC236}">
                  <a16:creationId xmlns:a16="http://schemas.microsoft.com/office/drawing/2014/main" id="{60FBED9B-A320-90FC-134C-6425A9AB6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A1B330BF-CD18-EC7D-1A12-E9D91965D563}"/>
                </a:ext>
              </a:extLst>
            </p:cNvPr>
            <p:cNvSpPr/>
            <p:nvPr/>
          </p:nvSpPr>
          <p:spPr>
            <a:xfrm>
              <a:off x="1231162" y="1095832"/>
              <a:ext cx="834544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"Not only SQL"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로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SQL</a:t>
              </a:r>
              <a:r>
                <a:rPr lang="ko-KR" altLang="en-US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만을 사용하지 않는 데이터베이스 관리 시스템</a:t>
              </a:r>
              <a:r>
                <a:rPr lang="en-US" altLang="ko-KR" sz="10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(DBMS)</a:t>
              </a: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21A94F94-F7ED-0666-5711-86A10092492C}"/>
              </a:ext>
            </a:extLst>
          </p:cNvPr>
          <p:cNvGrpSpPr/>
          <p:nvPr/>
        </p:nvGrpSpPr>
        <p:grpSpPr>
          <a:xfrm>
            <a:off x="850325" y="1381977"/>
            <a:ext cx="7911520" cy="246221"/>
            <a:chOff x="1095328" y="1095832"/>
            <a:chExt cx="8481279" cy="246221"/>
          </a:xfrm>
        </p:grpSpPr>
        <p:pic>
          <p:nvPicPr>
            <p:cNvPr id="61" name="그래픽 60">
              <a:extLst>
                <a:ext uri="{FF2B5EF4-FFF2-40B4-BE49-F238E27FC236}">
                  <a16:creationId xmlns:a16="http://schemas.microsoft.com/office/drawing/2014/main" id="{8E67306A-735C-A257-9B8F-772190226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0BE7C080-B6B3-21AD-B476-C37D7E4DBFD4}"/>
                </a:ext>
              </a:extLst>
            </p:cNvPr>
            <p:cNvSpPr/>
            <p:nvPr/>
          </p:nvSpPr>
          <p:spPr>
            <a:xfrm>
              <a:off x="1231162" y="1095832"/>
              <a:ext cx="834544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0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비정형 데이터는 </a:t>
              </a:r>
              <a:r>
                <a:rPr lang="ko-KR" altLang="en-US" sz="1000" u="sng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텍스트</a:t>
              </a:r>
              <a:r>
                <a:rPr lang="en-US" altLang="ko-KR" sz="1000" u="sng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1000" u="sng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이미지</a:t>
              </a:r>
              <a:r>
                <a:rPr lang="en-US" altLang="ko-KR" sz="1000" u="sng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1000" u="sng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음원 등과 같이 틀이 잡혀 있지 않은 데이터</a:t>
              </a:r>
              <a:r>
                <a:rPr lang="ko-KR" altLang="en-US" sz="10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의미함</a:t>
              </a:r>
              <a:endParaRPr lang="en-US" altLang="ko-KR" sz="1050" dirty="0">
                <a:solidFill>
                  <a:schemeClr val="accent5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2054" name="Picture 6" descr="페북·인스타 비공개 게시물, 인터넷에 그대로 노출된다 | 한국경제">
            <a:extLst>
              <a:ext uri="{FF2B5EF4-FFF2-40B4-BE49-F238E27FC236}">
                <a16:creationId xmlns:a16="http://schemas.microsoft.com/office/drawing/2014/main" id="{58125417-200C-4ACE-A6E5-21477F702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68" y="2366161"/>
            <a:ext cx="2021725" cy="134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YouTube">
            <a:extLst>
              <a:ext uri="{FF2B5EF4-FFF2-40B4-BE49-F238E27FC236}">
                <a16:creationId xmlns:a16="http://schemas.microsoft.com/office/drawing/2014/main" id="{31748A12-88AC-F9E0-74E1-463E6624C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37" y="309637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네이버 VS 구글, 구글이 네이버에 딸리는 것 - 데일리트렌드">
            <a:extLst>
              <a:ext uri="{FF2B5EF4-FFF2-40B4-BE49-F238E27FC236}">
                <a16:creationId xmlns:a16="http://schemas.microsoft.com/office/drawing/2014/main" id="{93C76A0D-B293-C4EC-638C-8230D6908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00" b="37400"/>
          <a:stretch/>
        </p:blipFill>
        <p:spPr bwMode="auto">
          <a:xfrm>
            <a:off x="4445005" y="4139916"/>
            <a:ext cx="3147808" cy="39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nterprise IoT | KT Enterprise">
            <a:extLst>
              <a:ext uri="{FF2B5EF4-FFF2-40B4-BE49-F238E27FC236}">
                <a16:creationId xmlns:a16="http://schemas.microsoft.com/office/drawing/2014/main" id="{8EC511F9-1F4C-1B19-1A9D-4D1A6C418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793" y="2144216"/>
            <a:ext cx="2267744" cy="125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8CCC97E5-BFDD-3522-223E-9B6104C313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6506" y="2332080"/>
            <a:ext cx="3118042" cy="2210713"/>
          </a:xfrm>
          <a:prstGeom prst="rect">
            <a:avLst/>
          </a:prstGeom>
        </p:spPr>
      </p:pic>
      <p:pic>
        <p:nvPicPr>
          <p:cNvPr id="71" name="그래픽 70">
            <a:extLst>
              <a:ext uri="{FF2B5EF4-FFF2-40B4-BE49-F238E27FC236}">
                <a16:creationId xmlns:a16="http://schemas.microsoft.com/office/drawing/2014/main" id="{7469CB79-D32E-09E9-AA5D-085F6B49BD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0325" y="1709942"/>
            <a:ext cx="154475" cy="144000"/>
          </a:xfrm>
          <a:prstGeom prst="rect">
            <a:avLst/>
          </a:prstGeom>
        </p:spPr>
      </p:pic>
      <p:pic>
        <p:nvPicPr>
          <p:cNvPr id="73" name="그래픽 37">
            <a:extLst>
              <a:ext uri="{FF2B5EF4-FFF2-40B4-BE49-F238E27FC236}">
                <a16:creationId xmlns:a16="http://schemas.microsoft.com/office/drawing/2014/main" id="{53AACDFF-9957-C1D5-BC06-B85F4090C0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04900" y="1699969"/>
            <a:ext cx="290336" cy="150174"/>
          </a:xfrm>
          <a:prstGeom prst="rect">
            <a:avLst/>
          </a:prstGeom>
        </p:spPr>
      </p:pic>
      <p:sp>
        <p:nvSpPr>
          <p:cNvPr id="74" name="직사각형 73">
            <a:extLst>
              <a:ext uri="{FF2B5EF4-FFF2-40B4-BE49-F238E27FC236}">
                <a16:creationId xmlns:a16="http://schemas.microsoft.com/office/drawing/2014/main" id="{D7F21DBC-D75F-20AE-92B4-911C0DA22248}"/>
              </a:ext>
            </a:extLst>
          </p:cNvPr>
          <p:cNvSpPr/>
          <p:nvPr/>
        </p:nvSpPr>
        <p:spPr>
          <a:xfrm>
            <a:off x="977034" y="1658831"/>
            <a:ext cx="77848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Web </a:t>
            </a:r>
            <a:r>
              <a:rPr lang="ko-KR" altLang="en-US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기술이 발전하면서 사용자가 데이터를 생성 및 공유 </a:t>
            </a:r>
            <a:r>
              <a:rPr lang="en-US" altLang="ko-KR" sz="10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        </a:t>
            </a:r>
            <a:r>
              <a:rPr lang="ko-KR" altLang="en-US" sz="10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무수히 많은 비정형 데이터가 생성됨</a:t>
            </a:r>
            <a:endParaRPr lang="en-US" altLang="ko-KR" sz="1050" dirty="0">
              <a:solidFill>
                <a:srgbClr val="F84F4B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pic>
        <p:nvPicPr>
          <p:cNvPr id="75" name="그래픽 37">
            <a:extLst>
              <a:ext uri="{FF2B5EF4-FFF2-40B4-BE49-F238E27FC236}">
                <a16:creationId xmlns:a16="http://schemas.microsoft.com/office/drawing/2014/main" id="{95D3FDD7-0945-2499-EA20-81FA8D64E6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25638" y="1135264"/>
            <a:ext cx="288032" cy="148982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0D9E6870-EEF8-50C2-9C01-637F5C1F0B61}"/>
              </a:ext>
            </a:extLst>
          </p:cNvPr>
          <p:cNvSpPr txBox="1"/>
          <p:nvPr/>
        </p:nvSpPr>
        <p:spPr>
          <a:xfrm>
            <a:off x="5700821" y="1080735"/>
            <a:ext cx="24300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50" dirty="0">
                <a:solidFill>
                  <a:srgbClr val="6E91E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비정형 데이터를 관리할 수 있음</a:t>
            </a:r>
            <a:endParaRPr lang="ko-KR" altLang="en-US" sz="1050" dirty="0">
              <a:solidFill>
                <a:srgbClr val="6E91E0"/>
              </a:solidFill>
            </a:endParaRPr>
          </a:p>
        </p:txBody>
      </p:sp>
      <p:pic>
        <p:nvPicPr>
          <p:cNvPr id="79" name="그림 78">
            <a:extLst>
              <a:ext uri="{FF2B5EF4-FFF2-40B4-BE49-F238E27FC236}">
                <a16:creationId xmlns:a16="http://schemas.microsoft.com/office/drawing/2014/main" id="{32E56B11-ADF8-AC58-384D-A94F8C83C2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40352" y="102393"/>
            <a:ext cx="1261120" cy="39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25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9511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Bloom filters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4DD3C654-18B8-38FE-CA87-4DAA73FEFC88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6CA61A2-1EF6-32EE-A902-411EEBE4D0C0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Bloom filters(Read) – True Positive </a:t>
              </a:r>
              <a:r>
                <a:rPr lang="ko-KR" altLang="en-US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예시</a:t>
              </a:r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1600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C56E2C76-D07A-4646-AC5B-A103272F186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DDFF46DE-BCF7-E7A6-C572-F56F42EF42C9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7" name="그래픽 14">
                <a:extLst>
                  <a:ext uri="{FF2B5EF4-FFF2-40B4-BE49-F238E27FC236}">
                    <a16:creationId xmlns:a16="http://schemas.microsoft.com/office/drawing/2014/main" id="{7D82CF5B-A5B2-1C17-D97B-9E7A87583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D22AED14-28FB-B8EC-13F6-D92C99501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352" y="102393"/>
            <a:ext cx="1261120" cy="391068"/>
          </a:xfrm>
          <a:prstGeom prst="rect">
            <a:avLst/>
          </a:prstGeom>
        </p:spPr>
      </p:pic>
      <p:grpSp>
        <p:nvGrpSpPr>
          <p:cNvPr id="79" name="그룹 78">
            <a:extLst>
              <a:ext uri="{FF2B5EF4-FFF2-40B4-BE49-F238E27FC236}">
                <a16:creationId xmlns:a16="http://schemas.microsoft.com/office/drawing/2014/main" id="{9C98D067-0E8E-84D3-6879-3F8AB3B753D6}"/>
              </a:ext>
            </a:extLst>
          </p:cNvPr>
          <p:cNvGrpSpPr/>
          <p:nvPr/>
        </p:nvGrpSpPr>
        <p:grpSpPr>
          <a:xfrm>
            <a:off x="851341" y="1059582"/>
            <a:ext cx="7911520" cy="230832"/>
            <a:chOff x="1095328" y="1093891"/>
            <a:chExt cx="8481279" cy="230832"/>
          </a:xfrm>
        </p:grpSpPr>
        <p:pic>
          <p:nvPicPr>
            <p:cNvPr id="80" name="그래픽 79">
              <a:extLst>
                <a:ext uri="{FF2B5EF4-FFF2-40B4-BE49-F238E27FC236}">
                  <a16:creationId xmlns:a16="http://schemas.microsoft.com/office/drawing/2014/main" id="{6EA7A7B5-CEDE-88F4-C000-8103DDD74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D5169EB4-5EF6-833B-8838-6FC2B234D4F7}"/>
                </a:ext>
              </a:extLst>
            </p:cNvPr>
            <p:cNvSpPr/>
            <p:nvPr/>
          </p:nvSpPr>
          <p:spPr>
            <a:xfrm>
              <a:off x="1231162" y="1093891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Z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라는 원소값에 대해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3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개의 해시 함수를 작동시키고 기존 값과 비교를 진행함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.</a:t>
              </a:r>
              <a:endParaRPr lang="en-US" altLang="ko-KR" sz="1000" dirty="0">
                <a:solidFill>
                  <a:srgbClr val="3566D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16A55C5D-C742-A4A8-3F62-E0F185CD6933}"/>
              </a:ext>
            </a:extLst>
          </p:cNvPr>
          <p:cNvGrpSpPr/>
          <p:nvPr/>
        </p:nvGrpSpPr>
        <p:grpSpPr>
          <a:xfrm>
            <a:off x="851341" y="1395385"/>
            <a:ext cx="7911520" cy="230832"/>
            <a:chOff x="1095328" y="1093891"/>
            <a:chExt cx="8481279" cy="230832"/>
          </a:xfrm>
        </p:grpSpPr>
        <p:pic>
          <p:nvPicPr>
            <p:cNvPr id="12" name="그래픽 11">
              <a:extLst>
                <a:ext uri="{FF2B5EF4-FFF2-40B4-BE49-F238E27FC236}">
                  <a16:creationId xmlns:a16="http://schemas.microsoft.com/office/drawing/2014/main" id="{9D3668B2-5C29-9E95-DC61-58F7F9D2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FB8DECE2-96A1-2A5F-21E1-840D923016C9}"/>
                </a:ext>
              </a:extLst>
            </p:cNvPr>
            <p:cNvSpPr/>
            <p:nvPr/>
          </p:nvSpPr>
          <p:spPr>
            <a:xfrm>
              <a:off x="1231162" y="1093891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Hash1(Z) = 3, Hash2(Z) = 5, Hash3(Z) = 11</a:t>
              </a:r>
              <a:endParaRPr lang="en-US" altLang="ko-KR" sz="1000" dirty="0">
                <a:solidFill>
                  <a:srgbClr val="3566D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4D970AF-0010-E3E1-A410-F2FB70C78D68}"/>
              </a:ext>
            </a:extLst>
          </p:cNvPr>
          <p:cNvSpPr/>
          <p:nvPr/>
        </p:nvSpPr>
        <p:spPr>
          <a:xfrm>
            <a:off x="1020838" y="1707654"/>
            <a:ext cx="7102325" cy="1526469"/>
          </a:xfrm>
          <a:prstGeom prst="rect">
            <a:avLst/>
          </a:prstGeom>
          <a:solidFill>
            <a:srgbClr val="FCC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4069495B-5BC8-36F3-BA05-E0CDE41E98CA}"/>
              </a:ext>
            </a:extLst>
          </p:cNvPr>
          <p:cNvGraphicFramePr>
            <a:graphicFrameLocks noGrp="1"/>
          </p:cNvGraphicFramePr>
          <p:nvPr/>
        </p:nvGraphicFramePr>
        <p:xfrm>
          <a:off x="1043608" y="2643758"/>
          <a:ext cx="705679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044">
                  <a:extLst>
                    <a:ext uri="{9D8B030D-6E8A-4147-A177-3AD203B41FA5}">
                      <a16:colId xmlns:a16="http://schemas.microsoft.com/office/drawing/2014/main" val="2430926737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2988838103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2316132383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885275760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650313407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3140535602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412969143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679864881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4084183219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280557462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4099964366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6364345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551257693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2755692825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2501478584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2562614185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3707408480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255498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57352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38CB8874-7590-88A9-9234-AE0497632E53}"/>
              </a:ext>
            </a:extLst>
          </p:cNvPr>
          <p:cNvSpPr txBox="1"/>
          <p:nvPr/>
        </p:nvSpPr>
        <p:spPr>
          <a:xfrm>
            <a:off x="4149837" y="176020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  <a:ea typeface="나눔바른고딕" panose="020B0603020101020101" pitchFamily="50" charset="-127"/>
                <a:cs typeface="Times New Roman" panose="02020603050405020304" pitchFamily="18" charset="0"/>
              </a:rPr>
              <a:t>{Z}</a:t>
            </a:r>
            <a:endParaRPr kumimoji="1" lang="ko-KR" altLang="en-US" sz="1200" dirty="0">
              <a:latin typeface="Times New Roman" panose="02020603050405020304" pitchFamily="18" charset="0"/>
              <a:ea typeface="나눔바른고딕" panose="020B060302010102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23" name="오른쪽 대괄호[R] 22">
            <a:extLst>
              <a:ext uri="{FF2B5EF4-FFF2-40B4-BE49-F238E27FC236}">
                <a16:creationId xmlns:a16="http://schemas.microsoft.com/office/drawing/2014/main" id="{6DDBF29A-AC5A-39F8-D081-FE82762E3F7D}"/>
              </a:ext>
            </a:extLst>
          </p:cNvPr>
          <p:cNvSpPr/>
          <p:nvPr/>
        </p:nvSpPr>
        <p:spPr>
          <a:xfrm rot="16200000">
            <a:off x="2741723" y="2180745"/>
            <a:ext cx="132163" cy="792088"/>
          </a:xfrm>
          <a:prstGeom prst="rightBracket">
            <a:avLst>
              <a:gd name="adj" fmla="val 58669"/>
            </a:avLst>
          </a:prstGeom>
          <a:ln w="254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" name="오른쪽 대괄호[R] 23">
            <a:extLst>
              <a:ext uri="{FF2B5EF4-FFF2-40B4-BE49-F238E27FC236}">
                <a16:creationId xmlns:a16="http://schemas.microsoft.com/office/drawing/2014/main" id="{BB099691-3534-7B76-7EB0-36C6270A58F7}"/>
              </a:ext>
            </a:extLst>
          </p:cNvPr>
          <p:cNvSpPr/>
          <p:nvPr/>
        </p:nvSpPr>
        <p:spPr>
          <a:xfrm rot="16200000">
            <a:off x="4325903" y="1388658"/>
            <a:ext cx="132163" cy="2376258"/>
          </a:xfrm>
          <a:prstGeom prst="rightBracket">
            <a:avLst>
              <a:gd name="adj" fmla="val 58669"/>
            </a:avLst>
          </a:prstGeom>
          <a:ln w="254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25" name="직선 연결선[R] 24">
            <a:extLst>
              <a:ext uri="{FF2B5EF4-FFF2-40B4-BE49-F238E27FC236}">
                <a16:creationId xmlns:a16="http://schemas.microsoft.com/office/drawing/2014/main" id="{13298D7C-3C09-2BD9-6BCB-C58AD02A3038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4365861" y="2037207"/>
            <a:ext cx="0" cy="472609"/>
          </a:xfrm>
          <a:prstGeom prst="line">
            <a:avLst/>
          </a:prstGeom>
          <a:ln w="254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38B5058-F68F-A861-704C-35F070E9E83C}"/>
              </a:ext>
            </a:extLst>
          </p:cNvPr>
          <p:cNvSpPr txBox="1"/>
          <p:nvPr/>
        </p:nvSpPr>
        <p:spPr>
          <a:xfrm>
            <a:off x="2303341" y="2215959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endParaRPr kumimoji="1"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57C13-B7B5-8CCA-1A53-23BB99078B6C}"/>
              </a:ext>
            </a:extLst>
          </p:cNvPr>
          <p:cNvSpPr txBox="1"/>
          <p:nvPr/>
        </p:nvSpPr>
        <p:spPr>
          <a:xfrm>
            <a:off x="3066632" y="2215959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</a:t>
            </a:r>
            <a:endParaRPr kumimoji="1"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31447F-5767-A65A-97B9-D8A2B20B022F}"/>
              </a:ext>
            </a:extLst>
          </p:cNvPr>
          <p:cNvSpPr txBox="1"/>
          <p:nvPr/>
        </p:nvSpPr>
        <p:spPr>
          <a:xfrm>
            <a:off x="5390657" y="221595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11</a:t>
            </a:r>
            <a:endParaRPr kumimoji="1"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8516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9511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Bloom filters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4DD3C654-18B8-38FE-CA87-4DAA73FEFC88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6CA61A2-1EF6-32EE-A902-411EEBE4D0C0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Bloom filters(Read) – False Positive </a:t>
              </a:r>
              <a:r>
                <a:rPr lang="ko-KR" altLang="en-US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예시</a:t>
              </a:r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1600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C56E2C76-D07A-4646-AC5B-A103272F186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DDFF46DE-BCF7-E7A6-C572-F56F42EF42C9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7" name="그래픽 14">
                <a:extLst>
                  <a:ext uri="{FF2B5EF4-FFF2-40B4-BE49-F238E27FC236}">
                    <a16:creationId xmlns:a16="http://schemas.microsoft.com/office/drawing/2014/main" id="{7D82CF5B-A5B2-1C17-D97B-9E7A87583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D22AED14-28FB-B8EC-13F6-D92C99501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352" y="102393"/>
            <a:ext cx="1261120" cy="391068"/>
          </a:xfrm>
          <a:prstGeom prst="rect">
            <a:avLst/>
          </a:prstGeom>
        </p:spPr>
      </p:pic>
      <p:grpSp>
        <p:nvGrpSpPr>
          <p:cNvPr id="79" name="그룹 78">
            <a:extLst>
              <a:ext uri="{FF2B5EF4-FFF2-40B4-BE49-F238E27FC236}">
                <a16:creationId xmlns:a16="http://schemas.microsoft.com/office/drawing/2014/main" id="{9C98D067-0E8E-84D3-6879-3F8AB3B753D6}"/>
              </a:ext>
            </a:extLst>
          </p:cNvPr>
          <p:cNvGrpSpPr/>
          <p:nvPr/>
        </p:nvGrpSpPr>
        <p:grpSpPr>
          <a:xfrm>
            <a:off x="851341" y="1059582"/>
            <a:ext cx="7911520" cy="230832"/>
            <a:chOff x="1095328" y="1093891"/>
            <a:chExt cx="8481279" cy="230832"/>
          </a:xfrm>
        </p:grpSpPr>
        <p:pic>
          <p:nvPicPr>
            <p:cNvPr id="80" name="그래픽 79">
              <a:extLst>
                <a:ext uri="{FF2B5EF4-FFF2-40B4-BE49-F238E27FC236}">
                  <a16:creationId xmlns:a16="http://schemas.microsoft.com/office/drawing/2014/main" id="{6EA7A7B5-CEDE-88F4-C000-8103DDD74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D5169EB4-5EF6-833B-8838-6FC2B234D4F7}"/>
                </a:ext>
              </a:extLst>
            </p:cNvPr>
            <p:cNvSpPr/>
            <p:nvPr/>
          </p:nvSpPr>
          <p:spPr>
            <a:xfrm>
              <a:off x="1231162" y="1093891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Z’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라는 원소값에 대해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3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개의 해시 함수를 작동시키고 기존 값과 비교를 진행함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.</a:t>
              </a:r>
              <a:endParaRPr lang="en-US" altLang="ko-KR" sz="1000" dirty="0">
                <a:solidFill>
                  <a:srgbClr val="3566D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16A55C5D-C742-A4A8-3F62-E0F185CD6933}"/>
              </a:ext>
            </a:extLst>
          </p:cNvPr>
          <p:cNvGrpSpPr/>
          <p:nvPr/>
        </p:nvGrpSpPr>
        <p:grpSpPr>
          <a:xfrm>
            <a:off x="851341" y="1395385"/>
            <a:ext cx="7911520" cy="230832"/>
            <a:chOff x="1095328" y="1093891"/>
            <a:chExt cx="8481279" cy="230832"/>
          </a:xfrm>
        </p:grpSpPr>
        <p:pic>
          <p:nvPicPr>
            <p:cNvPr id="12" name="그래픽 11">
              <a:extLst>
                <a:ext uri="{FF2B5EF4-FFF2-40B4-BE49-F238E27FC236}">
                  <a16:creationId xmlns:a16="http://schemas.microsoft.com/office/drawing/2014/main" id="{9D3668B2-5C29-9E95-DC61-58F7F9D2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FB8DECE2-96A1-2A5F-21E1-840D923016C9}"/>
                </a:ext>
              </a:extLst>
            </p:cNvPr>
            <p:cNvSpPr/>
            <p:nvPr/>
          </p:nvSpPr>
          <p:spPr>
            <a:xfrm>
              <a:off x="1231162" y="1093891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Hash1(Z’) = 1, Hash2(Z’) = 3, Hash3(Z’) = 13</a:t>
              </a:r>
              <a:endParaRPr lang="en-US" altLang="ko-KR" sz="1000" dirty="0">
                <a:solidFill>
                  <a:srgbClr val="3566D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A99DE90-589D-C108-20D0-0074FA32C833}"/>
              </a:ext>
            </a:extLst>
          </p:cNvPr>
          <p:cNvSpPr/>
          <p:nvPr/>
        </p:nvSpPr>
        <p:spPr>
          <a:xfrm>
            <a:off x="1020838" y="1731188"/>
            <a:ext cx="7102325" cy="1526469"/>
          </a:xfrm>
          <a:prstGeom prst="rect">
            <a:avLst/>
          </a:prstGeom>
          <a:solidFill>
            <a:srgbClr val="FCC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E9CF0262-853E-1B78-A061-560035A86037}"/>
              </a:ext>
            </a:extLst>
          </p:cNvPr>
          <p:cNvGraphicFramePr>
            <a:graphicFrameLocks noGrp="1"/>
          </p:cNvGraphicFramePr>
          <p:nvPr/>
        </p:nvGraphicFramePr>
        <p:xfrm>
          <a:off x="1043608" y="2667292"/>
          <a:ext cx="705679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044">
                  <a:extLst>
                    <a:ext uri="{9D8B030D-6E8A-4147-A177-3AD203B41FA5}">
                      <a16:colId xmlns:a16="http://schemas.microsoft.com/office/drawing/2014/main" val="2430926737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2988838103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2316132383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885275760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650313407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3140535602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412969143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679864881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4084183219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280557462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4099964366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6364345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551257693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2755692825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2501478584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2562614185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3707408480"/>
                    </a:ext>
                  </a:extLst>
                </a:gridCol>
                <a:gridCol w="392044">
                  <a:extLst>
                    <a:ext uri="{9D8B030D-6E8A-4147-A177-3AD203B41FA5}">
                      <a16:colId xmlns:a16="http://schemas.microsoft.com/office/drawing/2014/main" val="1255498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1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/>
                        <a:t>0</a:t>
                      </a:r>
                      <a:endParaRPr lang="ko-KR" altLang="en-US" sz="10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5735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A78CF37-8D94-6911-EFAA-571EBD0AFCFC}"/>
              </a:ext>
            </a:extLst>
          </p:cNvPr>
          <p:cNvSpPr txBox="1"/>
          <p:nvPr/>
        </p:nvSpPr>
        <p:spPr>
          <a:xfrm>
            <a:off x="4149837" y="178374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  <a:ea typeface="나눔바른고딕" panose="020B0603020101020101" pitchFamily="50" charset="-127"/>
                <a:cs typeface="Times New Roman" panose="02020603050405020304" pitchFamily="18" charset="0"/>
              </a:rPr>
              <a:t>{Z’}</a:t>
            </a:r>
            <a:endParaRPr kumimoji="1" lang="ko-KR" altLang="en-US" sz="1200" dirty="0">
              <a:latin typeface="Times New Roman" panose="02020603050405020304" pitchFamily="18" charset="0"/>
              <a:ea typeface="나눔바른고딕" panose="020B060302010102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23" name="오른쪽 대괄호[R] 22">
            <a:extLst>
              <a:ext uri="{FF2B5EF4-FFF2-40B4-BE49-F238E27FC236}">
                <a16:creationId xmlns:a16="http://schemas.microsoft.com/office/drawing/2014/main" id="{A72BFD09-1826-10D0-7DAD-22E8AC8C22BD}"/>
              </a:ext>
            </a:extLst>
          </p:cNvPr>
          <p:cNvSpPr/>
          <p:nvPr/>
        </p:nvSpPr>
        <p:spPr>
          <a:xfrm rot="16200000">
            <a:off x="1949634" y="2204279"/>
            <a:ext cx="132163" cy="792088"/>
          </a:xfrm>
          <a:prstGeom prst="rightBracket">
            <a:avLst>
              <a:gd name="adj" fmla="val 58669"/>
            </a:avLst>
          </a:prstGeom>
          <a:ln w="254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" name="오른쪽 대괄호[R] 23">
            <a:extLst>
              <a:ext uri="{FF2B5EF4-FFF2-40B4-BE49-F238E27FC236}">
                <a16:creationId xmlns:a16="http://schemas.microsoft.com/office/drawing/2014/main" id="{6700B0BA-213F-7565-E62C-563F72DB7D8B}"/>
              </a:ext>
            </a:extLst>
          </p:cNvPr>
          <p:cNvSpPr/>
          <p:nvPr/>
        </p:nvSpPr>
        <p:spPr>
          <a:xfrm rot="16200000">
            <a:off x="4325898" y="620101"/>
            <a:ext cx="132163" cy="3960440"/>
          </a:xfrm>
          <a:prstGeom prst="rightBracket">
            <a:avLst>
              <a:gd name="adj" fmla="val 58669"/>
            </a:avLst>
          </a:prstGeom>
          <a:ln w="254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26" name="직선 연결선[R] 25">
            <a:extLst>
              <a:ext uri="{FF2B5EF4-FFF2-40B4-BE49-F238E27FC236}">
                <a16:creationId xmlns:a16="http://schemas.microsoft.com/office/drawing/2014/main" id="{61C1A049-904B-1AB5-84F6-9BC503493742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4365861" y="2060741"/>
            <a:ext cx="0" cy="472609"/>
          </a:xfrm>
          <a:prstGeom prst="line">
            <a:avLst/>
          </a:prstGeom>
          <a:ln w="254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634B9FA-D511-479C-3BC6-D512C8FB766E}"/>
              </a:ext>
            </a:extLst>
          </p:cNvPr>
          <p:cNvSpPr txBox="1"/>
          <p:nvPr/>
        </p:nvSpPr>
        <p:spPr>
          <a:xfrm>
            <a:off x="1527619" y="2239493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467A60-64A1-4382-D791-D971936E0871}"/>
              </a:ext>
            </a:extLst>
          </p:cNvPr>
          <p:cNvSpPr txBox="1"/>
          <p:nvPr/>
        </p:nvSpPr>
        <p:spPr>
          <a:xfrm>
            <a:off x="2274542" y="2239493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endParaRPr kumimoji="1"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11D555-2614-F183-C4D0-ECC64EFED717}"/>
              </a:ext>
            </a:extLst>
          </p:cNvPr>
          <p:cNvSpPr txBox="1"/>
          <p:nvPr/>
        </p:nvSpPr>
        <p:spPr>
          <a:xfrm>
            <a:off x="6182747" y="2239493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13</a:t>
            </a:r>
            <a:endParaRPr kumimoji="1"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3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9511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Bloom filters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4DD3C654-18B8-38FE-CA87-4DAA73FEFC88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6CA61A2-1EF6-32EE-A902-411EEBE4D0C0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Bloom filters </a:t>
              </a:r>
              <a:r>
                <a:rPr lang="ko-KR" altLang="en-US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실습</a:t>
              </a:r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1600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C56E2C76-D07A-4646-AC5B-A103272F186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DDFF46DE-BCF7-E7A6-C572-F56F42EF42C9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7" name="그래픽 14">
                <a:extLst>
                  <a:ext uri="{FF2B5EF4-FFF2-40B4-BE49-F238E27FC236}">
                    <a16:creationId xmlns:a16="http://schemas.microsoft.com/office/drawing/2014/main" id="{7D82CF5B-A5B2-1C17-D97B-9E7A87583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D22AED14-28FB-B8EC-13F6-D92C99501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352" y="102393"/>
            <a:ext cx="1261120" cy="391068"/>
          </a:xfrm>
          <a:prstGeom prst="rect">
            <a:avLst/>
          </a:prstGeom>
        </p:spPr>
      </p:pic>
      <p:grpSp>
        <p:nvGrpSpPr>
          <p:cNvPr id="79" name="그룹 78">
            <a:extLst>
              <a:ext uri="{FF2B5EF4-FFF2-40B4-BE49-F238E27FC236}">
                <a16:creationId xmlns:a16="http://schemas.microsoft.com/office/drawing/2014/main" id="{9C98D067-0E8E-84D3-6879-3F8AB3B753D6}"/>
              </a:ext>
            </a:extLst>
          </p:cNvPr>
          <p:cNvGrpSpPr/>
          <p:nvPr/>
        </p:nvGrpSpPr>
        <p:grpSpPr>
          <a:xfrm>
            <a:off x="851341" y="1059582"/>
            <a:ext cx="7911520" cy="230832"/>
            <a:chOff x="1095328" y="1093891"/>
            <a:chExt cx="8481279" cy="230832"/>
          </a:xfrm>
        </p:grpSpPr>
        <p:pic>
          <p:nvPicPr>
            <p:cNvPr id="80" name="그래픽 79">
              <a:extLst>
                <a:ext uri="{FF2B5EF4-FFF2-40B4-BE49-F238E27FC236}">
                  <a16:creationId xmlns:a16="http://schemas.microsoft.com/office/drawing/2014/main" id="{6EA7A7B5-CEDE-88F4-C000-8103DDD74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D5169EB4-5EF6-833B-8838-6FC2B234D4F7}"/>
                </a:ext>
              </a:extLst>
            </p:cNvPr>
            <p:cNvSpPr/>
            <p:nvPr/>
          </p:nvSpPr>
          <p:spPr>
            <a:xfrm>
              <a:off x="1231162" y="1093891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  <a:hlinkClick r:id="rId8"/>
                </a:rPr>
                <a:t>https://www.jasondavies.com/bloomfilter/</a:t>
              </a:r>
              <a:endParaRPr lang="en-US" altLang="ko-KR" sz="1000" dirty="0">
                <a:solidFill>
                  <a:srgbClr val="3566D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57679BA5-7451-8EE3-C141-62C9D374A2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050" y="1378128"/>
            <a:ext cx="4242022" cy="356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21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6080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Reference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ko-KR" sz="2200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23</a:t>
            </a:fld>
            <a:endParaRPr lang="ko-KR" altLang="en-US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4DD3C654-18B8-38FE-CA87-4DAA73FEFC88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6CA61A2-1EF6-32EE-A902-411EEBE4D0C0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References</a:t>
              </a:r>
              <a:endParaRPr lang="en-US" altLang="ko-KR" sz="1600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C56E2C76-D07A-4646-AC5B-A103272F186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DDFF46DE-BCF7-E7A6-C572-F56F42EF42C9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7" name="그래픽 14">
                <a:extLst>
                  <a:ext uri="{FF2B5EF4-FFF2-40B4-BE49-F238E27FC236}">
                    <a16:creationId xmlns:a16="http://schemas.microsoft.com/office/drawing/2014/main" id="{7D82CF5B-A5B2-1C17-D97B-9E7A87583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D22AED14-28FB-B8EC-13F6-D92C99501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352" y="102393"/>
            <a:ext cx="1261120" cy="391068"/>
          </a:xfrm>
          <a:prstGeom prst="rect">
            <a:avLst/>
          </a:prstGeom>
        </p:spPr>
      </p:pic>
      <p:grpSp>
        <p:nvGrpSpPr>
          <p:cNvPr id="79" name="그룹 78">
            <a:extLst>
              <a:ext uri="{FF2B5EF4-FFF2-40B4-BE49-F238E27FC236}">
                <a16:creationId xmlns:a16="http://schemas.microsoft.com/office/drawing/2014/main" id="{9C98D067-0E8E-84D3-6879-3F8AB3B753D6}"/>
              </a:ext>
            </a:extLst>
          </p:cNvPr>
          <p:cNvGrpSpPr/>
          <p:nvPr/>
        </p:nvGrpSpPr>
        <p:grpSpPr>
          <a:xfrm>
            <a:off x="871860" y="1056915"/>
            <a:ext cx="7911520" cy="230832"/>
            <a:chOff x="1095328" y="1095832"/>
            <a:chExt cx="8481279" cy="230832"/>
          </a:xfrm>
        </p:grpSpPr>
        <p:pic>
          <p:nvPicPr>
            <p:cNvPr id="80" name="그래픽 79">
              <a:extLst>
                <a:ext uri="{FF2B5EF4-FFF2-40B4-BE49-F238E27FC236}">
                  <a16:creationId xmlns:a16="http://schemas.microsoft.com/office/drawing/2014/main" id="{6EA7A7B5-CEDE-88F4-C000-8103DDD74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D5169EB4-5EF6-833B-8838-6FC2B234D4F7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NoSQL (https://www.youtube.com/watch?v=pk7FP2FDIw8)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1000" dirty="0">
                <a:solidFill>
                  <a:srgbClr val="3566D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C30D57B1-0FD0-AD14-63FD-C6F9C7837FAF}"/>
              </a:ext>
            </a:extLst>
          </p:cNvPr>
          <p:cNvGrpSpPr/>
          <p:nvPr/>
        </p:nvGrpSpPr>
        <p:grpSpPr>
          <a:xfrm>
            <a:off x="871860" y="1398846"/>
            <a:ext cx="7908974" cy="230832"/>
            <a:chOff x="1095328" y="1116198"/>
            <a:chExt cx="8478550" cy="230832"/>
          </a:xfrm>
        </p:grpSpPr>
        <p:pic>
          <p:nvPicPr>
            <p:cNvPr id="15" name="그래픽 14">
              <a:extLst>
                <a:ext uri="{FF2B5EF4-FFF2-40B4-BE49-F238E27FC236}">
                  <a16:creationId xmlns:a16="http://schemas.microsoft.com/office/drawing/2014/main" id="{9B37B686-0BAC-871B-583A-681B0769B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BB85EEDE-9C57-D371-677D-820FC63A8203}"/>
                </a:ext>
              </a:extLst>
            </p:cNvPr>
            <p:cNvSpPr/>
            <p:nvPr/>
          </p:nvSpPr>
          <p:spPr>
            <a:xfrm>
              <a:off x="1228433" y="1116198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LSM Tree (https://www.youtube.com/watch?v=i_vmkaR1x-I)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1000" dirty="0">
                <a:solidFill>
                  <a:srgbClr val="3566D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ECDA1C0-8BBF-2C0E-8FFD-8BF309F66491}"/>
              </a:ext>
            </a:extLst>
          </p:cNvPr>
          <p:cNvGrpSpPr/>
          <p:nvPr/>
        </p:nvGrpSpPr>
        <p:grpSpPr>
          <a:xfrm>
            <a:off x="862649" y="1729907"/>
            <a:ext cx="7911520" cy="230832"/>
            <a:chOff x="1095328" y="1095832"/>
            <a:chExt cx="8481279" cy="230832"/>
          </a:xfrm>
        </p:grpSpPr>
        <p:pic>
          <p:nvPicPr>
            <p:cNvPr id="20" name="그래픽 19">
              <a:extLst>
                <a:ext uri="{FF2B5EF4-FFF2-40B4-BE49-F238E27FC236}">
                  <a16:creationId xmlns:a16="http://schemas.microsoft.com/office/drawing/2014/main" id="{0EFC422A-A961-392E-5382-3AA0A61CB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3C004646-C143-32F7-317F-1C7591BC8D52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Bloom filter (https://www.youtube.com/watch?v=V3pzxngeLqw)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1000" dirty="0">
                <a:solidFill>
                  <a:srgbClr val="3566D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BE68FF7-D8AA-5495-2836-8EC4A0F8C00B}"/>
              </a:ext>
            </a:extLst>
          </p:cNvPr>
          <p:cNvGrpSpPr/>
          <p:nvPr/>
        </p:nvGrpSpPr>
        <p:grpSpPr>
          <a:xfrm>
            <a:off x="862649" y="2067694"/>
            <a:ext cx="7911520" cy="230832"/>
            <a:chOff x="1095328" y="1095832"/>
            <a:chExt cx="8481279" cy="230832"/>
          </a:xfrm>
        </p:grpSpPr>
        <p:pic>
          <p:nvPicPr>
            <p:cNvPr id="23" name="그래픽 22">
              <a:extLst>
                <a:ext uri="{FF2B5EF4-FFF2-40B4-BE49-F238E27FC236}">
                  <a16:creationId xmlns:a16="http://schemas.microsoft.com/office/drawing/2014/main" id="{EA8DEFC5-0FB7-6F56-24D3-C83902964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FA30DB9D-17DE-D89D-1A65-8EBC1FC8D62C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Bloom Filter (https://about-tech.tistory.com/175)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1000" dirty="0">
                <a:solidFill>
                  <a:srgbClr val="3566D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C21A60D-1760-F9BC-A34E-C113A37EF0D5}"/>
              </a:ext>
            </a:extLst>
          </p:cNvPr>
          <p:cNvGrpSpPr/>
          <p:nvPr/>
        </p:nvGrpSpPr>
        <p:grpSpPr>
          <a:xfrm>
            <a:off x="862649" y="2405256"/>
            <a:ext cx="7911520" cy="230832"/>
            <a:chOff x="1095328" y="1095832"/>
            <a:chExt cx="8481279" cy="230832"/>
          </a:xfrm>
        </p:grpSpPr>
        <p:pic>
          <p:nvPicPr>
            <p:cNvPr id="12" name="그래픽 11">
              <a:extLst>
                <a:ext uri="{FF2B5EF4-FFF2-40B4-BE49-F238E27FC236}">
                  <a16:creationId xmlns:a16="http://schemas.microsoft.com/office/drawing/2014/main" id="{FD058B44-1F4D-7739-5A0E-5315E8537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B1A53754-7083-AF52-CD58-968C02296A8F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Bloom Filter Simulation (https://www.jasondavies.com/bloomfilter/)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1000" dirty="0">
                <a:solidFill>
                  <a:srgbClr val="3566D3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935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24</a:t>
            </a:fld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D22AED14-28FB-B8EC-13F6-D92C99501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102393"/>
            <a:ext cx="1261120" cy="391068"/>
          </a:xfrm>
          <a:prstGeom prst="rect">
            <a:avLst/>
          </a:prstGeom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1DFFCFFB-DBE7-88E3-2573-7CE302957C04}"/>
              </a:ext>
            </a:extLst>
          </p:cNvPr>
          <p:cNvSpPr/>
          <p:nvPr/>
        </p:nvSpPr>
        <p:spPr>
          <a:xfrm>
            <a:off x="3275856" y="1635646"/>
            <a:ext cx="2524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>
                <a:solidFill>
                  <a:srgbClr val="002060"/>
                </a:solidFill>
                <a:latin typeface="+mj-ea"/>
                <a:ea typeface="+mj-ea"/>
              </a:rPr>
              <a:t>Thank You</a:t>
            </a:r>
            <a:endParaRPr lang="en-US" altLang="ko-KR" sz="36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BD60F91C-807C-79FE-9E9E-1C60688F96DA}"/>
              </a:ext>
            </a:extLst>
          </p:cNvPr>
          <p:cNvSpPr/>
          <p:nvPr/>
        </p:nvSpPr>
        <p:spPr>
          <a:xfrm>
            <a:off x="3305239" y="2339529"/>
            <a:ext cx="2528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데이터베이스 시스템 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12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65240D-17C4-2D7C-7645-54590CBCE202}"/>
              </a:ext>
            </a:extLst>
          </p:cNvPr>
          <p:cNvSpPr txBox="1"/>
          <p:nvPr/>
        </p:nvSpPr>
        <p:spPr>
          <a:xfrm>
            <a:off x="3923933" y="4644152"/>
            <a:ext cx="1050289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조선일보명조" panose="02030304000000000000" pitchFamily="18" charset="-127"/>
              </a:rPr>
              <a:t>&lt;2023/11/21&gt;</a:t>
            </a:r>
            <a:endParaRPr lang="ko-KR" altLang="en-US" sz="1000" dirty="0">
              <a:solidFill>
                <a:schemeClr val="bg2">
                  <a:lumMod val="50000"/>
                </a:schemeClr>
              </a:solidFill>
              <a:latin typeface="에스코어 드림 2 ExtraLight" panose="020B0203030302020204" pitchFamily="34" charset="-127"/>
              <a:ea typeface="에스코어 드림 2 ExtraLight" panose="020B0203030302020204" pitchFamily="34" charset="-127"/>
              <a:cs typeface="조선일보명조" panose="02030304000000000000" pitchFamily="18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7EF16A5-36D5-7BBD-B386-61390A030DA0}"/>
              </a:ext>
            </a:extLst>
          </p:cNvPr>
          <p:cNvSpPr/>
          <p:nvPr/>
        </p:nvSpPr>
        <p:spPr>
          <a:xfrm>
            <a:off x="3301262" y="3634034"/>
            <a:ext cx="24119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Sunghyun</a:t>
            </a:r>
            <a:r>
              <a: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Ahn, </a:t>
            </a:r>
            <a:r>
              <a:rPr lang="en-US" altLang="ko-KR" sz="14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Kijung</a:t>
            </a:r>
            <a:r>
              <a: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Lee</a:t>
            </a:r>
            <a:endParaRPr lang="ko-KR" altLang="en-US" sz="14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7AD9270-1A5A-0C32-4DB4-EF397C33B221}"/>
              </a:ext>
            </a:extLst>
          </p:cNvPr>
          <p:cNvSpPr/>
          <p:nvPr/>
        </p:nvSpPr>
        <p:spPr>
          <a:xfrm>
            <a:off x="3328358" y="4008384"/>
            <a:ext cx="24872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{</a:t>
            </a:r>
            <a:r>
              <a:rPr lang="en-US" altLang="ko-KR" sz="1200" dirty="0" err="1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skd</a:t>
            </a:r>
            <a:r>
              <a:rPr lang="en-US" altLang="ko-KR" sz="1200" dirty="0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, </a:t>
            </a:r>
            <a:r>
              <a:rPr lang="en-US" altLang="ko-KR" sz="1200" dirty="0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rlwjd4177</a:t>
            </a:r>
            <a:r>
              <a:rPr lang="en-US" altLang="ko-KR" sz="1200" dirty="0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}</a:t>
            </a:r>
            <a:r>
              <a:rPr lang="en-US" altLang="ko-KR" sz="1200" dirty="0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@yonsei.ac.kr</a:t>
            </a:r>
            <a:endParaRPr lang="ko-KR" altLang="en-US" sz="1200" dirty="0">
              <a:solidFill>
                <a:srgbClr val="547D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0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0983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NoSQL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3</a:t>
            </a:fld>
            <a:endParaRPr lang="ko-KR" altLang="en-US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4DD3C654-18B8-38FE-CA87-4DAA73FEFC88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6CA61A2-1EF6-32EE-A902-411EEBE4D0C0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Not Only SQL</a:t>
              </a:r>
              <a:endParaRPr lang="en-US" altLang="ko-KR" sz="1600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C56E2C76-D07A-4646-AC5B-A103272F186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DDFF46DE-BCF7-E7A6-C572-F56F42EF42C9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7" name="그래픽 14">
                <a:extLst>
                  <a:ext uri="{FF2B5EF4-FFF2-40B4-BE49-F238E27FC236}">
                    <a16:creationId xmlns:a16="http://schemas.microsoft.com/office/drawing/2014/main" id="{7D82CF5B-A5B2-1C17-D97B-9E7A87583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4BD018FB-42F8-ECB7-058A-78656426280D}"/>
              </a:ext>
            </a:extLst>
          </p:cNvPr>
          <p:cNvGrpSpPr/>
          <p:nvPr/>
        </p:nvGrpSpPr>
        <p:grpSpPr>
          <a:xfrm>
            <a:off x="850325" y="1100034"/>
            <a:ext cx="7911520" cy="230832"/>
            <a:chOff x="1095328" y="1095832"/>
            <a:chExt cx="8481279" cy="230832"/>
          </a:xfrm>
        </p:grpSpPr>
        <p:pic>
          <p:nvPicPr>
            <p:cNvPr id="49" name="그래픽 48">
              <a:extLst>
                <a:ext uri="{FF2B5EF4-FFF2-40B4-BE49-F238E27FC236}">
                  <a16:creationId xmlns:a16="http://schemas.microsoft.com/office/drawing/2014/main" id="{60FBED9B-A320-90FC-134C-6425A9AB6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A1B330BF-CD18-EC7D-1A12-E9D91965D563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NoSQL DB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특성을 크게 네 가지로 나누면 다음과 같음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(Document DB, Graph DB, Key-Value DB, Wide-Column DB)</a:t>
              </a:r>
              <a:endParaRPr lang="en-US" altLang="ko-KR" sz="1000" dirty="0">
                <a:solidFill>
                  <a:schemeClr val="accent5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21A94F94-F7ED-0666-5711-86A10092492C}"/>
              </a:ext>
            </a:extLst>
          </p:cNvPr>
          <p:cNvGrpSpPr/>
          <p:nvPr/>
        </p:nvGrpSpPr>
        <p:grpSpPr>
          <a:xfrm>
            <a:off x="850325" y="1381977"/>
            <a:ext cx="7911520" cy="230832"/>
            <a:chOff x="1095328" y="1095832"/>
            <a:chExt cx="8481279" cy="230832"/>
          </a:xfrm>
        </p:grpSpPr>
        <p:pic>
          <p:nvPicPr>
            <p:cNvPr id="61" name="그래픽 60">
              <a:extLst>
                <a:ext uri="{FF2B5EF4-FFF2-40B4-BE49-F238E27FC236}">
                  <a16:creationId xmlns:a16="http://schemas.microsoft.com/office/drawing/2014/main" id="{8E67306A-735C-A257-9B8F-772190226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0BE7C080-B6B3-21AD-B476-C37D7E4DBFD4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어떤 상황에서 어떤 데이터베이스가 적합할지 알아보고 이용하면 됨</a:t>
              </a:r>
              <a:endParaRPr lang="en-US" altLang="ko-KR" sz="1000" dirty="0">
                <a:solidFill>
                  <a:schemeClr val="accent5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9D83FC0D-D4C6-DAAA-A036-E236186C67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318" y="1744923"/>
            <a:ext cx="5333267" cy="3184178"/>
          </a:xfrm>
          <a:prstGeom prst="rect">
            <a:avLst/>
          </a:prstGeom>
        </p:spPr>
      </p:pic>
      <p:sp>
        <p:nvSpPr>
          <p:cNvPr id="14" name="양쪽 중괄호 13">
            <a:extLst>
              <a:ext uri="{FF2B5EF4-FFF2-40B4-BE49-F238E27FC236}">
                <a16:creationId xmlns:a16="http://schemas.microsoft.com/office/drawing/2014/main" id="{97AD8AAA-4AA3-A0EE-88CA-42D07001DD19}"/>
              </a:ext>
            </a:extLst>
          </p:cNvPr>
          <p:cNvSpPr/>
          <p:nvPr/>
        </p:nvSpPr>
        <p:spPr>
          <a:xfrm>
            <a:off x="6505857" y="2067694"/>
            <a:ext cx="2232248" cy="432048"/>
          </a:xfrm>
          <a:prstGeom prst="bracePair">
            <a:avLst/>
          </a:prstGeom>
          <a:ln w="12700"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웹에서 서버와 클라이언트가 </a:t>
            </a:r>
            <a:br>
              <a:rPr lang="en-US" altLang="ko-KR" sz="1100" dirty="0"/>
            </a:br>
            <a:r>
              <a:rPr lang="ko-KR" altLang="en-US" sz="1100" dirty="0"/>
              <a:t>통신할 때 이용되는 파일</a:t>
            </a:r>
            <a:r>
              <a:rPr lang="en-US" altLang="ko-KR" sz="1100" dirty="0"/>
              <a:t>: Json</a:t>
            </a:r>
            <a:endParaRPr lang="ko-KR" altLang="en-US" sz="1100" dirty="0"/>
          </a:p>
        </p:txBody>
      </p:sp>
      <p:sp>
        <p:nvSpPr>
          <p:cNvPr id="15" name="양쪽 중괄호 14">
            <a:extLst>
              <a:ext uri="{FF2B5EF4-FFF2-40B4-BE49-F238E27FC236}">
                <a16:creationId xmlns:a16="http://schemas.microsoft.com/office/drawing/2014/main" id="{4254DD25-8CDE-27CE-0C86-1576EDB8F648}"/>
              </a:ext>
            </a:extLst>
          </p:cNvPr>
          <p:cNvSpPr/>
          <p:nvPr/>
        </p:nvSpPr>
        <p:spPr>
          <a:xfrm>
            <a:off x="6505857" y="2758469"/>
            <a:ext cx="2232248" cy="432048"/>
          </a:xfrm>
          <a:prstGeom prst="bracePair">
            <a:avLst/>
          </a:prstGeom>
          <a:ln w="12700"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050" dirty="0"/>
              <a:t>소셜 네트워킹</a:t>
            </a:r>
            <a:r>
              <a:rPr lang="en-US" altLang="ko-KR" sz="1050" dirty="0"/>
              <a:t>, </a:t>
            </a:r>
            <a:r>
              <a:rPr lang="ko-KR" altLang="en-US" sz="1050" dirty="0"/>
              <a:t>추천 엔진</a:t>
            </a:r>
            <a:r>
              <a:rPr lang="en-US" altLang="ko-KR" sz="1050" dirty="0"/>
              <a:t>, </a:t>
            </a:r>
            <a:br>
              <a:rPr lang="en-US" altLang="ko-KR" sz="1050" dirty="0"/>
            </a:br>
            <a:r>
              <a:rPr lang="ko-KR" altLang="en-US" sz="1050" dirty="0"/>
              <a:t>이상 탐지 등에 활용됨</a:t>
            </a:r>
            <a:endParaRPr lang="ko-KR" altLang="en-US" sz="1400" dirty="0"/>
          </a:p>
        </p:txBody>
      </p:sp>
      <p:sp>
        <p:nvSpPr>
          <p:cNvPr id="16" name="양쪽 중괄호 15">
            <a:extLst>
              <a:ext uri="{FF2B5EF4-FFF2-40B4-BE49-F238E27FC236}">
                <a16:creationId xmlns:a16="http://schemas.microsoft.com/office/drawing/2014/main" id="{4A4AC125-2417-CFE9-9796-51C40A5D9BAC}"/>
              </a:ext>
            </a:extLst>
          </p:cNvPr>
          <p:cNvSpPr/>
          <p:nvPr/>
        </p:nvSpPr>
        <p:spPr>
          <a:xfrm>
            <a:off x="6505857" y="3449244"/>
            <a:ext cx="2232248" cy="432048"/>
          </a:xfrm>
          <a:prstGeom prst="bracePair">
            <a:avLst/>
          </a:prstGeom>
          <a:ln w="12700"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100" dirty="0"/>
              <a:t>IoT </a:t>
            </a:r>
            <a:r>
              <a:rPr lang="ko-KR" altLang="en-US" sz="1100" dirty="0"/>
              <a:t>기기의 센서들 값은 </a:t>
            </a:r>
            <a:r>
              <a:rPr lang="en-US" altLang="ko-KR" sz="1100" dirty="0"/>
              <a:t>Key-Value </a:t>
            </a:r>
            <a:r>
              <a:rPr lang="ko-KR" altLang="en-US" sz="1100" dirty="0"/>
              <a:t>형태로 클라우드 저장됨</a:t>
            </a:r>
            <a:endParaRPr lang="ko-KR" altLang="en-US" dirty="0"/>
          </a:p>
        </p:txBody>
      </p:sp>
      <p:sp>
        <p:nvSpPr>
          <p:cNvPr id="17" name="양쪽 중괄호 16">
            <a:extLst>
              <a:ext uri="{FF2B5EF4-FFF2-40B4-BE49-F238E27FC236}">
                <a16:creationId xmlns:a16="http://schemas.microsoft.com/office/drawing/2014/main" id="{76188651-2A0B-243D-BEF6-48DA76AA642F}"/>
              </a:ext>
            </a:extLst>
          </p:cNvPr>
          <p:cNvSpPr/>
          <p:nvPr/>
        </p:nvSpPr>
        <p:spPr>
          <a:xfrm>
            <a:off x="6505857" y="4185318"/>
            <a:ext cx="2232248" cy="432048"/>
          </a:xfrm>
          <a:prstGeom prst="bracePair">
            <a:avLst/>
          </a:prstGeom>
          <a:ln w="12700"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구조적으로 데이터를 저장하는 장점 유지</a:t>
            </a:r>
            <a:r>
              <a:rPr lang="en-US" altLang="ko-KR" sz="1100" dirty="0"/>
              <a:t>, column</a:t>
            </a:r>
            <a:r>
              <a:rPr lang="ko-KR" altLang="en-US" sz="1100" dirty="0"/>
              <a:t>은 </a:t>
            </a:r>
            <a:r>
              <a:rPr lang="en-US" altLang="ko-KR" sz="1100" dirty="0"/>
              <a:t>flexible</a:t>
            </a:r>
            <a:endParaRPr lang="ko-KR" altLang="en-US" sz="1100" dirty="0"/>
          </a:p>
        </p:txBody>
      </p:sp>
      <p:cxnSp>
        <p:nvCxnSpPr>
          <p:cNvPr id="20" name="연결선: 구부러짐 19">
            <a:extLst>
              <a:ext uri="{FF2B5EF4-FFF2-40B4-BE49-F238E27FC236}">
                <a16:creationId xmlns:a16="http://schemas.microsoft.com/office/drawing/2014/main" id="{118A586C-9AE6-8BB5-691F-EED79CFBB9ED}"/>
              </a:ext>
            </a:extLst>
          </p:cNvPr>
          <p:cNvCxnSpPr>
            <a:cxnSpLocks/>
            <a:stCxn id="14" idx="1"/>
          </p:cNvCxnSpPr>
          <p:nvPr/>
        </p:nvCxnSpPr>
        <p:spPr>
          <a:xfrm rot="10800000" flipV="1">
            <a:off x="2195737" y="2283718"/>
            <a:ext cx="4310121" cy="849626"/>
          </a:xfrm>
          <a:prstGeom prst="curvedConnector3">
            <a:avLst>
              <a:gd name="adj1" fmla="val 50000"/>
            </a:avLst>
          </a:prstGeom>
          <a:ln w="127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연결선: 구부러짐 23">
            <a:extLst>
              <a:ext uri="{FF2B5EF4-FFF2-40B4-BE49-F238E27FC236}">
                <a16:creationId xmlns:a16="http://schemas.microsoft.com/office/drawing/2014/main" id="{BE94196D-5DFD-AFDC-1634-6C4DAF9C5CE0}"/>
              </a:ext>
            </a:extLst>
          </p:cNvPr>
          <p:cNvCxnSpPr>
            <a:cxnSpLocks/>
            <a:stCxn id="15" idx="1"/>
          </p:cNvCxnSpPr>
          <p:nvPr/>
        </p:nvCxnSpPr>
        <p:spPr>
          <a:xfrm rot="10800000" flipV="1">
            <a:off x="3347865" y="2974492"/>
            <a:ext cx="3157993" cy="158851"/>
          </a:xfrm>
          <a:prstGeom prst="curvedConnector3">
            <a:avLst>
              <a:gd name="adj1" fmla="val 50000"/>
            </a:avLst>
          </a:prstGeom>
          <a:ln w="127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연결선: 구부러짐 27">
            <a:extLst>
              <a:ext uri="{FF2B5EF4-FFF2-40B4-BE49-F238E27FC236}">
                <a16:creationId xmlns:a16="http://schemas.microsoft.com/office/drawing/2014/main" id="{9303833F-A2FB-8B23-2EBB-4412B91461EE}"/>
              </a:ext>
            </a:extLst>
          </p:cNvPr>
          <p:cNvCxnSpPr>
            <a:cxnSpLocks/>
            <a:stCxn id="16" idx="1"/>
          </p:cNvCxnSpPr>
          <p:nvPr/>
        </p:nvCxnSpPr>
        <p:spPr>
          <a:xfrm rot="10800000" flipV="1">
            <a:off x="4355977" y="3665267"/>
            <a:ext cx="2149881" cy="216023"/>
          </a:xfrm>
          <a:prstGeom prst="curvedConnector3">
            <a:avLst>
              <a:gd name="adj1" fmla="val 50000"/>
            </a:avLst>
          </a:prstGeom>
          <a:ln w="127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연결선: 구부러짐 32">
            <a:extLst>
              <a:ext uri="{FF2B5EF4-FFF2-40B4-BE49-F238E27FC236}">
                <a16:creationId xmlns:a16="http://schemas.microsoft.com/office/drawing/2014/main" id="{B1D86424-BE0E-753F-7F14-CEEDA834D3B8}"/>
              </a:ext>
            </a:extLst>
          </p:cNvPr>
          <p:cNvCxnSpPr>
            <a:cxnSpLocks/>
            <a:stCxn id="17" idx="1"/>
          </p:cNvCxnSpPr>
          <p:nvPr/>
        </p:nvCxnSpPr>
        <p:spPr>
          <a:xfrm rot="10800000">
            <a:off x="5868145" y="3713908"/>
            <a:ext cx="637713" cy="687434"/>
          </a:xfrm>
          <a:prstGeom prst="curvedConnector2">
            <a:avLst/>
          </a:prstGeom>
          <a:ln w="127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그림 37">
            <a:extLst>
              <a:ext uri="{FF2B5EF4-FFF2-40B4-BE49-F238E27FC236}">
                <a16:creationId xmlns:a16="http://schemas.microsoft.com/office/drawing/2014/main" id="{EBE2FE79-B324-821E-3203-A14D3B96D9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0352" y="102393"/>
            <a:ext cx="1261120" cy="39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4727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LSM Tree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ko-KR" sz="22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4</a:t>
            </a:fld>
            <a:endParaRPr lang="ko-KR" altLang="en-US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4DD3C654-18B8-38FE-CA87-4DAA73FEFC88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6CA61A2-1EF6-32EE-A902-411EEBE4D0C0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LSM Tree</a:t>
              </a:r>
              <a:endParaRPr lang="en-US" altLang="ko-KR" sz="1600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C56E2C76-D07A-4646-AC5B-A103272F186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DDFF46DE-BCF7-E7A6-C572-F56F42EF42C9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7" name="그래픽 14">
                <a:extLst>
                  <a:ext uri="{FF2B5EF4-FFF2-40B4-BE49-F238E27FC236}">
                    <a16:creationId xmlns:a16="http://schemas.microsoft.com/office/drawing/2014/main" id="{7D82CF5B-A5B2-1C17-D97B-9E7A87583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4BD018FB-42F8-ECB7-058A-78656426280D}"/>
              </a:ext>
            </a:extLst>
          </p:cNvPr>
          <p:cNvGrpSpPr/>
          <p:nvPr/>
        </p:nvGrpSpPr>
        <p:grpSpPr>
          <a:xfrm>
            <a:off x="850325" y="1100034"/>
            <a:ext cx="7911520" cy="384721"/>
            <a:chOff x="1095328" y="1095832"/>
            <a:chExt cx="8481279" cy="384721"/>
          </a:xfrm>
        </p:grpSpPr>
        <p:pic>
          <p:nvPicPr>
            <p:cNvPr id="49" name="그래픽 48">
              <a:extLst>
                <a:ext uri="{FF2B5EF4-FFF2-40B4-BE49-F238E27FC236}">
                  <a16:creationId xmlns:a16="http://schemas.microsoft.com/office/drawing/2014/main" id="{60FBED9B-A320-90FC-134C-6425A9AB6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A1B330BF-CD18-EC7D-1A12-E9D91965D563}"/>
                </a:ext>
              </a:extLst>
            </p:cNvPr>
            <p:cNvSpPr/>
            <p:nvPr/>
          </p:nvSpPr>
          <p:spPr>
            <a:xfrm>
              <a:off x="1231162" y="1095832"/>
              <a:ext cx="8345445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>
                  <a:solidFill>
                    <a:srgbClr val="3566D3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Log-Structured Merge-Tree</a:t>
              </a:r>
              <a:r>
                <a:rPr lang="en-US" altLang="ko-KR" sz="10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Log </a:t>
              </a:r>
              <a:r>
                <a:rPr lang="ko-KR" altLang="en-US" sz="10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파일을 기반으로 작동하는 방식 </a:t>
              </a:r>
              <a:r>
                <a:rPr lang="en-US" altLang="ko-KR" sz="10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(Log Structured Storage Engine)</a:t>
              </a:r>
              <a:endParaRPr lang="en-US" altLang="ko-KR" sz="1000" dirty="0">
                <a:solidFill>
                  <a:schemeClr val="accent5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1000" dirty="0">
                <a:solidFill>
                  <a:schemeClr val="accent5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21A94F94-F7ED-0666-5711-86A10092492C}"/>
              </a:ext>
            </a:extLst>
          </p:cNvPr>
          <p:cNvGrpSpPr/>
          <p:nvPr/>
        </p:nvGrpSpPr>
        <p:grpSpPr>
          <a:xfrm>
            <a:off x="850325" y="1381977"/>
            <a:ext cx="7911520" cy="246221"/>
            <a:chOff x="1095328" y="1095832"/>
            <a:chExt cx="8481279" cy="246221"/>
          </a:xfrm>
        </p:grpSpPr>
        <p:pic>
          <p:nvPicPr>
            <p:cNvPr id="61" name="그래픽 60">
              <a:extLst>
                <a:ext uri="{FF2B5EF4-FFF2-40B4-BE49-F238E27FC236}">
                  <a16:creationId xmlns:a16="http://schemas.microsoft.com/office/drawing/2014/main" id="{8E67306A-735C-A257-9B8F-772190226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0BE7C080-B6B3-21AD-B476-C37D7E4DBFD4}"/>
                </a:ext>
              </a:extLst>
            </p:cNvPr>
            <p:cNvSpPr/>
            <p:nvPr/>
          </p:nvSpPr>
          <p:spPr>
            <a:xfrm>
              <a:off x="1231162" y="1095832"/>
              <a:ext cx="834544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0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연속적인 </a:t>
              </a:r>
              <a:r>
                <a:rPr lang="ko-KR" altLang="en-US" sz="1000" dirty="0">
                  <a:solidFill>
                    <a:srgbClr val="F84F4B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쓰기 연산</a:t>
              </a:r>
              <a:r>
                <a:rPr lang="ko-KR" altLang="en-US" sz="10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수행하는 워크로드를 위해 설계됨</a:t>
              </a:r>
              <a:endParaRPr lang="en-US" altLang="ko-KR" sz="1050" dirty="0">
                <a:solidFill>
                  <a:schemeClr val="accent5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D22AED14-28FB-B8EC-13F6-D92C995014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0352" y="102393"/>
            <a:ext cx="1261120" cy="391068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D13BA079-8A39-D760-6C7A-7A60D7131ADC}"/>
              </a:ext>
            </a:extLst>
          </p:cNvPr>
          <p:cNvGrpSpPr/>
          <p:nvPr/>
        </p:nvGrpSpPr>
        <p:grpSpPr>
          <a:xfrm>
            <a:off x="850325" y="1663920"/>
            <a:ext cx="7911520" cy="246221"/>
            <a:chOff x="1095328" y="1095832"/>
            <a:chExt cx="8481279" cy="246221"/>
          </a:xfrm>
        </p:grpSpPr>
        <p:pic>
          <p:nvPicPr>
            <p:cNvPr id="16" name="그래픽 15">
              <a:extLst>
                <a:ext uri="{FF2B5EF4-FFF2-40B4-BE49-F238E27FC236}">
                  <a16:creationId xmlns:a16="http://schemas.microsoft.com/office/drawing/2014/main" id="{F9C4A20E-B5EA-A251-8032-15FDE23C5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70013E4E-BE53-3F40-1DE6-5FB4B4EC6EF9}"/>
                </a:ext>
              </a:extLst>
            </p:cNvPr>
            <p:cNvSpPr/>
            <p:nvPr/>
          </p:nvSpPr>
          <p:spPr>
            <a:xfrm>
              <a:off x="1231162" y="1095832"/>
              <a:ext cx="834544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NoSQL </a:t>
              </a:r>
              <a:r>
                <a:rPr lang="ko-KR" altLang="en-US" sz="10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중 </a:t>
              </a:r>
              <a:r>
                <a:rPr lang="en-US" altLang="ko-KR" sz="1000" dirty="0">
                  <a:solidFill>
                    <a:srgbClr val="547D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Key-Value DB (ex. </a:t>
              </a:r>
              <a:r>
                <a:rPr lang="en-US" altLang="ko-KR" sz="1000" dirty="0" err="1">
                  <a:solidFill>
                    <a:srgbClr val="547D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LevelDB</a:t>
              </a:r>
              <a:r>
                <a:rPr lang="en-US" altLang="ko-KR" sz="1000" dirty="0">
                  <a:solidFill>
                    <a:srgbClr val="547D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en-US" altLang="ko-KR" sz="1000" dirty="0" err="1">
                  <a:solidFill>
                    <a:srgbClr val="547D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RocksDB</a:t>
              </a:r>
              <a:r>
                <a:rPr lang="en-US" altLang="ko-KR" sz="1000" dirty="0">
                  <a:solidFill>
                    <a:srgbClr val="547D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1000" dirty="0">
                  <a:solidFill>
                    <a:srgbClr val="547D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등</a:t>
              </a:r>
              <a:r>
                <a:rPr lang="en-US" altLang="ko-KR" sz="1000" dirty="0">
                  <a:solidFill>
                    <a:srgbClr val="547D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r>
                <a:rPr lang="ko-KR" altLang="en-US" sz="10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에서 이용하는 데이터 저장 방식  </a:t>
              </a:r>
              <a:endParaRPr lang="en-US" altLang="ko-KR" sz="1050" dirty="0">
                <a:solidFill>
                  <a:schemeClr val="accent5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93EB8C26-1656-8B80-9F4D-521FAB70DA7D}"/>
              </a:ext>
            </a:extLst>
          </p:cNvPr>
          <p:cNvGrpSpPr/>
          <p:nvPr/>
        </p:nvGrpSpPr>
        <p:grpSpPr>
          <a:xfrm>
            <a:off x="664555" y="2338985"/>
            <a:ext cx="7939894" cy="261610"/>
            <a:chOff x="598273" y="619057"/>
            <a:chExt cx="6735107" cy="261610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476E64BE-8ED5-000D-C06F-CEFE32F3EA66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Log File</a:t>
              </a:r>
              <a:endParaRPr lang="en-US" altLang="ko-KR" sz="1600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BCB6AACB-A74B-F4DF-8911-945F45154F17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22DAD543-8C7C-9D1C-64E5-53329533874D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2" name="그래픽 14">
                <a:extLst>
                  <a:ext uri="{FF2B5EF4-FFF2-40B4-BE49-F238E27FC236}">
                    <a16:creationId xmlns:a16="http://schemas.microsoft.com/office/drawing/2014/main" id="{DF8770C9-654B-CC49-90D3-181980BA1C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C5C1A997-42DA-AB68-8C7E-3E7761A58DC4}"/>
              </a:ext>
            </a:extLst>
          </p:cNvPr>
          <p:cNvGrpSpPr/>
          <p:nvPr/>
        </p:nvGrpSpPr>
        <p:grpSpPr>
          <a:xfrm>
            <a:off x="867321" y="2726755"/>
            <a:ext cx="7911520" cy="246221"/>
            <a:chOff x="1095328" y="1095832"/>
            <a:chExt cx="8481279" cy="246221"/>
          </a:xfrm>
        </p:grpSpPr>
        <p:pic>
          <p:nvPicPr>
            <p:cNvPr id="24" name="그래픽 23">
              <a:extLst>
                <a:ext uri="{FF2B5EF4-FFF2-40B4-BE49-F238E27FC236}">
                  <a16:creationId xmlns:a16="http://schemas.microsoft.com/office/drawing/2014/main" id="{C21914F3-F6D6-8977-BE2C-080ED978F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4247BAE9-9DD1-CB35-D331-9DD20548F501}"/>
                </a:ext>
              </a:extLst>
            </p:cNvPr>
            <p:cNvSpPr/>
            <p:nvPr/>
          </p:nvSpPr>
          <p:spPr>
            <a:xfrm>
              <a:off x="1231162" y="1095832"/>
              <a:ext cx="834544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Append-only </a:t>
              </a:r>
              <a:r>
                <a:rPr lang="ko-KR" altLang="en-US" sz="10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파일 </a:t>
              </a:r>
              <a:r>
                <a:rPr lang="en-US" altLang="ko-KR" sz="10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ko-KR" altLang="en-US" sz="10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한</a:t>
              </a:r>
              <a:r>
                <a:rPr lang="en-US" altLang="ko-KR" sz="10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10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번 쓰여진 정보는 바뀌지 않고 새로운 내용은 항상 파일의 끝에 추가됨</a:t>
              </a:r>
              <a:r>
                <a:rPr lang="en-US" altLang="ko-KR" sz="10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 </a:t>
              </a:r>
              <a:endParaRPr lang="en-US" altLang="ko-KR" sz="1050" dirty="0">
                <a:solidFill>
                  <a:schemeClr val="accent5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804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DEF799B9-D165-1292-7D54-9EA926CA7319}"/>
              </a:ext>
            </a:extLst>
          </p:cNvPr>
          <p:cNvSpPr txBox="1"/>
          <p:nvPr/>
        </p:nvSpPr>
        <p:spPr>
          <a:xfrm>
            <a:off x="5153784" y="1471999"/>
            <a:ext cx="497252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Disk</a:t>
            </a:r>
            <a:endParaRPr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4727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LSM Tree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ko-KR" sz="22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5</a:t>
            </a:fld>
            <a:endParaRPr lang="ko-KR" altLang="en-US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4DD3C654-18B8-38FE-CA87-4DAA73FEFC88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6CA61A2-1EF6-32EE-A902-411EEBE4D0C0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Log Structured Storage Engine </a:t>
              </a:r>
              <a:r>
                <a:rPr lang="ko-KR" altLang="en-US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예제 </a:t>
              </a:r>
              <a:endParaRPr lang="en-US" altLang="ko-KR" sz="1600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C56E2C76-D07A-4646-AC5B-A103272F186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DDFF46DE-BCF7-E7A6-C572-F56F42EF42C9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7" name="그래픽 14">
                <a:extLst>
                  <a:ext uri="{FF2B5EF4-FFF2-40B4-BE49-F238E27FC236}">
                    <a16:creationId xmlns:a16="http://schemas.microsoft.com/office/drawing/2014/main" id="{7D82CF5B-A5B2-1C17-D97B-9E7A87583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4BD018FB-42F8-ECB7-058A-78656426280D}"/>
              </a:ext>
            </a:extLst>
          </p:cNvPr>
          <p:cNvGrpSpPr/>
          <p:nvPr/>
        </p:nvGrpSpPr>
        <p:grpSpPr>
          <a:xfrm>
            <a:off x="850325" y="1105932"/>
            <a:ext cx="7935488" cy="230832"/>
            <a:chOff x="1095328" y="1101730"/>
            <a:chExt cx="8506973" cy="230832"/>
          </a:xfrm>
        </p:grpSpPr>
        <p:pic>
          <p:nvPicPr>
            <p:cNvPr id="49" name="그래픽 48">
              <a:extLst>
                <a:ext uri="{FF2B5EF4-FFF2-40B4-BE49-F238E27FC236}">
                  <a16:creationId xmlns:a16="http://schemas.microsoft.com/office/drawing/2014/main" id="{60FBED9B-A320-90FC-134C-6425A9AB6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A1B330BF-CD18-EC7D-1A12-E9D91965D563}"/>
                </a:ext>
              </a:extLst>
            </p:cNvPr>
            <p:cNvSpPr/>
            <p:nvPr/>
          </p:nvSpPr>
          <p:spPr>
            <a:xfrm>
              <a:off x="1256856" y="1101730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Log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파일을 생성 및 조회하는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Bash Function </a:t>
              </a:r>
              <a:endParaRPr lang="en-US" altLang="ko-KR" sz="1000" dirty="0">
                <a:solidFill>
                  <a:schemeClr val="accent5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D22AED14-28FB-B8EC-13F6-D92C995014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0352" y="102393"/>
            <a:ext cx="1261120" cy="391068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CC46EE1-5C80-A930-2EE7-2851DCE6E6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325" y="1482072"/>
            <a:ext cx="3983856" cy="172234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C94CD37-2BC8-266A-6B5D-A8227C3DAB6E}"/>
              </a:ext>
            </a:extLst>
          </p:cNvPr>
          <p:cNvSpPr txBox="1"/>
          <p:nvPr/>
        </p:nvSpPr>
        <p:spPr>
          <a:xfrm>
            <a:off x="2031344" y="1798939"/>
            <a:ext cx="28620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ko-KR" altLang="en-US" sz="1200" dirty="0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새로운 </a:t>
            </a:r>
            <a:r>
              <a:rPr lang="en-US" altLang="ko-KR" sz="1200" dirty="0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key-value pair</a:t>
            </a:r>
            <a:r>
              <a:rPr lang="ko-KR" altLang="en-US" sz="1200" dirty="0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를 추가하는 함수</a:t>
            </a:r>
            <a:endParaRPr lang="ko-KR" altLang="en-US" sz="1200" dirty="0">
              <a:solidFill>
                <a:srgbClr val="547DDA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B6F94-0606-6A55-4CB1-D2EBF6B5652F}"/>
              </a:ext>
            </a:extLst>
          </p:cNvPr>
          <p:cNvSpPr txBox="1"/>
          <p:nvPr/>
        </p:nvSpPr>
        <p:spPr>
          <a:xfrm>
            <a:off x="1763688" y="2343244"/>
            <a:ext cx="32403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200" dirty="0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key</a:t>
            </a:r>
            <a:r>
              <a:rPr lang="ko-KR" altLang="en-US" sz="1200" dirty="0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에 들어가 있는 </a:t>
            </a:r>
            <a:r>
              <a:rPr lang="en-US" altLang="ko-KR" sz="1200" dirty="0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value</a:t>
            </a:r>
            <a:r>
              <a:rPr lang="ko-KR" altLang="en-US" sz="1200" dirty="0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를 </a:t>
            </a:r>
            <a:r>
              <a:rPr lang="ko-KR" altLang="en-US" sz="1200" dirty="0" err="1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리턴해주는</a:t>
            </a:r>
            <a:r>
              <a:rPr lang="ko-KR" altLang="en-US" sz="1200" dirty="0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함수</a:t>
            </a:r>
            <a:endParaRPr lang="ko-KR" altLang="en-US" sz="1200" dirty="0">
              <a:solidFill>
                <a:srgbClr val="547DDA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F15FC4-FFA4-DFCA-245B-FB74F097E356}"/>
              </a:ext>
            </a:extLst>
          </p:cNvPr>
          <p:cNvSpPr txBox="1"/>
          <p:nvPr/>
        </p:nvSpPr>
        <p:spPr>
          <a:xfrm>
            <a:off x="850325" y="3317833"/>
            <a:ext cx="2508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db_set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1234 '{“name”:”</a:t>
            </a:r>
            <a:r>
              <a:rPr lang="en-US" altLang="ko-KR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sam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”}’</a:t>
            </a: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109A26-7F3D-4376-9E52-E71F82CB4EE8}"/>
              </a:ext>
            </a:extLst>
          </p:cNvPr>
          <p:cNvSpPr txBox="1"/>
          <p:nvPr/>
        </p:nvSpPr>
        <p:spPr>
          <a:xfrm>
            <a:off x="850324" y="3594229"/>
            <a:ext cx="2517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db_set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5678 '{“</a:t>
            </a:r>
            <a:r>
              <a:rPr lang="en-US" altLang="ko-KR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name”:”tom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”}’</a:t>
            </a: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E2119C-89C9-D18C-21CE-5252B5371939}"/>
              </a:ext>
            </a:extLst>
          </p:cNvPr>
          <p:cNvSpPr txBox="1"/>
          <p:nvPr/>
        </p:nvSpPr>
        <p:spPr>
          <a:xfrm>
            <a:off x="872338" y="3887350"/>
            <a:ext cx="1202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db_get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1234</a:t>
            </a: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15EE2B-7AF3-FAE3-CCC9-2C7DDBB0099E}"/>
              </a:ext>
            </a:extLst>
          </p:cNvPr>
          <p:cNvSpPr txBox="1"/>
          <p:nvPr/>
        </p:nvSpPr>
        <p:spPr>
          <a:xfrm>
            <a:off x="850324" y="4179922"/>
            <a:ext cx="2527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db_set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1234 '{“</a:t>
            </a:r>
            <a:r>
              <a:rPr lang="en-US" altLang="ko-KR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name”:”sally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”}’</a:t>
            </a: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8E0A9F-78FC-0D00-C7DE-E8057C2124ED}"/>
              </a:ext>
            </a:extLst>
          </p:cNvPr>
          <p:cNvSpPr txBox="1"/>
          <p:nvPr/>
        </p:nvSpPr>
        <p:spPr>
          <a:xfrm>
            <a:off x="850639" y="4447227"/>
            <a:ext cx="1202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db_get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1234</a:t>
            </a: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4EDD24-FE24-AD14-74FA-5E5639C53128}"/>
              </a:ext>
            </a:extLst>
          </p:cNvPr>
          <p:cNvSpPr txBox="1"/>
          <p:nvPr/>
        </p:nvSpPr>
        <p:spPr>
          <a:xfrm>
            <a:off x="5153784" y="1752772"/>
            <a:ext cx="1857579" cy="646331"/>
          </a:xfrm>
          <a:prstGeom prst="rect">
            <a:avLst/>
          </a:prstGeom>
          <a:solidFill>
            <a:srgbClr val="ECECEA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1234, {“name”:”</a:t>
            </a:r>
            <a:r>
              <a:rPr lang="en-US" altLang="ko-KR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sam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5678, {“</a:t>
            </a:r>
            <a:r>
              <a:rPr lang="en-US" altLang="ko-KR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name”:”tom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1234, {“</a:t>
            </a:r>
            <a:r>
              <a:rPr lang="en-US" altLang="ko-KR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name”:”sally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A8E65C-F655-F3AD-8208-9A0F2F25BB9F}"/>
              </a:ext>
            </a:extLst>
          </p:cNvPr>
          <p:cNvSpPr txBox="1"/>
          <p:nvPr/>
        </p:nvSpPr>
        <p:spPr>
          <a:xfrm>
            <a:off x="3579116" y="3887349"/>
            <a:ext cx="1421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400" dirty="0">
                <a:solidFill>
                  <a:srgbClr val="547DD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{“name”:”</a:t>
            </a:r>
            <a:r>
              <a:rPr lang="en-US" altLang="ko-KR" sz="1400" dirty="0" err="1">
                <a:solidFill>
                  <a:srgbClr val="547DD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sam</a:t>
            </a:r>
            <a:r>
              <a:rPr lang="en-US" altLang="ko-KR" sz="1400" dirty="0">
                <a:solidFill>
                  <a:srgbClr val="547DD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FB9035-B979-7C74-6E6D-6FE5011D2AD5}"/>
              </a:ext>
            </a:extLst>
          </p:cNvPr>
          <p:cNvSpPr txBox="1"/>
          <p:nvPr/>
        </p:nvSpPr>
        <p:spPr>
          <a:xfrm>
            <a:off x="3579116" y="4438647"/>
            <a:ext cx="1421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400" dirty="0">
                <a:solidFill>
                  <a:srgbClr val="547DD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{“</a:t>
            </a:r>
            <a:r>
              <a:rPr lang="en-US" altLang="ko-KR" sz="1400" dirty="0" err="1">
                <a:solidFill>
                  <a:srgbClr val="547DD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name”:”sally</a:t>
            </a:r>
            <a:r>
              <a:rPr lang="en-US" altLang="ko-KR" sz="1400" dirty="0">
                <a:solidFill>
                  <a:srgbClr val="547DD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B890A08C-35E9-7D04-A821-D45008A0D266}"/>
              </a:ext>
            </a:extLst>
          </p:cNvPr>
          <p:cNvCxnSpPr/>
          <p:nvPr/>
        </p:nvCxnSpPr>
        <p:spPr>
          <a:xfrm>
            <a:off x="2031344" y="4041237"/>
            <a:ext cx="1584176" cy="0"/>
          </a:xfrm>
          <a:prstGeom prst="straightConnector1">
            <a:avLst/>
          </a:prstGeom>
          <a:ln w="12700">
            <a:solidFill>
              <a:srgbClr val="547D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0FCF94E8-609C-5955-94F7-B4D9BA0889FB}"/>
              </a:ext>
            </a:extLst>
          </p:cNvPr>
          <p:cNvCxnSpPr/>
          <p:nvPr/>
        </p:nvCxnSpPr>
        <p:spPr>
          <a:xfrm>
            <a:off x="2026305" y="4601115"/>
            <a:ext cx="1584176" cy="0"/>
          </a:xfrm>
          <a:prstGeom prst="straightConnector1">
            <a:avLst/>
          </a:prstGeom>
          <a:ln w="12700">
            <a:solidFill>
              <a:srgbClr val="547D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그래픽 37">
            <a:extLst>
              <a:ext uri="{FF2B5EF4-FFF2-40B4-BE49-F238E27FC236}">
                <a16:creationId xmlns:a16="http://schemas.microsoft.com/office/drawing/2014/main" id="{1DB2288D-2677-6EDC-2901-C2E6E7A8A8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70526" y="2699612"/>
            <a:ext cx="288032" cy="1489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9C0B4F9F-9825-83CA-EBB3-677AF25E5011}"/>
              </a:ext>
            </a:extLst>
          </p:cNvPr>
          <p:cNvSpPr txBox="1"/>
          <p:nvPr/>
        </p:nvSpPr>
        <p:spPr>
          <a:xfrm>
            <a:off x="5445709" y="2645083"/>
            <a:ext cx="371765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 err="1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db_set</a:t>
            </a:r>
            <a:r>
              <a:rPr lang="ko-KR" altLang="en-US" sz="105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의 성능은 좋지만</a:t>
            </a:r>
            <a:r>
              <a:rPr lang="en-US" altLang="ko-KR" sz="105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, </a:t>
            </a:r>
            <a:r>
              <a:rPr lang="en-US" altLang="ko-KR" sz="1050" dirty="0" err="1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db_get</a:t>
            </a:r>
            <a:r>
              <a:rPr lang="ko-KR" altLang="en-US" sz="105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의 성능은 좋지 않다</a:t>
            </a:r>
            <a:r>
              <a:rPr lang="en-US" altLang="ko-KR" sz="105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. </a:t>
            </a:r>
            <a:br>
              <a:rPr lang="en-US" altLang="ko-KR" sz="105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r>
              <a:rPr lang="en-US" altLang="ko-KR" sz="105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</a:t>
            </a:r>
            <a:r>
              <a:rPr lang="ko-KR" altLang="en-US" sz="105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요청이 올 때마다 파일 전체를 스캔해야 하기 때문</a:t>
            </a:r>
            <a:r>
              <a:rPr lang="en-US" altLang="ko-KR" sz="105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)</a:t>
            </a:r>
          </a:p>
          <a:p>
            <a:endParaRPr lang="ko-KR" altLang="en-US" sz="1050" dirty="0">
              <a:solidFill>
                <a:srgbClr val="6E91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5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42" grpId="0"/>
      <p:bldP spid="43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4727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LSM Tree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ko-KR" sz="22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6</a:t>
            </a:fld>
            <a:endParaRPr lang="ko-KR" altLang="en-US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4DD3C654-18B8-38FE-CA87-4DAA73FEFC88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6CA61A2-1EF6-32EE-A902-411EEBE4D0C0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Index</a:t>
              </a:r>
              <a:endParaRPr lang="en-US" altLang="ko-KR" sz="1600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C56E2C76-D07A-4646-AC5B-A103272F186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DDFF46DE-BCF7-E7A6-C572-F56F42EF42C9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7" name="그래픽 14">
                <a:extLst>
                  <a:ext uri="{FF2B5EF4-FFF2-40B4-BE49-F238E27FC236}">
                    <a16:creationId xmlns:a16="http://schemas.microsoft.com/office/drawing/2014/main" id="{7D82CF5B-A5B2-1C17-D97B-9E7A87583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4BD018FB-42F8-ECB7-058A-78656426280D}"/>
              </a:ext>
            </a:extLst>
          </p:cNvPr>
          <p:cNvGrpSpPr/>
          <p:nvPr/>
        </p:nvGrpSpPr>
        <p:grpSpPr>
          <a:xfrm>
            <a:off x="850325" y="1100034"/>
            <a:ext cx="7911520" cy="230832"/>
            <a:chOff x="1095328" y="1095832"/>
            <a:chExt cx="8481279" cy="230832"/>
          </a:xfrm>
        </p:grpSpPr>
        <p:pic>
          <p:nvPicPr>
            <p:cNvPr id="49" name="그래픽 48">
              <a:extLst>
                <a:ext uri="{FF2B5EF4-FFF2-40B4-BE49-F238E27FC236}">
                  <a16:creationId xmlns:a16="http://schemas.microsoft.com/office/drawing/2014/main" id="{60FBED9B-A320-90FC-134C-6425A9AB6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A1B330BF-CD18-EC7D-1A12-E9D91965D563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데이터 </a:t>
              </a:r>
              <a:r>
                <a:rPr lang="en-US" altLang="ko-KR" sz="900" dirty="0">
                  <a:solidFill>
                    <a:srgbClr val="547D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Read </a:t>
              </a:r>
              <a:r>
                <a:rPr lang="ko-KR" altLang="en-US" sz="900" dirty="0">
                  <a:solidFill>
                    <a:srgbClr val="547D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성능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더 좋게 만들기 위해서 메모리에 추가적으로 가지고 있는 데이터 구조 </a:t>
              </a:r>
              <a:endParaRPr lang="en-US" altLang="ko-KR" sz="1000" dirty="0">
                <a:solidFill>
                  <a:schemeClr val="accent5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D22AED14-28FB-B8EC-13F6-D92C995014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0352" y="102393"/>
            <a:ext cx="1261120" cy="3910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2F97DD-D922-568B-98B0-4C8CF2F24A33}"/>
              </a:ext>
            </a:extLst>
          </p:cNvPr>
          <p:cNvSpPr txBox="1"/>
          <p:nvPr/>
        </p:nvSpPr>
        <p:spPr>
          <a:xfrm>
            <a:off x="1047390" y="2341757"/>
            <a:ext cx="185757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atinLnBrk="0"/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Key         Byte Offset</a:t>
            </a:r>
          </a:p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1234        47</a:t>
            </a:r>
          </a:p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5678        26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E08CB4-6419-270A-4EFF-E196F04F5BBB}"/>
              </a:ext>
            </a:extLst>
          </p:cNvPr>
          <p:cNvSpPr txBox="1"/>
          <p:nvPr/>
        </p:nvSpPr>
        <p:spPr>
          <a:xfrm>
            <a:off x="4398566" y="2059307"/>
            <a:ext cx="497252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Disk</a:t>
            </a:r>
            <a:endParaRPr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D3834D-EFE3-8E6C-1F88-0D3BAB057E65}"/>
              </a:ext>
            </a:extLst>
          </p:cNvPr>
          <p:cNvSpPr txBox="1"/>
          <p:nvPr/>
        </p:nvSpPr>
        <p:spPr>
          <a:xfrm>
            <a:off x="1047390" y="2059308"/>
            <a:ext cx="80522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Memory</a:t>
            </a:r>
            <a:endParaRPr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252F0624-872A-19EB-7CAE-64425B011D90}"/>
              </a:ext>
            </a:extLst>
          </p:cNvPr>
          <p:cNvGrpSpPr/>
          <p:nvPr/>
        </p:nvGrpSpPr>
        <p:grpSpPr>
          <a:xfrm>
            <a:off x="850325" y="1346256"/>
            <a:ext cx="7911520" cy="230832"/>
            <a:chOff x="1095328" y="1095832"/>
            <a:chExt cx="8481279" cy="230832"/>
          </a:xfrm>
        </p:grpSpPr>
        <p:pic>
          <p:nvPicPr>
            <p:cNvPr id="28" name="그래픽 27">
              <a:extLst>
                <a:ext uri="{FF2B5EF4-FFF2-40B4-BE49-F238E27FC236}">
                  <a16:creationId xmlns:a16="http://schemas.microsoft.com/office/drawing/2014/main" id="{EA6400BF-7DDE-29DB-950B-4B8DA2111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A85D588F-836C-57C8-7C97-779350991921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Log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파일의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Key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와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Disk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Byte Offset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저장하면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offset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 대응되는 위치에서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value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가져올 수 있음</a:t>
              </a:r>
              <a:endParaRPr lang="en-US" altLang="ko-KR" sz="1000" dirty="0">
                <a:solidFill>
                  <a:schemeClr val="accent5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E46E266-CE26-5F5A-990B-9C1594267DF4}"/>
              </a:ext>
            </a:extLst>
          </p:cNvPr>
          <p:cNvSpPr txBox="1"/>
          <p:nvPr/>
        </p:nvSpPr>
        <p:spPr>
          <a:xfrm>
            <a:off x="4398566" y="2336307"/>
            <a:ext cx="1857579" cy="646331"/>
          </a:xfrm>
          <a:prstGeom prst="rect">
            <a:avLst/>
          </a:prstGeom>
          <a:solidFill>
            <a:srgbClr val="ECECEA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1234, {“name”:”</a:t>
            </a:r>
            <a:r>
              <a:rPr lang="en-US" altLang="ko-KR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sam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5678, {“</a:t>
            </a:r>
            <a:r>
              <a:rPr lang="en-US" altLang="ko-KR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name”:”tom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1234, {“</a:t>
            </a:r>
            <a:r>
              <a:rPr lang="en-US" altLang="ko-KR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name”:”sally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</p:txBody>
      </p: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5EF28B73-6871-4DC7-22CB-EADEB700EEC5}"/>
              </a:ext>
            </a:extLst>
          </p:cNvPr>
          <p:cNvCxnSpPr>
            <a:cxnSpLocks/>
          </p:cNvCxnSpPr>
          <p:nvPr/>
        </p:nvCxnSpPr>
        <p:spPr>
          <a:xfrm>
            <a:off x="2090859" y="2659472"/>
            <a:ext cx="2379715" cy="16898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163217E7-91E9-5C7B-417F-B4CB91819FAF}"/>
              </a:ext>
            </a:extLst>
          </p:cNvPr>
          <p:cNvCxnSpPr>
            <a:cxnSpLocks/>
          </p:cNvCxnSpPr>
          <p:nvPr/>
        </p:nvCxnSpPr>
        <p:spPr>
          <a:xfrm flipV="1">
            <a:off x="2094310" y="2675632"/>
            <a:ext cx="2379715" cy="15885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그래픽 37">
            <a:extLst>
              <a:ext uri="{FF2B5EF4-FFF2-40B4-BE49-F238E27FC236}">
                <a16:creationId xmlns:a16="http://schemas.microsoft.com/office/drawing/2014/main" id="{77A60324-D5FC-D0D7-13B3-DDF953737F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7390" y="1635646"/>
            <a:ext cx="255486" cy="132148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647504CD-3909-0625-FB14-FD764ADE4B8D}"/>
              </a:ext>
            </a:extLst>
          </p:cNvPr>
          <p:cNvSpPr txBox="1"/>
          <p:nvPr/>
        </p:nvSpPr>
        <p:spPr>
          <a:xfrm>
            <a:off x="1302876" y="1586304"/>
            <a:ext cx="37176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9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Log </a:t>
            </a:r>
            <a:r>
              <a:rPr lang="ko-KR" altLang="en-US" sz="9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파일을 </a:t>
            </a:r>
            <a:r>
              <a:rPr lang="en-US" altLang="ko-KR" sz="9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full scan</a:t>
            </a:r>
            <a:r>
              <a:rPr lang="ko-KR" altLang="en-US" sz="9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하지 않고도 </a:t>
            </a:r>
            <a:r>
              <a:rPr lang="en-US" altLang="ko-KR" sz="9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Read</a:t>
            </a:r>
            <a:r>
              <a:rPr lang="ko-KR" altLang="en-US" sz="9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를 할 수 있음</a:t>
            </a:r>
            <a:endParaRPr lang="ko-KR" altLang="en-US" sz="900" dirty="0">
              <a:solidFill>
                <a:srgbClr val="6E91E0"/>
              </a:solidFill>
            </a:endParaRPr>
          </a:p>
        </p:txBody>
      </p: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FA184597-3900-697E-9F55-7F357872FEF4}"/>
              </a:ext>
            </a:extLst>
          </p:cNvPr>
          <p:cNvGrpSpPr/>
          <p:nvPr/>
        </p:nvGrpSpPr>
        <p:grpSpPr>
          <a:xfrm>
            <a:off x="664555" y="3321963"/>
            <a:ext cx="7939894" cy="261610"/>
            <a:chOff x="598273" y="619057"/>
            <a:chExt cx="6735107" cy="261610"/>
          </a:xfrm>
        </p:grpSpPr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D73EE6D6-80B5-EE33-B1A6-7B81CB9ADF78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문제점 </a:t>
              </a:r>
              <a:endParaRPr lang="en-US" altLang="ko-KR" sz="1600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7404634C-FAEB-C3A7-5367-52F0E9B9A64C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62" name="타원 61">
                <a:extLst>
                  <a:ext uri="{FF2B5EF4-FFF2-40B4-BE49-F238E27FC236}">
                    <a16:creationId xmlns:a16="http://schemas.microsoft.com/office/drawing/2014/main" id="{767A7B5B-5DF7-ACE0-F076-599FCD3B223F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3" name="그래픽 14">
                <a:extLst>
                  <a:ext uri="{FF2B5EF4-FFF2-40B4-BE49-F238E27FC236}">
                    <a16:creationId xmlns:a16="http://schemas.microsoft.com/office/drawing/2014/main" id="{852EB7BC-BFD3-D5A9-0476-337BACA7EE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D0E20F3E-8E0D-CA62-A245-C99A5AF8510E}"/>
              </a:ext>
            </a:extLst>
          </p:cNvPr>
          <p:cNvGrpSpPr/>
          <p:nvPr/>
        </p:nvGrpSpPr>
        <p:grpSpPr>
          <a:xfrm>
            <a:off x="850325" y="3676024"/>
            <a:ext cx="7911520" cy="230832"/>
            <a:chOff x="1095328" y="1095832"/>
            <a:chExt cx="8481279" cy="230832"/>
          </a:xfrm>
        </p:grpSpPr>
        <p:pic>
          <p:nvPicPr>
            <p:cNvPr id="66" name="그래픽 65">
              <a:extLst>
                <a:ext uri="{FF2B5EF4-FFF2-40B4-BE49-F238E27FC236}">
                  <a16:creationId xmlns:a16="http://schemas.microsoft.com/office/drawing/2014/main" id="{05F217D7-51C6-E2E3-99FF-895348E6F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C5CFE9D1-BCCB-5967-F855-F9D60E2E0E7C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Database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update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가 많을수록 쓸데없는 데이터가 차지하게 됨 </a:t>
              </a:r>
              <a:endParaRPr lang="en-US" altLang="ko-KR" sz="1000" dirty="0">
                <a:solidFill>
                  <a:schemeClr val="accent5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9013D1FB-70BB-E7CD-E4A9-E5BD525174D4}"/>
              </a:ext>
            </a:extLst>
          </p:cNvPr>
          <p:cNvSpPr txBox="1"/>
          <p:nvPr/>
        </p:nvSpPr>
        <p:spPr>
          <a:xfrm>
            <a:off x="4398566" y="3729393"/>
            <a:ext cx="497252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Disk</a:t>
            </a:r>
            <a:endParaRPr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4F12055-0CB7-7E2F-C69F-26C4C219AB6E}"/>
              </a:ext>
            </a:extLst>
          </p:cNvPr>
          <p:cNvSpPr txBox="1"/>
          <p:nvPr/>
        </p:nvSpPr>
        <p:spPr>
          <a:xfrm>
            <a:off x="4399329" y="4006392"/>
            <a:ext cx="1857579" cy="646331"/>
          </a:xfrm>
          <a:prstGeom prst="rect">
            <a:avLst/>
          </a:prstGeom>
          <a:solidFill>
            <a:srgbClr val="ECECEA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atinLnBrk="0"/>
            <a:r>
              <a:rPr lang="en-US" altLang="ko-KR" sz="1200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1234, {“name”:”</a:t>
            </a:r>
            <a:r>
              <a:rPr lang="en-US" altLang="ko-KR" sz="1200" dirty="0" err="1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sam</a:t>
            </a:r>
            <a:r>
              <a:rPr lang="en-US" altLang="ko-KR" sz="1200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5678, {“</a:t>
            </a:r>
            <a:r>
              <a:rPr lang="en-US" altLang="ko-KR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name”:”tom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  <a:p>
            <a:pPr latinLnBrk="0"/>
            <a:r>
              <a:rPr lang="en-US" altLang="ko-KR" sz="1200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1234, {“</a:t>
            </a:r>
            <a:r>
              <a:rPr lang="en-US" altLang="ko-KR" sz="1200" dirty="0" err="1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name”:”sally</a:t>
            </a:r>
            <a:r>
              <a:rPr lang="en-US" altLang="ko-KR" sz="1200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</p:txBody>
      </p:sp>
    </p:spTree>
    <p:extLst>
      <p:ext uri="{BB962C8B-B14F-4D97-AF65-F5344CB8AC3E}">
        <p14:creationId xmlns:p14="http://schemas.microsoft.com/office/powerpoint/2010/main" val="252322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4727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LSM Tree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ko-KR" sz="22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7</a:t>
            </a:fld>
            <a:endParaRPr lang="ko-KR" altLang="en-US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4DD3C654-18B8-38FE-CA87-4DAA73FEFC88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6CA61A2-1EF6-32EE-A902-411EEBE4D0C0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Segment File</a:t>
              </a:r>
              <a:endParaRPr lang="en-US" altLang="ko-KR" sz="1600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C56E2C76-D07A-4646-AC5B-A103272F186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DDFF46DE-BCF7-E7A6-C572-F56F42EF42C9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7" name="그래픽 14">
                <a:extLst>
                  <a:ext uri="{FF2B5EF4-FFF2-40B4-BE49-F238E27FC236}">
                    <a16:creationId xmlns:a16="http://schemas.microsoft.com/office/drawing/2014/main" id="{7D82CF5B-A5B2-1C17-D97B-9E7A87583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4BD018FB-42F8-ECB7-058A-78656426280D}"/>
              </a:ext>
            </a:extLst>
          </p:cNvPr>
          <p:cNvGrpSpPr/>
          <p:nvPr/>
        </p:nvGrpSpPr>
        <p:grpSpPr>
          <a:xfrm>
            <a:off x="850325" y="1100034"/>
            <a:ext cx="7911520" cy="230832"/>
            <a:chOff x="1095328" y="1095832"/>
            <a:chExt cx="8481279" cy="230832"/>
          </a:xfrm>
        </p:grpSpPr>
        <p:pic>
          <p:nvPicPr>
            <p:cNvPr id="49" name="그래픽 48">
              <a:extLst>
                <a:ext uri="{FF2B5EF4-FFF2-40B4-BE49-F238E27FC236}">
                  <a16:creationId xmlns:a16="http://schemas.microsoft.com/office/drawing/2014/main" id="{60FBED9B-A320-90FC-134C-6425A9AB6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A1B330BF-CD18-EC7D-1A12-E9D91965D563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Log file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일정 사이즈가 되면 새로운 파일을 만들어서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Database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파일을 여러 개로 가지고 있게 하는 개념 </a:t>
              </a:r>
              <a:endParaRPr lang="en-US" altLang="ko-KR" sz="1000" dirty="0">
                <a:solidFill>
                  <a:schemeClr val="accent5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D22AED14-28FB-B8EC-13F6-D92C995014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0352" y="102393"/>
            <a:ext cx="1261120" cy="3910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28DD6A-4176-DDA1-55B5-E808A4A42A8B}"/>
              </a:ext>
            </a:extLst>
          </p:cNvPr>
          <p:cNvSpPr txBox="1"/>
          <p:nvPr/>
        </p:nvSpPr>
        <p:spPr>
          <a:xfrm>
            <a:off x="863224" y="1540031"/>
            <a:ext cx="497252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Disk</a:t>
            </a:r>
            <a:endParaRPr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276755-F8F9-1E16-A3E4-8F05E3F3611E}"/>
              </a:ext>
            </a:extLst>
          </p:cNvPr>
          <p:cNvSpPr txBox="1"/>
          <p:nvPr/>
        </p:nvSpPr>
        <p:spPr>
          <a:xfrm>
            <a:off x="863987" y="1817030"/>
            <a:ext cx="1857579" cy="1384995"/>
          </a:xfrm>
          <a:prstGeom prst="rect">
            <a:avLst/>
          </a:prstGeom>
          <a:solidFill>
            <a:srgbClr val="ECECEA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atinLnBrk="0"/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1234, {“name”:”</a:t>
            </a:r>
            <a:r>
              <a:rPr lang="en-US" altLang="ko-KR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sam</a:t>
            </a: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5678, {“</a:t>
            </a:r>
            <a:r>
              <a:rPr lang="en-US" altLang="ko-KR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name”:”tom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  <a:p>
            <a:pPr latinLnBrk="0"/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1234, {“</a:t>
            </a:r>
            <a:r>
              <a:rPr lang="en-US" altLang="ko-KR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name”:”sally</a:t>
            </a: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  <a:p>
            <a:pPr latinLnBrk="0"/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2111, {“</a:t>
            </a:r>
            <a:r>
              <a:rPr lang="en-US" altLang="ko-KR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name”:”lee</a:t>
            </a: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2116, {“name”:”</a:t>
            </a:r>
            <a:r>
              <a:rPr lang="en-US" altLang="ko-KR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hong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  <a:p>
            <a:pPr latinLnBrk="0"/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2112, {“name”:”</a:t>
            </a:r>
            <a:r>
              <a:rPr lang="en-US" altLang="ko-KR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ahn</a:t>
            </a: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  <a:p>
            <a:pPr latinLnBrk="0"/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2114, {“name”:”</a:t>
            </a:r>
            <a:r>
              <a:rPr lang="en-US" altLang="ko-KR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kim</a:t>
            </a: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BBF80C98-C6AB-0A82-4E95-DCDA59F1E8F8}"/>
              </a:ext>
            </a:extLst>
          </p:cNvPr>
          <p:cNvSpPr/>
          <p:nvPr/>
        </p:nvSpPr>
        <p:spPr>
          <a:xfrm>
            <a:off x="3020415" y="2245159"/>
            <a:ext cx="720080" cy="432048"/>
          </a:xfrm>
          <a:prstGeom prst="rightArrow">
            <a:avLst/>
          </a:prstGeom>
          <a:solidFill>
            <a:srgbClr val="A3B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100C21-2C3D-074D-84F7-8B31D356DAA4}"/>
              </a:ext>
            </a:extLst>
          </p:cNvPr>
          <p:cNvSpPr txBox="1"/>
          <p:nvPr/>
        </p:nvSpPr>
        <p:spPr>
          <a:xfrm>
            <a:off x="4039344" y="1540031"/>
            <a:ext cx="1225015" cy="276999"/>
          </a:xfrm>
          <a:prstGeom prst="rect">
            <a:avLst/>
          </a:prstGeom>
          <a:solidFill>
            <a:srgbClr val="B3C6E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Segment File1</a:t>
            </a:r>
            <a:endParaRPr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A57253-0715-2F1A-2E3A-9196B0E84299}"/>
              </a:ext>
            </a:extLst>
          </p:cNvPr>
          <p:cNvSpPr txBox="1"/>
          <p:nvPr/>
        </p:nvSpPr>
        <p:spPr>
          <a:xfrm>
            <a:off x="4040107" y="1817030"/>
            <a:ext cx="1857579" cy="830997"/>
          </a:xfrm>
          <a:prstGeom prst="rect">
            <a:avLst/>
          </a:prstGeom>
          <a:solidFill>
            <a:srgbClr val="E8EFF2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atinLnBrk="0"/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1234, {“name”:”</a:t>
            </a:r>
            <a:r>
              <a:rPr lang="en-US" altLang="ko-KR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sam</a:t>
            </a: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5678, {“</a:t>
            </a:r>
            <a:r>
              <a:rPr lang="en-US" altLang="ko-KR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name”:”tom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  <a:p>
            <a:pPr latinLnBrk="0"/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1234, {“</a:t>
            </a:r>
            <a:r>
              <a:rPr lang="en-US" altLang="ko-KR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name”:”sally</a:t>
            </a: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  <a:p>
            <a:pPr latinLnBrk="0"/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2111, {“</a:t>
            </a:r>
            <a:r>
              <a:rPr lang="en-US" altLang="ko-KR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name”:”lee</a:t>
            </a: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D6746C-ABE7-3EC2-FABB-051736E60A82}"/>
              </a:ext>
            </a:extLst>
          </p:cNvPr>
          <p:cNvSpPr txBox="1"/>
          <p:nvPr/>
        </p:nvSpPr>
        <p:spPr>
          <a:xfrm>
            <a:off x="4039344" y="2925026"/>
            <a:ext cx="1225015" cy="276999"/>
          </a:xfrm>
          <a:prstGeom prst="rect">
            <a:avLst/>
          </a:prstGeom>
          <a:solidFill>
            <a:srgbClr val="B3C6E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Segment File2</a:t>
            </a:r>
            <a:endParaRPr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721765-A01E-C7D1-1FCE-CDB17B2A2A55}"/>
              </a:ext>
            </a:extLst>
          </p:cNvPr>
          <p:cNvSpPr txBox="1"/>
          <p:nvPr/>
        </p:nvSpPr>
        <p:spPr>
          <a:xfrm>
            <a:off x="4039344" y="3202025"/>
            <a:ext cx="1857579" cy="646331"/>
          </a:xfrm>
          <a:prstGeom prst="rect">
            <a:avLst/>
          </a:prstGeom>
          <a:solidFill>
            <a:srgbClr val="E8EFF2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2116, {“name”:”</a:t>
            </a:r>
            <a:r>
              <a:rPr lang="en-US" altLang="ko-KR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hong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  <a:p>
            <a:pPr latinLnBrk="0"/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2112, {“name”:”</a:t>
            </a:r>
            <a:r>
              <a:rPr lang="en-US" altLang="ko-KR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ahn</a:t>
            </a: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  <a:p>
            <a:pPr latinLnBrk="0"/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2114, {“name”:”</a:t>
            </a:r>
            <a:r>
              <a:rPr lang="en-US" altLang="ko-KR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kim</a:t>
            </a: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D7BD40-30BD-2A18-6A86-E18E64173D54}"/>
              </a:ext>
            </a:extLst>
          </p:cNvPr>
          <p:cNvSpPr txBox="1"/>
          <p:nvPr/>
        </p:nvSpPr>
        <p:spPr>
          <a:xfrm>
            <a:off x="1537320" y="3405730"/>
            <a:ext cx="25020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ko-KR" altLang="en-US" sz="1200" dirty="0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한 </a:t>
            </a:r>
            <a:r>
              <a:rPr lang="en-US" altLang="ko-KR" sz="1200" dirty="0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Segment </a:t>
            </a:r>
            <a:r>
              <a:rPr lang="ko-KR" altLang="en-US" sz="1200" dirty="0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파일 당 </a:t>
            </a:r>
            <a:r>
              <a:rPr lang="en-US" altLang="ko-KR" sz="1200" dirty="0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4</a:t>
            </a:r>
            <a:r>
              <a:rPr lang="ko-KR" altLang="en-US" sz="1200" dirty="0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개씩 저장</a:t>
            </a:r>
            <a:endParaRPr lang="ko-KR" altLang="en-US" sz="1200" dirty="0">
              <a:solidFill>
                <a:srgbClr val="547DDA"/>
              </a:solidFill>
            </a:endParaRPr>
          </a:p>
        </p:txBody>
      </p:sp>
      <p:pic>
        <p:nvPicPr>
          <p:cNvPr id="24" name="그래픽 37">
            <a:extLst>
              <a:ext uri="{FF2B5EF4-FFF2-40B4-BE49-F238E27FC236}">
                <a16:creationId xmlns:a16="http://schemas.microsoft.com/office/drawing/2014/main" id="{99AD80A0-3467-D0C6-1783-7FEB82262F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0433" y="4176168"/>
            <a:ext cx="288032" cy="14898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3491B21-2037-18E7-30CE-E6498E1A75B2}"/>
              </a:ext>
            </a:extLst>
          </p:cNvPr>
          <p:cNvSpPr txBox="1"/>
          <p:nvPr/>
        </p:nvSpPr>
        <p:spPr>
          <a:xfrm>
            <a:off x="1115616" y="4076350"/>
            <a:ext cx="4781307" cy="305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ko-KR" altLang="en-US" sz="105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이전에 만들어진 </a:t>
            </a:r>
            <a:r>
              <a:rPr lang="en-US" altLang="ko-KR" sz="105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segment file</a:t>
            </a:r>
            <a:r>
              <a:rPr lang="ko-KR" altLang="en-US" sz="105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들은 더 이상 바뀌지 않으므로 최적화하기에 좋음</a:t>
            </a:r>
            <a:endParaRPr lang="ko-KR" altLang="en-US" sz="1050" u="sng" dirty="0">
              <a:solidFill>
                <a:srgbClr val="6E91E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F6F458-3D04-1DF3-5395-4AC3B1E0A951}"/>
              </a:ext>
            </a:extLst>
          </p:cNvPr>
          <p:cNvSpPr txBox="1"/>
          <p:nvPr/>
        </p:nvSpPr>
        <p:spPr>
          <a:xfrm>
            <a:off x="6197298" y="2381907"/>
            <a:ext cx="12778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4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immutable</a:t>
            </a:r>
            <a:endParaRPr lang="ko-KR" altLang="en-US" sz="1400" dirty="0"/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37B6B220-1AA5-EA4C-CFC9-DDF715FE4E9F}"/>
              </a:ext>
            </a:extLst>
          </p:cNvPr>
          <p:cNvCxnSpPr>
            <a:cxnSpLocks/>
          </p:cNvCxnSpPr>
          <p:nvPr/>
        </p:nvCxnSpPr>
        <p:spPr>
          <a:xfrm flipH="1">
            <a:off x="5928688" y="2541399"/>
            <a:ext cx="339664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3241B54-B7D2-82C8-4C4A-EB6BDA5DC2E2}"/>
              </a:ext>
            </a:extLst>
          </p:cNvPr>
          <p:cNvSpPr txBox="1"/>
          <p:nvPr/>
        </p:nvSpPr>
        <p:spPr>
          <a:xfrm>
            <a:off x="6170805" y="3799351"/>
            <a:ext cx="1225015" cy="276999"/>
          </a:xfrm>
          <a:prstGeom prst="rect">
            <a:avLst/>
          </a:prstGeom>
          <a:solidFill>
            <a:srgbClr val="B3C6E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Segment File1</a:t>
            </a:r>
            <a:endParaRPr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3F04C2-98F6-7158-9068-56B8E80E3BB9}"/>
              </a:ext>
            </a:extLst>
          </p:cNvPr>
          <p:cNvSpPr txBox="1"/>
          <p:nvPr/>
        </p:nvSpPr>
        <p:spPr>
          <a:xfrm>
            <a:off x="6170805" y="4076350"/>
            <a:ext cx="1857579" cy="830997"/>
          </a:xfrm>
          <a:prstGeom prst="rect">
            <a:avLst/>
          </a:prstGeom>
          <a:solidFill>
            <a:srgbClr val="E8EFF2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atinLnBrk="0"/>
            <a:r>
              <a:rPr lang="en-US" altLang="ko-KR" sz="1200" strike="sngStrike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1234, {“name”:”</a:t>
            </a:r>
            <a:r>
              <a:rPr lang="en-US" altLang="ko-KR" sz="1200" strike="sngStrike" dirty="0" err="1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sam</a:t>
            </a:r>
            <a:r>
              <a:rPr lang="en-US" altLang="ko-KR" sz="1200" strike="sngStrike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5678, {“</a:t>
            </a:r>
            <a:r>
              <a:rPr lang="en-US" altLang="ko-KR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name”:”tom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  <a:p>
            <a:pPr latinLnBrk="0"/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1234, {“</a:t>
            </a:r>
            <a:r>
              <a:rPr lang="en-US" altLang="ko-KR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name”:”sally</a:t>
            </a: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  <a:p>
            <a:pPr latinLnBrk="0"/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2111, {“</a:t>
            </a:r>
            <a:r>
              <a:rPr lang="en-US" altLang="ko-KR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name”:”lee</a:t>
            </a: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AF8EC9-BBA5-ECD3-F0C6-6B64D96BBF6C}"/>
              </a:ext>
            </a:extLst>
          </p:cNvPr>
          <p:cNvSpPr txBox="1"/>
          <p:nvPr/>
        </p:nvSpPr>
        <p:spPr>
          <a:xfrm>
            <a:off x="1111839" y="4411557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05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(-&gt;) </a:t>
            </a:r>
            <a:r>
              <a:rPr lang="en-US" altLang="ko-KR" sz="1050" u="sng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Compaction: </a:t>
            </a:r>
            <a:r>
              <a:rPr lang="ko-KR" altLang="en-US" sz="1050" u="sng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쓸데 없는 데이터 지우기 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7832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4727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LSM Tree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ko-KR" sz="22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8</a:t>
            </a:fld>
            <a:endParaRPr lang="ko-KR" altLang="en-US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4DD3C654-18B8-38FE-CA87-4DAA73FEFC88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6CA61A2-1EF6-32EE-A902-411EEBE4D0C0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Segment File Read</a:t>
              </a:r>
              <a:endParaRPr lang="en-US" altLang="ko-KR" sz="1600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C56E2C76-D07A-4646-AC5B-A103272F186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DDFF46DE-BCF7-E7A6-C572-F56F42EF42C9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7" name="그래픽 14">
                <a:extLst>
                  <a:ext uri="{FF2B5EF4-FFF2-40B4-BE49-F238E27FC236}">
                    <a16:creationId xmlns:a16="http://schemas.microsoft.com/office/drawing/2014/main" id="{7D82CF5B-A5B2-1C17-D97B-9E7A87583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4BD018FB-42F8-ECB7-058A-78656426280D}"/>
              </a:ext>
            </a:extLst>
          </p:cNvPr>
          <p:cNvGrpSpPr/>
          <p:nvPr/>
        </p:nvGrpSpPr>
        <p:grpSpPr>
          <a:xfrm>
            <a:off x="850325" y="1100034"/>
            <a:ext cx="7911520" cy="230832"/>
            <a:chOff x="1095328" y="1095832"/>
            <a:chExt cx="8481279" cy="230832"/>
          </a:xfrm>
        </p:grpSpPr>
        <p:pic>
          <p:nvPicPr>
            <p:cNvPr id="49" name="그래픽 48">
              <a:extLst>
                <a:ext uri="{FF2B5EF4-FFF2-40B4-BE49-F238E27FC236}">
                  <a16:creationId xmlns:a16="http://schemas.microsoft.com/office/drawing/2014/main" id="{60FBED9B-A320-90FC-134C-6425A9AB6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A1B330BF-CD18-EC7D-1A12-E9D91965D563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Key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가 가장 최근에 있는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segment file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인덱스에 있는지 확인함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900" dirty="0">
                  <a:solidFill>
                    <a:srgbClr val="547D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(-&gt;)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없으면 그 다음 오래된 인덱스를 확인함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en-US" altLang="ko-KR" sz="900" dirty="0">
                  <a:solidFill>
                    <a:srgbClr val="547D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(-&gt;)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끝까지 없으면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key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가 존재하지 않음 </a:t>
              </a:r>
              <a:endParaRPr lang="en-US" altLang="ko-KR" sz="1000" dirty="0">
                <a:solidFill>
                  <a:schemeClr val="accent5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D22AED14-28FB-B8EC-13F6-D92C995014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0352" y="102393"/>
            <a:ext cx="1261120" cy="3910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AD9757-06E5-DD9C-0311-2DE105E8AAE5}"/>
              </a:ext>
            </a:extLst>
          </p:cNvPr>
          <p:cNvSpPr txBox="1"/>
          <p:nvPr/>
        </p:nvSpPr>
        <p:spPr>
          <a:xfrm>
            <a:off x="1004448" y="1900649"/>
            <a:ext cx="185757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atinLnBrk="0"/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Key         Byte Offset</a:t>
            </a:r>
          </a:p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1234        47</a:t>
            </a:r>
          </a:p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5678        26</a:t>
            </a:r>
          </a:p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2111        42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82D2EB-6C72-71BA-28F7-D1A06DCE2D59}"/>
              </a:ext>
            </a:extLst>
          </p:cNvPr>
          <p:cNvSpPr txBox="1"/>
          <p:nvPr/>
        </p:nvSpPr>
        <p:spPr>
          <a:xfrm>
            <a:off x="1004448" y="1618200"/>
            <a:ext cx="734496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Index 1</a:t>
            </a:r>
            <a:endParaRPr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3E1590-2619-9F8C-A23E-EBF991C3F61E}"/>
              </a:ext>
            </a:extLst>
          </p:cNvPr>
          <p:cNvSpPr txBox="1"/>
          <p:nvPr/>
        </p:nvSpPr>
        <p:spPr>
          <a:xfrm>
            <a:off x="4717317" y="1708829"/>
            <a:ext cx="1225015" cy="276999"/>
          </a:xfrm>
          <a:prstGeom prst="rect">
            <a:avLst/>
          </a:prstGeom>
          <a:solidFill>
            <a:srgbClr val="B3C6E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Segment File1</a:t>
            </a:r>
            <a:endParaRPr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BCD2FC-AA72-00C4-8180-49B062F55DA1}"/>
              </a:ext>
            </a:extLst>
          </p:cNvPr>
          <p:cNvSpPr txBox="1"/>
          <p:nvPr/>
        </p:nvSpPr>
        <p:spPr>
          <a:xfrm>
            <a:off x="4718080" y="1985828"/>
            <a:ext cx="1857579" cy="646331"/>
          </a:xfrm>
          <a:prstGeom prst="rect">
            <a:avLst/>
          </a:prstGeom>
          <a:solidFill>
            <a:srgbClr val="E8EFF2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5678, {“</a:t>
            </a:r>
            <a:r>
              <a:rPr lang="en-US" altLang="ko-KR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name”:”tom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  <a:p>
            <a:pPr latinLnBrk="0"/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1234, {“</a:t>
            </a:r>
            <a:r>
              <a:rPr lang="en-US" altLang="ko-KR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name”:”sally</a:t>
            </a: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  <a:p>
            <a:pPr latinLnBrk="0"/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2111, {“</a:t>
            </a:r>
            <a:r>
              <a:rPr lang="en-US" altLang="ko-KR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name”:”lee</a:t>
            </a: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5A98B0-37E7-9FEF-F668-EE970CC4514D}"/>
              </a:ext>
            </a:extLst>
          </p:cNvPr>
          <p:cNvSpPr txBox="1"/>
          <p:nvPr/>
        </p:nvSpPr>
        <p:spPr>
          <a:xfrm>
            <a:off x="4717317" y="3047658"/>
            <a:ext cx="1225015" cy="276999"/>
          </a:xfrm>
          <a:prstGeom prst="rect">
            <a:avLst/>
          </a:prstGeom>
          <a:solidFill>
            <a:srgbClr val="B3C6E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Segment File2</a:t>
            </a:r>
            <a:endParaRPr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07F984-A74B-5759-97CA-B4C35D2324BC}"/>
              </a:ext>
            </a:extLst>
          </p:cNvPr>
          <p:cNvSpPr txBox="1"/>
          <p:nvPr/>
        </p:nvSpPr>
        <p:spPr>
          <a:xfrm>
            <a:off x="4718080" y="3324657"/>
            <a:ext cx="1857579" cy="646331"/>
          </a:xfrm>
          <a:prstGeom prst="rect">
            <a:avLst/>
          </a:prstGeom>
          <a:solidFill>
            <a:srgbClr val="E8EFF2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2116, {“name”:”</a:t>
            </a:r>
            <a:r>
              <a:rPr lang="en-US" altLang="ko-KR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hong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  <a:p>
            <a:pPr latinLnBrk="0"/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2112, {“name”:”</a:t>
            </a:r>
            <a:r>
              <a:rPr lang="en-US" altLang="ko-KR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ahn</a:t>
            </a: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  <a:p>
            <a:pPr latinLnBrk="0"/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2114, {“name”:”</a:t>
            </a:r>
            <a:r>
              <a:rPr lang="en-US" altLang="ko-KR" sz="1200" dirty="0" err="1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kim</a:t>
            </a:r>
            <a:r>
              <a:rPr lang="en-US" altLang="ko-KR" sz="1200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1B7B8D73-9C86-870A-B648-546BEBC19859}"/>
              </a:ext>
            </a:extLst>
          </p:cNvPr>
          <p:cNvCxnSpPr>
            <a:cxnSpLocks/>
            <a:stCxn id="12" idx="3"/>
            <a:endCxn id="27" idx="1"/>
          </p:cNvCxnSpPr>
          <p:nvPr/>
        </p:nvCxnSpPr>
        <p:spPr>
          <a:xfrm flipV="1">
            <a:off x="2862027" y="2308994"/>
            <a:ext cx="1856053" cy="715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23604766-FD6D-E16D-B654-E99F814E0B25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2860501" y="3647823"/>
            <a:ext cx="1857579" cy="404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그래픽 37">
            <a:extLst>
              <a:ext uri="{FF2B5EF4-FFF2-40B4-BE49-F238E27FC236}">
                <a16:creationId xmlns:a16="http://schemas.microsoft.com/office/drawing/2014/main" id="{0F0538A8-C8AB-D1C9-6B2D-233CEAF356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2915816" y="3864544"/>
            <a:ext cx="288032" cy="148982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4A64FB1D-1039-A5BD-40A7-AB172C169395}"/>
              </a:ext>
            </a:extLst>
          </p:cNvPr>
          <p:cNvSpPr txBox="1"/>
          <p:nvPr/>
        </p:nvSpPr>
        <p:spPr>
          <a:xfrm>
            <a:off x="3168352" y="3773740"/>
            <a:ext cx="11876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6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check (1)</a:t>
            </a:r>
            <a:endParaRPr lang="ko-KR" altLang="en-US" dirty="0"/>
          </a:p>
        </p:txBody>
      </p:sp>
      <p:pic>
        <p:nvPicPr>
          <p:cNvPr id="56" name="그래픽 37">
            <a:extLst>
              <a:ext uri="{FF2B5EF4-FFF2-40B4-BE49-F238E27FC236}">
                <a16:creationId xmlns:a16="http://schemas.microsoft.com/office/drawing/2014/main" id="{29D144E4-8110-8DA9-2CF9-ECFBF5E430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2915816" y="2541615"/>
            <a:ext cx="288032" cy="1489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DCB7272F-D8CB-77FC-CD75-F3947526E314}"/>
              </a:ext>
            </a:extLst>
          </p:cNvPr>
          <p:cNvSpPr txBox="1"/>
          <p:nvPr/>
        </p:nvSpPr>
        <p:spPr>
          <a:xfrm>
            <a:off x="3168352" y="2450811"/>
            <a:ext cx="11876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6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check (2)</a:t>
            </a:r>
            <a:endParaRPr lang="ko-KR" alt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A595B18-CF47-1920-9FCD-7132CB56D32C}"/>
              </a:ext>
            </a:extLst>
          </p:cNvPr>
          <p:cNvSpPr txBox="1"/>
          <p:nvPr/>
        </p:nvSpPr>
        <p:spPr>
          <a:xfrm>
            <a:off x="1004448" y="3247131"/>
            <a:ext cx="185757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atinLnBrk="0"/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Key         Byte Offset</a:t>
            </a:r>
          </a:p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2116        0</a:t>
            </a:r>
          </a:p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2112        21</a:t>
            </a:r>
            <a:b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2114        43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4417D78-D901-A614-26F7-57E057EA5517}"/>
              </a:ext>
            </a:extLst>
          </p:cNvPr>
          <p:cNvSpPr txBox="1"/>
          <p:nvPr/>
        </p:nvSpPr>
        <p:spPr>
          <a:xfrm>
            <a:off x="1004448" y="2964682"/>
            <a:ext cx="734496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Index 2</a:t>
            </a:r>
            <a:endParaRPr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FC00375-DDA5-C654-E64E-271BC1BC07D3}"/>
              </a:ext>
            </a:extLst>
          </p:cNvPr>
          <p:cNvSpPr txBox="1"/>
          <p:nvPr/>
        </p:nvSpPr>
        <p:spPr>
          <a:xfrm>
            <a:off x="958618" y="4281882"/>
            <a:ext cx="1245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1400" b="1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db_get</a:t>
            </a:r>
            <a:r>
              <a:rPr lang="en-US" altLang="ko-KR" sz="1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1234</a:t>
            </a:r>
            <a:endParaRPr lang="ko-KR" altLang="en-US" sz="14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E86926E-59F5-F7B8-644F-92DF0B8F34B3}"/>
              </a:ext>
            </a:extLst>
          </p:cNvPr>
          <p:cNvSpPr txBox="1"/>
          <p:nvPr/>
        </p:nvSpPr>
        <p:spPr>
          <a:xfrm>
            <a:off x="3707904" y="4281882"/>
            <a:ext cx="1421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altLang="ko-KR" sz="1400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{“</a:t>
            </a:r>
            <a:r>
              <a:rPr lang="en-US" altLang="ko-KR" sz="1400" dirty="0" err="1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name”:”sally</a:t>
            </a:r>
            <a:r>
              <a:rPr lang="en-US" altLang="ko-KR" sz="1400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”}</a:t>
            </a:r>
          </a:p>
        </p:txBody>
      </p: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44840938-3424-5070-78CC-2E35ADE0B331}"/>
              </a:ext>
            </a:extLst>
          </p:cNvPr>
          <p:cNvCxnSpPr/>
          <p:nvPr/>
        </p:nvCxnSpPr>
        <p:spPr>
          <a:xfrm>
            <a:off x="2155093" y="4444350"/>
            <a:ext cx="1584176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42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  <p:bldP spid="62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BA95EB3-1818-47E5-BD18-E5D23DE80823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C7C6BF4-1ED2-49C4-B5C4-AFF4CFB5C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A717CD5-BF7C-42FF-B41D-DBAAD5DE49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5" name="막힌 원호 4">
                <a:extLst>
                  <a:ext uri="{FF2B5EF4-FFF2-40B4-BE49-F238E27FC236}">
                    <a16:creationId xmlns:a16="http://schemas.microsoft.com/office/drawing/2014/main" id="{4EEA2A65-7C86-4E6C-AE87-2D0B977A3D65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6" name="막힌 원호 5">
                <a:extLst>
                  <a:ext uri="{FF2B5EF4-FFF2-40B4-BE49-F238E27FC236}">
                    <a16:creationId xmlns:a16="http://schemas.microsoft.com/office/drawing/2014/main" id="{393F9385-E036-494E-AF18-E8C5E4B84703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951896E-F975-4874-B0EA-2B55ECF6B76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6010A636-D666-4404-AA79-6761AB32F675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575494" y="127550"/>
            <a:ext cx="14727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effectLst/>
                <a:latin typeface="+mj-ea"/>
                <a:ea typeface="+mj-ea"/>
              </a:rPr>
              <a:t>LSM Tree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4B2CB-9B1B-4051-8482-5D142BBCD84C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ko-KR" sz="22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07C0A81A-4EA5-A316-B8C6-578F3733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9</a:t>
            </a:fld>
            <a:endParaRPr lang="ko-KR" altLang="en-US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4DD3C654-18B8-38FE-CA87-4DAA73FEFC88}"/>
              </a:ext>
            </a:extLst>
          </p:cNvPr>
          <p:cNvGrpSpPr/>
          <p:nvPr/>
        </p:nvGrpSpPr>
        <p:grpSpPr>
          <a:xfrm>
            <a:off x="664555" y="736418"/>
            <a:ext cx="7939894" cy="261610"/>
            <a:chOff x="598273" y="619057"/>
            <a:chExt cx="6735107" cy="261610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6CA61A2-1EF6-32EE-A902-411EEBE4D0C0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내용 정리 </a:t>
              </a:r>
              <a:endParaRPr lang="en-US" altLang="ko-KR" sz="1600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C56E2C76-D07A-4646-AC5B-A103272F186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id="{DDFF46DE-BCF7-E7A6-C572-F56F42EF42C9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7" name="그래픽 14">
                <a:extLst>
                  <a:ext uri="{FF2B5EF4-FFF2-40B4-BE49-F238E27FC236}">
                    <a16:creationId xmlns:a16="http://schemas.microsoft.com/office/drawing/2014/main" id="{7D82CF5B-A5B2-1C17-D97B-9E7A87583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4BD018FB-42F8-ECB7-058A-78656426280D}"/>
              </a:ext>
            </a:extLst>
          </p:cNvPr>
          <p:cNvGrpSpPr/>
          <p:nvPr/>
        </p:nvGrpSpPr>
        <p:grpSpPr>
          <a:xfrm>
            <a:off x="850325" y="1100034"/>
            <a:ext cx="7911520" cy="230832"/>
            <a:chOff x="1095328" y="1095832"/>
            <a:chExt cx="8481279" cy="230832"/>
          </a:xfrm>
        </p:grpSpPr>
        <p:pic>
          <p:nvPicPr>
            <p:cNvPr id="49" name="그래픽 48">
              <a:extLst>
                <a:ext uri="{FF2B5EF4-FFF2-40B4-BE49-F238E27FC236}">
                  <a16:creationId xmlns:a16="http://schemas.microsoft.com/office/drawing/2014/main" id="{60FBED9B-A320-90FC-134C-6425A9AB6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A1B330BF-CD18-EC7D-1A12-E9D91965D563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초기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Storage Engine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은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Write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성능은 좋지만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Read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성능은 안 좋다 </a:t>
              </a:r>
              <a:r>
                <a:rPr lang="en-US" altLang="ko-KR" sz="900" dirty="0">
                  <a:solidFill>
                    <a:srgbClr val="547D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ko-KR" altLang="en-US" sz="900" dirty="0">
                  <a:solidFill>
                    <a:srgbClr val="547D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전체 파일을 </a:t>
              </a:r>
              <a:r>
                <a:rPr lang="en-US" altLang="ko-KR" sz="900" dirty="0">
                  <a:solidFill>
                    <a:srgbClr val="547D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scan</a:t>
              </a:r>
              <a:r>
                <a:rPr lang="ko-KR" altLang="en-US" sz="900" dirty="0">
                  <a:solidFill>
                    <a:srgbClr val="547D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해야 되기 때문</a:t>
              </a:r>
              <a:r>
                <a:rPr lang="en-US" altLang="ko-KR" sz="900" dirty="0">
                  <a:solidFill>
                    <a:srgbClr val="547D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r>
                <a:rPr lang="ko-KR" altLang="en-US" sz="900" dirty="0">
                  <a:solidFill>
                    <a:srgbClr val="547D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endParaRPr lang="en-US" altLang="ko-KR" sz="1000" dirty="0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D22AED14-28FB-B8EC-13F6-D92C995014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0352" y="102393"/>
            <a:ext cx="1261120" cy="391068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FCC8E579-3ABF-A0AE-C8E4-28CC6AFE3440}"/>
              </a:ext>
            </a:extLst>
          </p:cNvPr>
          <p:cNvGrpSpPr/>
          <p:nvPr/>
        </p:nvGrpSpPr>
        <p:grpSpPr>
          <a:xfrm>
            <a:off x="850325" y="1706607"/>
            <a:ext cx="7911520" cy="230832"/>
            <a:chOff x="1095328" y="1095832"/>
            <a:chExt cx="8481279" cy="230832"/>
          </a:xfrm>
        </p:grpSpPr>
        <p:pic>
          <p:nvPicPr>
            <p:cNvPr id="14" name="그래픽 13">
              <a:extLst>
                <a:ext uri="{FF2B5EF4-FFF2-40B4-BE49-F238E27FC236}">
                  <a16:creationId xmlns:a16="http://schemas.microsoft.com/office/drawing/2014/main" id="{7E365986-8FFC-59B6-72F8-1D5A548A9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36B0E37D-434D-B7D2-1602-2292CDF6EE4A}"/>
                </a:ext>
              </a:extLst>
            </p:cNvPr>
            <p:cNvSpPr/>
            <p:nvPr/>
          </p:nvSpPr>
          <p:spPr>
            <a:xfrm>
              <a:off x="1231162" y="1095832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Log file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특성 상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write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가 많을수록 쓸데없는 데이터가 차지하게 됨 </a:t>
              </a:r>
              <a:r>
                <a:rPr lang="en-US" altLang="ko-KR" sz="900" dirty="0">
                  <a:solidFill>
                    <a:srgbClr val="547D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ko-KR" altLang="en-US" sz="900" dirty="0">
                  <a:solidFill>
                    <a:srgbClr val="547D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한</a:t>
              </a:r>
              <a:r>
                <a:rPr lang="en-US" altLang="ko-KR" sz="900" dirty="0">
                  <a:solidFill>
                    <a:srgbClr val="547D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900" dirty="0">
                  <a:solidFill>
                    <a:srgbClr val="547D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번 쓰여진 정보는 바뀌지 않는 특성 때문</a:t>
              </a:r>
              <a:r>
                <a:rPr lang="en-US" altLang="ko-KR" sz="900" dirty="0">
                  <a:solidFill>
                    <a:srgbClr val="547D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r>
                <a:rPr lang="ko-KR" altLang="en-US" sz="900" dirty="0">
                  <a:solidFill>
                    <a:srgbClr val="547D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 </a:t>
              </a:r>
              <a:endParaRPr lang="en-US" altLang="ko-KR" sz="1000" dirty="0">
                <a:solidFill>
                  <a:srgbClr val="547D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17" name="그래픽 37">
            <a:extLst>
              <a:ext uri="{FF2B5EF4-FFF2-40B4-BE49-F238E27FC236}">
                <a16:creationId xmlns:a16="http://schemas.microsoft.com/office/drawing/2014/main" id="{73923CD7-367D-5A74-3EEC-3BA6159295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9771" y="1405451"/>
            <a:ext cx="240323" cy="12430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23B0C6F-A0CE-0466-C70E-D173C364D427}"/>
              </a:ext>
            </a:extLst>
          </p:cNvPr>
          <p:cNvSpPr txBox="1"/>
          <p:nvPr/>
        </p:nvSpPr>
        <p:spPr>
          <a:xfrm>
            <a:off x="1090094" y="1316582"/>
            <a:ext cx="4781307" cy="275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ko-KR" sz="9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Index</a:t>
            </a:r>
            <a:r>
              <a:rPr lang="ko-KR" altLang="en-US" sz="9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를 이용해서 전체 파일을 읽는 수고를 </a:t>
            </a:r>
            <a:r>
              <a:rPr lang="ko-KR" altLang="en-US" sz="900" dirty="0" err="1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덜음</a:t>
            </a:r>
            <a:r>
              <a:rPr lang="ko-KR" altLang="en-US" sz="9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en-US" altLang="ko-KR" sz="9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(Read </a:t>
            </a:r>
            <a:r>
              <a:rPr lang="ko-KR" altLang="en-US" sz="9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성능 개선</a:t>
            </a:r>
            <a:r>
              <a:rPr lang="en-US" altLang="ko-KR" sz="9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)</a:t>
            </a:r>
            <a:r>
              <a:rPr lang="ko-KR" altLang="en-US" sz="9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 </a:t>
            </a:r>
            <a:r>
              <a:rPr lang="en-US" altLang="ko-KR" sz="9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endParaRPr lang="ko-KR" altLang="en-US" sz="900" u="sng" dirty="0">
              <a:solidFill>
                <a:srgbClr val="6E91E0"/>
              </a:solidFill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09FA2B1-9761-43E7-A08F-631DA1FAE1C1}"/>
              </a:ext>
            </a:extLst>
          </p:cNvPr>
          <p:cNvGrpSpPr/>
          <p:nvPr/>
        </p:nvGrpSpPr>
        <p:grpSpPr>
          <a:xfrm>
            <a:off x="674568" y="2459122"/>
            <a:ext cx="7939894" cy="261610"/>
            <a:chOff x="598273" y="619057"/>
            <a:chExt cx="6735107" cy="261610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EC70E35F-A003-A0E3-4203-2059A4397020}"/>
                </a:ext>
              </a:extLst>
            </p:cNvPr>
            <p:cNvSpPr/>
            <p:nvPr/>
          </p:nvSpPr>
          <p:spPr>
            <a:xfrm>
              <a:off x="770272" y="619057"/>
              <a:ext cx="656310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문제점 </a:t>
              </a:r>
              <a:endParaRPr lang="en-US" altLang="ko-KR" sz="1600" dirty="0">
                <a:solidFill>
                  <a:srgbClr val="FF1D1D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38F51F97-29D8-A861-A295-22E672B92B8A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2" name="타원 21">
                <a:extLst>
                  <a:ext uri="{FF2B5EF4-FFF2-40B4-BE49-F238E27FC236}">
                    <a16:creationId xmlns:a16="http://schemas.microsoft.com/office/drawing/2014/main" id="{EB20477E-24D9-01B6-137B-07A27362B51D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3" name="그래픽 14">
                <a:extLst>
                  <a:ext uri="{FF2B5EF4-FFF2-40B4-BE49-F238E27FC236}">
                    <a16:creationId xmlns:a16="http://schemas.microsoft.com/office/drawing/2014/main" id="{D89FC7D7-F8E8-31C8-B524-7505F2A9F5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20E55EF-19BB-A2A1-81C0-F1C86EDD5F3D}"/>
              </a:ext>
            </a:extLst>
          </p:cNvPr>
          <p:cNvGrpSpPr/>
          <p:nvPr/>
        </p:nvGrpSpPr>
        <p:grpSpPr>
          <a:xfrm>
            <a:off x="860338" y="2845847"/>
            <a:ext cx="7918220" cy="230832"/>
            <a:chOff x="1095328" y="1128496"/>
            <a:chExt cx="8488461" cy="230832"/>
          </a:xfrm>
        </p:grpSpPr>
        <p:pic>
          <p:nvPicPr>
            <p:cNvPr id="25" name="그래픽 24">
              <a:extLst>
                <a:ext uri="{FF2B5EF4-FFF2-40B4-BE49-F238E27FC236}">
                  <a16:creationId xmlns:a16="http://schemas.microsoft.com/office/drawing/2014/main" id="{3E13A8DE-308E-1F7D-33C3-8E9D475BA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7A215F12-7C41-B603-2C6D-D44083EE9AB8}"/>
                </a:ext>
              </a:extLst>
            </p:cNvPr>
            <p:cNvSpPr/>
            <p:nvPr/>
          </p:nvSpPr>
          <p:spPr>
            <a:xfrm>
              <a:off x="1238344" y="1128496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존재하는 모든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Key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가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Memory(Index)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안에 들어갈 수 있어야 함 </a:t>
              </a:r>
              <a:r>
                <a:rPr lang="en-US" altLang="ko-KR" sz="900" dirty="0">
                  <a:solidFill>
                    <a:srgbClr val="547DDA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(-&gt;)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900" u="sng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메모리는 많은 공간 요구 </a:t>
              </a:r>
              <a:endParaRPr lang="en-US" altLang="ko-KR" sz="1000" u="sng" dirty="0">
                <a:solidFill>
                  <a:schemeClr val="accent5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31" name="그래픽 37">
            <a:extLst>
              <a:ext uri="{FF2B5EF4-FFF2-40B4-BE49-F238E27FC236}">
                <a16:creationId xmlns:a16="http://schemas.microsoft.com/office/drawing/2014/main" id="{2C75E7F2-D823-3CC8-F90C-1CB67E4DCE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9771" y="2026870"/>
            <a:ext cx="240323" cy="12430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07B358E-C3C0-A330-B913-F3B507263F84}"/>
              </a:ext>
            </a:extLst>
          </p:cNvPr>
          <p:cNvSpPr txBox="1"/>
          <p:nvPr/>
        </p:nvSpPr>
        <p:spPr>
          <a:xfrm>
            <a:off x="1090094" y="1938001"/>
            <a:ext cx="5570138" cy="275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ko-KR" sz="9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Log file</a:t>
            </a:r>
            <a:r>
              <a:rPr lang="ko-KR" altLang="en-US" sz="9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을 </a:t>
            </a:r>
            <a:r>
              <a:rPr lang="en-US" altLang="ko-KR" sz="9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segment file</a:t>
            </a:r>
            <a:r>
              <a:rPr lang="ko-KR" altLang="en-US" sz="9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들로 분할 후 최적화하여 데이터 공간 낭비를 줄임 </a:t>
            </a:r>
            <a:r>
              <a:rPr lang="en-US" altLang="ko-KR" sz="9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(Disk </a:t>
            </a:r>
            <a:r>
              <a:rPr lang="ko-KR" altLang="en-US" sz="9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공간 낭비 문제 해결</a:t>
            </a:r>
            <a:r>
              <a:rPr lang="en-US" altLang="ko-KR" sz="900" dirty="0">
                <a:solidFill>
                  <a:srgbClr val="F84F4B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)</a:t>
            </a:r>
            <a:endParaRPr lang="ko-KR" altLang="en-US" sz="900" u="sng" dirty="0">
              <a:solidFill>
                <a:srgbClr val="6E91E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B3C04AC-EC4A-9519-A770-9626F3DB9D53}"/>
              </a:ext>
            </a:extLst>
          </p:cNvPr>
          <p:cNvSpPr txBox="1"/>
          <p:nvPr/>
        </p:nvSpPr>
        <p:spPr>
          <a:xfrm>
            <a:off x="5992190" y="2720732"/>
            <a:ext cx="185757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atinLnBrk="0"/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Key         Byte Offset</a:t>
            </a:r>
          </a:p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1234        47</a:t>
            </a:r>
          </a:p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5678        26</a:t>
            </a:r>
          </a:p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2111        42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2B9BD5-2966-F2B7-666E-40C52F385A21}"/>
              </a:ext>
            </a:extLst>
          </p:cNvPr>
          <p:cNvSpPr txBox="1"/>
          <p:nvPr/>
        </p:nvSpPr>
        <p:spPr>
          <a:xfrm>
            <a:off x="5992190" y="2438283"/>
            <a:ext cx="734496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Index 1</a:t>
            </a:r>
            <a:endParaRPr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EEBB42-2CA3-25B4-ED93-16DF0E18072A}"/>
              </a:ext>
            </a:extLst>
          </p:cNvPr>
          <p:cNvSpPr txBox="1"/>
          <p:nvPr/>
        </p:nvSpPr>
        <p:spPr>
          <a:xfrm>
            <a:off x="5992190" y="4067214"/>
            <a:ext cx="185757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atinLnBrk="0"/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Key         Byte Offset</a:t>
            </a:r>
          </a:p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2116        0</a:t>
            </a:r>
          </a:p>
          <a:p>
            <a:pPr latinLnBrk="0"/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2112        21</a:t>
            </a:r>
            <a:b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2114        43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20B3C39-220B-EC76-FC21-A6AD3B9CF075}"/>
              </a:ext>
            </a:extLst>
          </p:cNvPr>
          <p:cNvSpPr txBox="1"/>
          <p:nvPr/>
        </p:nvSpPr>
        <p:spPr>
          <a:xfrm>
            <a:off x="5992190" y="3784765"/>
            <a:ext cx="734496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atinLnBrk="0"/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Index 2</a:t>
            </a:r>
            <a:endParaRPr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C8BEFDCB-44B6-1A47-A356-3E3F8F3A6BC1}"/>
              </a:ext>
            </a:extLst>
          </p:cNvPr>
          <p:cNvGrpSpPr/>
          <p:nvPr/>
        </p:nvGrpSpPr>
        <p:grpSpPr>
          <a:xfrm>
            <a:off x="862073" y="3135877"/>
            <a:ext cx="7918220" cy="230832"/>
            <a:chOff x="1095328" y="1128496"/>
            <a:chExt cx="8488461" cy="230832"/>
          </a:xfrm>
        </p:grpSpPr>
        <p:pic>
          <p:nvPicPr>
            <p:cNvPr id="39" name="그래픽 38">
              <a:extLst>
                <a:ext uri="{FF2B5EF4-FFF2-40B4-BE49-F238E27FC236}">
                  <a16:creationId xmlns:a16="http://schemas.microsoft.com/office/drawing/2014/main" id="{AF2DA780-1869-A15F-3FFA-1A9CD8075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788745B9-EF49-344E-558F-C20F6EE06690}"/>
                </a:ext>
              </a:extLst>
            </p:cNvPr>
            <p:cNvSpPr/>
            <p:nvPr/>
          </p:nvSpPr>
          <p:spPr>
            <a:xfrm>
              <a:off x="1238344" y="1128496"/>
              <a:ext cx="834544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Key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들이 정렬되어 있지 않기 때문에 </a:t>
              </a:r>
              <a:r>
                <a:rPr lang="en-US" altLang="ko-KR" sz="900" u="sng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Range </a:t>
              </a:r>
              <a:r>
                <a:rPr lang="ko-KR" altLang="en-US" sz="900" u="sng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쿼리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하기가 어려움</a:t>
              </a:r>
              <a:endParaRPr lang="en-US" altLang="ko-KR" sz="1000" dirty="0">
                <a:solidFill>
                  <a:schemeClr val="accent5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23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25252"/>
      </a:accent1>
      <a:accent2>
        <a:srgbClr val="FCB4B2"/>
      </a:accent2>
      <a:accent3>
        <a:srgbClr val="8D7B6F"/>
      </a:accent3>
      <a:accent4>
        <a:srgbClr val="FFC000"/>
      </a:accent4>
      <a:accent5>
        <a:srgbClr val="407C7C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5">
      <a:majorFont>
        <a:latin typeface="에스코어 드림 7 ExtraBold"/>
        <a:ea typeface="에스코어 드림 7 ExtraBold"/>
        <a:cs typeface=""/>
      </a:majorFont>
      <a:minorFont>
        <a:latin typeface="에스코어 드림 5 Medium"/>
        <a:ea typeface="에스코어 드림 5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A356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>
              <a:lumMod val="75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>
            <a:latin typeface="나눔바른고딕" panose="020B0603020101020101" pitchFamily="50" charset="-127"/>
            <a:ea typeface="나눔바른고딕" panose="020B0603020101020101" pitchFamily="50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33882</TotalTime>
  <Words>2162</Words>
  <Application>Microsoft Office PowerPoint</Application>
  <PresentationFormat>화면 슬라이드 쇼(16:9)</PresentationFormat>
  <Paragraphs>486</Paragraphs>
  <Slides>24</Slides>
  <Notes>24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4" baseType="lpstr">
      <vt:lpstr>굴림</vt:lpstr>
      <vt:lpstr>Arial</vt:lpstr>
      <vt:lpstr>에스코어 드림 5 Medium</vt:lpstr>
      <vt:lpstr>맑은 고딕</vt:lpstr>
      <vt:lpstr>Times New Roman</vt:lpstr>
      <vt:lpstr>에스코어 드림 2 ExtraLight</vt:lpstr>
      <vt:lpstr>에스코어 드림 7 ExtraBold</vt:lpstr>
      <vt:lpstr>나눔바른고딕</vt:lpstr>
      <vt:lpstr>Book Antiqua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kjwkor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김태현</dc:creator>
  <cp:lastModifiedBy>AhnSungHyun</cp:lastModifiedBy>
  <cp:revision>3050</cp:revision>
  <cp:lastPrinted>2023-04-28T14:35:29Z</cp:lastPrinted>
  <dcterms:created xsi:type="dcterms:W3CDTF">2009-09-20T10:20:07Z</dcterms:created>
  <dcterms:modified xsi:type="dcterms:W3CDTF">2023-11-21T07:44:14Z</dcterms:modified>
</cp:coreProperties>
</file>