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47" r:id="rId1"/>
  </p:sldMasterIdLst>
  <p:notesMasterIdLst>
    <p:notesMasterId r:id="rId18"/>
  </p:notesMasterIdLst>
  <p:handoutMasterIdLst>
    <p:handoutMasterId r:id="rId19"/>
  </p:handoutMasterIdLst>
  <p:sldIdLst>
    <p:sldId id="759" r:id="rId2"/>
    <p:sldId id="828" r:id="rId3"/>
    <p:sldId id="830" r:id="rId4"/>
    <p:sldId id="818" r:id="rId5"/>
    <p:sldId id="831" r:id="rId6"/>
    <p:sldId id="832" r:id="rId7"/>
    <p:sldId id="782" r:id="rId8"/>
    <p:sldId id="821" r:id="rId9"/>
    <p:sldId id="819" r:id="rId10"/>
    <p:sldId id="833" r:id="rId11"/>
    <p:sldId id="822" r:id="rId12"/>
    <p:sldId id="823" r:id="rId13"/>
    <p:sldId id="824" r:id="rId14"/>
    <p:sldId id="834" r:id="rId15"/>
    <p:sldId id="835" r:id="rId16"/>
    <p:sldId id="827" r:id="rId17"/>
  </p:sldIdLst>
  <p:sldSz cx="9144000" cy="5143500" type="screen16x9"/>
  <p:notesSz cx="6735763" cy="9866313"/>
  <p:embeddedFontLst>
    <p:embeddedFont>
      <p:font typeface="Cambria Math" panose="02040503050406030204" pitchFamily="18" charset="0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에스코어 드림 2 ExtraLight" panose="020B0203030302020204" pitchFamily="34" charset="-127"/>
      <p:regular r:id="rId23"/>
    </p:embeddedFont>
    <p:embeddedFont>
      <p:font typeface="에스코어 드림 5 Medium" panose="020B0503030302020204" pitchFamily="34" charset="-127"/>
      <p:regular r:id="rId24"/>
    </p:embeddedFont>
    <p:embeddedFont>
      <p:font typeface="에스코어 드림 7 ExtraBold" panose="020B0803030302020204" pitchFamily="34" charset="-127"/>
      <p:bold r:id="rId2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F4B"/>
    <a:srgbClr val="527CDA"/>
    <a:srgbClr val="8E5BB4"/>
    <a:srgbClr val="D4C5DD"/>
    <a:srgbClr val="FBE5D6"/>
    <a:srgbClr val="DEEBF7"/>
    <a:srgbClr val="C9C7C7"/>
    <a:srgbClr val="9773AC"/>
    <a:srgbClr val="926DA8"/>
    <a:srgbClr val="916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2334" autoAdjust="0"/>
  </p:normalViewPr>
  <p:slideViewPr>
    <p:cSldViewPr>
      <p:cViewPr>
        <p:scale>
          <a:sx n="125" d="100"/>
          <a:sy n="125" d="100"/>
        </p:scale>
        <p:origin x="942" y="26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2023-06-21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2023-06-21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3D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복부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CT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영상을 </a:t>
            </a:r>
            <a:r>
              <a:rPr lang="ko-KR" altLang="en-US" sz="12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입력받아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클래스 개수에 해당하는 장기들을 구분함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91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02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직렬구조는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spatial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먼저 하나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channel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먼저 하나 큰 차이를 보이지 않음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다만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spatial attn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 </a:t>
            </a:r>
            <a:r>
              <a:rPr lang="en-US" altLang="ko-KR" sz="12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swin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에서 적용한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relative positional encoding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먼저 한 게 영향을 준 것 같음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319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144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399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3D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복부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CT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영상을 </a:t>
            </a:r>
            <a:r>
              <a:rPr lang="ko-KR" altLang="en-US" sz="12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입력받아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클래스 개수에 해당하는 장기들을 구분함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743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59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3D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복부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CT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영상을 </a:t>
            </a:r>
            <a:r>
              <a:rPr lang="ko-KR" altLang="en-US" sz="12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입력받아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클래스 개수에 해당하는 장기들을 구분함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34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3D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복부 </a:t>
            </a:r>
            <a:r>
              <a:rPr lang="en-US" altLang="ko-KR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CT 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영상을 </a:t>
            </a:r>
            <a:r>
              <a:rPr lang="ko-KR" altLang="en-US" sz="12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입력받아</a:t>
            </a:r>
            <a:r>
              <a:rPr lang="ko-KR" altLang="en-US" sz="12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클래스 개수에 해당하는 장기들을 구분함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75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14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84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097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61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kd@yonsei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8.svg"/><Relationship Id="rId4" Type="http://schemas.openxmlformats.org/officeDocument/2006/relationships/image" Target="../media/image9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8.svg"/><Relationship Id="rId4" Type="http://schemas.openxmlformats.org/officeDocument/2006/relationships/image" Target="../media/image9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9.sv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34.png"/><Relationship Id="rId4" Type="http://schemas.openxmlformats.org/officeDocument/2006/relationships/image" Target="../media/image11.sv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525078" y="4532007"/>
            <a:ext cx="2093843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Korea Computer Congress 2023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989854" y="1311506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</a:rPr>
              <a:t>C-</a:t>
            </a:r>
            <a:r>
              <a:rPr lang="en-US" altLang="ko-KR" sz="2800" dirty="0" err="1">
                <a:solidFill>
                  <a:srgbClr val="002060"/>
                </a:solidFill>
                <a:latin typeface="+mj-ea"/>
                <a:ea typeface="+mj-ea"/>
              </a:rPr>
              <a:t>Swin</a:t>
            </a:r>
            <a:r>
              <a:rPr lang="en-US" altLang="ko-KR" sz="2800" dirty="0">
                <a:solidFill>
                  <a:srgbClr val="002060"/>
                </a:solidFill>
                <a:latin typeface="+mj-ea"/>
                <a:ea typeface="+mj-ea"/>
              </a:rPr>
              <a:t> UNETR: 3D </a:t>
            </a:r>
            <a:r>
              <a:rPr lang="ko-KR" altLang="en-US" sz="2800" dirty="0">
                <a:solidFill>
                  <a:srgbClr val="002060"/>
                </a:solidFill>
                <a:latin typeface="+mj-ea"/>
                <a:ea typeface="+mj-ea"/>
              </a:rPr>
              <a:t>의료 영상 분할을 위한</a:t>
            </a:r>
            <a:endParaRPr lang="en-US" altLang="ko-KR" sz="28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8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채널 </a:t>
            </a:r>
            <a:r>
              <a:rPr lang="ko-KR" altLang="en-US" sz="2800" dirty="0" err="1">
                <a:solidFill>
                  <a:srgbClr val="002060"/>
                </a:solidFill>
                <a:effectLst/>
                <a:latin typeface="+mj-ea"/>
                <a:ea typeface="+mj-ea"/>
              </a:rPr>
              <a:t>어텐션이</a:t>
            </a:r>
            <a:r>
              <a:rPr lang="ko-KR" altLang="en-US" sz="28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적용된 </a:t>
            </a:r>
            <a:r>
              <a:rPr lang="en-US" altLang="ko-KR" sz="2800" dirty="0" err="1">
                <a:solidFill>
                  <a:srgbClr val="002060"/>
                </a:solidFill>
                <a:effectLst/>
                <a:latin typeface="+mj-ea"/>
                <a:ea typeface="+mj-ea"/>
              </a:rPr>
              <a:t>Swin</a:t>
            </a:r>
            <a:r>
              <a:rPr lang="en-US" altLang="ko-KR" sz="28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 Transformer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411746" y="2335520"/>
            <a:ext cx="63205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C-</a:t>
            </a:r>
            <a:r>
              <a:rPr lang="en-US" altLang="ko-KR" sz="1050" dirty="0" err="1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Swin</a:t>
            </a:r>
            <a:r>
              <a:rPr lang="en-US" altLang="ko-KR" sz="105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UNETR: </a:t>
            </a:r>
            <a:r>
              <a:rPr lang="en-US" altLang="ko-KR" sz="1050" dirty="0" err="1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Swin</a:t>
            </a:r>
            <a:r>
              <a:rPr lang="en-US" altLang="ko-KR" sz="105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Transformer with Channel Attention for 3D Medical Image Segmentation </a:t>
            </a:r>
            <a:endParaRPr lang="ko-KR" alt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335502" y="3938448"/>
            <a:ext cx="4465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Ahn,  </a:t>
            </a:r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Hwanhee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Kim, Sein Kwon, </a:t>
            </a:r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Sanghyun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Park</a:t>
            </a:r>
            <a:endParaRPr lang="ko-KR" altLang="en-US" sz="1200" dirty="0"/>
          </a:p>
        </p:txBody>
      </p:sp>
      <p:sp>
        <p:nvSpPr>
          <p:cNvPr id="152" name="직사각형 151"/>
          <p:cNvSpPr/>
          <p:nvPr/>
        </p:nvSpPr>
        <p:spPr>
          <a:xfrm>
            <a:off x="2708745" y="4217804"/>
            <a:ext cx="3719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{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skd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,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hwanhee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, seinkwon97,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sanghyun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 }@yonsei.ac.kr</a:t>
            </a:r>
            <a:endParaRPr lang="ko-KR" altLang="en-US" sz="105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r>
              <a:rPr lang="en-US" altLang="ko-KR" dirty="0"/>
              <a:t>/16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597583-90A9-F6F0-6975-8DB7E467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3279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10/16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39D3514-5BC8-4CE6-76B1-8677798C2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A45CB37B-0028-C0B5-1C84-F461B2CA5671}"/>
              </a:ext>
            </a:extLst>
          </p:cNvPr>
          <p:cNvGrpSpPr/>
          <p:nvPr/>
        </p:nvGrpSpPr>
        <p:grpSpPr>
          <a:xfrm>
            <a:off x="683568" y="718124"/>
            <a:ext cx="8644364" cy="307777"/>
            <a:chOff x="598273" y="602563"/>
            <a:chExt cx="7332682" cy="30777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BAAA823-9784-5F64-7FC6-E341E1CF1448}"/>
                </a:ext>
              </a:extLst>
            </p:cNvPr>
            <p:cNvSpPr/>
            <p:nvPr/>
          </p:nvSpPr>
          <p:spPr>
            <a:xfrm>
              <a:off x="770272" y="602563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048EC71-02C8-EB95-9F24-D0300D09B25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19E1B548-D3BA-FC15-FBE5-8ED5BA11947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54ACD42F-C37A-EBE6-071A-97F83581A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DD83329-DCDC-21D2-4F95-AB538EFBFE23}"/>
              </a:ext>
            </a:extLst>
          </p:cNvPr>
          <p:cNvGrpSpPr/>
          <p:nvPr/>
        </p:nvGrpSpPr>
        <p:grpSpPr>
          <a:xfrm>
            <a:off x="925647" y="1131702"/>
            <a:ext cx="6809889" cy="246221"/>
            <a:chOff x="1095328" y="1102980"/>
            <a:chExt cx="6809889" cy="246221"/>
          </a:xfrm>
        </p:grpSpPr>
        <p:pic>
          <p:nvPicPr>
            <p:cNvPr id="20" name="그래픽 49">
              <a:extLst>
                <a:ext uri="{FF2B5EF4-FFF2-40B4-BE49-F238E27FC236}">
                  <a16:creationId xmlns:a16="http://schemas.microsoft.com/office/drawing/2014/main" id="{C85030FB-0CFE-7BE5-200C-3B701309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86F760F-3A39-6643-9BEF-541C33E6F0F6}"/>
                </a:ext>
              </a:extLst>
            </p:cNvPr>
            <p:cNvSpPr/>
            <p:nvPr/>
          </p:nvSpPr>
          <p:spPr>
            <a:xfrm>
              <a:off x="1245092" y="1102980"/>
              <a:ext cx="6660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U-Net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각 스테이지에서 </a:t>
              </a:r>
              <a:r>
                <a:rPr lang="en-US" altLang="ko-KR" sz="1000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000" dirty="0" err="1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적용한 모델 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0EFD4EA-DD0A-ED9A-E9B9-A5B8FBF35D1C}"/>
              </a:ext>
            </a:extLst>
          </p:cNvPr>
          <p:cNvSpPr/>
          <p:nvPr/>
        </p:nvSpPr>
        <p:spPr>
          <a:xfrm>
            <a:off x="1075411" y="1390751"/>
            <a:ext cx="7241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(1) 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 영상을 크기가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(4, 4, 2)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 패치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단위로 나누고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각 패치들을 </a:t>
            </a:r>
            <a:r>
              <a:rPr lang="ko-KR" altLang="en-US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임베딩하여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채널 수가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32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 </a:t>
            </a:r>
            <a:r>
              <a:rPr lang="ko-KR" altLang="en-US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특징맵을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생성함  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7162AD7-56DC-C60D-8332-EE4795075763}"/>
              </a:ext>
            </a:extLst>
          </p:cNvPr>
          <p:cNvSpPr/>
          <p:nvPr/>
        </p:nvSpPr>
        <p:spPr>
          <a:xfrm>
            <a:off x="1080873" y="1633561"/>
            <a:ext cx="7241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(2) C-</a:t>
            </a:r>
            <a:r>
              <a:rPr lang="en-US" altLang="ko-KR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Swin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Block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통해 공간 </a:t>
            </a:r>
            <a:r>
              <a:rPr lang="ko-KR" altLang="en-US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어텐션과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채널 </a:t>
            </a:r>
            <a:r>
              <a:rPr lang="ko-KR" altLang="en-US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어텐션을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수행함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(x3)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ko-KR" altLang="en-US" sz="900" dirty="0">
              <a:solidFill>
                <a:srgbClr val="F84F4B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23CB5162-4B32-91E8-7BCD-40720E3D1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639" y="2377239"/>
            <a:ext cx="5878601" cy="2663868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E63841D7-2694-DCFF-2947-715E4D1AEEE8}"/>
              </a:ext>
            </a:extLst>
          </p:cNvPr>
          <p:cNvSpPr/>
          <p:nvPr/>
        </p:nvSpPr>
        <p:spPr>
          <a:xfrm>
            <a:off x="1086335" y="1862472"/>
            <a:ext cx="7241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(3) Patch Merging 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알고리즘을 사용하여 각 스테이지마다 패치의 크기를 증가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 Multi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Scale Attention</a:t>
            </a:r>
            <a:endParaRPr lang="ko-KR" altLang="en-US" sz="900" dirty="0">
              <a:solidFill>
                <a:srgbClr val="F84F4B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3721122-0EDB-86DA-134C-56854948825F}"/>
              </a:ext>
            </a:extLst>
          </p:cNvPr>
          <p:cNvSpPr/>
          <p:nvPr/>
        </p:nvSpPr>
        <p:spPr>
          <a:xfrm>
            <a:off x="1086334" y="2097151"/>
            <a:ext cx="7662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(4) </a:t>
            </a:r>
            <a:r>
              <a:rPr lang="ko-KR" altLang="en-US" sz="9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디코더에서는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Patch Expanding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통해 패치의 크기를 감소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-&gt; Add &amp; Attention -&gt; Head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통해 </a:t>
            </a:r>
            <a:r>
              <a:rPr lang="en-US" altLang="ko-KR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Segmentation Map</a:t>
            </a:r>
            <a:r>
              <a:rPr lang="ko-KR" altLang="en-US" sz="9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생성  </a:t>
            </a:r>
            <a:endParaRPr lang="ko-KR" altLang="en-US" sz="900" dirty="0">
              <a:solidFill>
                <a:srgbClr val="F84F4B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32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940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11/16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83568" y="718124"/>
            <a:ext cx="8593401" cy="292388"/>
            <a:chOff x="598273" y="591161"/>
            <a:chExt cx="7289452" cy="292388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27042" y="591161"/>
              <a:ext cx="716068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실험 환경 및 </a:t>
              </a:r>
              <a:r>
                <a:rPr lang="ko-KR" altLang="en-US" sz="13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하이퍼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파라미터</a:t>
              </a:r>
              <a:endParaRPr lang="en-US" altLang="ko-KR" sz="13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918605" y="1126169"/>
            <a:ext cx="7615758" cy="246221"/>
            <a:chOff x="1069273" y="1080913"/>
            <a:chExt cx="7615758" cy="246221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OS: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CentOS 7, 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GPU: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NVIDIA GeForce RTX3090 </a:t>
              </a: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A316916-9DBB-9B34-C711-2553F5DCFFB0}"/>
              </a:ext>
            </a:extLst>
          </p:cNvPr>
          <p:cNvGrpSpPr/>
          <p:nvPr/>
        </p:nvGrpSpPr>
        <p:grpSpPr>
          <a:xfrm>
            <a:off x="918605" y="1373732"/>
            <a:ext cx="7992888" cy="246221"/>
            <a:chOff x="1069273" y="1080913"/>
            <a:chExt cx="7992888" cy="246221"/>
          </a:xfrm>
        </p:grpSpPr>
        <p:pic>
          <p:nvPicPr>
            <p:cNvPr id="71" name="그래픽 49">
              <a:extLst>
                <a:ext uri="{FF2B5EF4-FFF2-40B4-BE49-F238E27FC236}">
                  <a16:creationId xmlns:a16="http://schemas.microsoft.com/office/drawing/2014/main" id="{20190D3F-ECD2-81D5-51BE-3DEFED440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2486F9D-3080-4D79-3F5C-94DF0CCB4DE2}"/>
                </a:ext>
              </a:extLst>
            </p:cNvPr>
            <p:cNvSpPr/>
            <p:nvPr/>
          </p:nvSpPr>
          <p:spPr>
            <a:xfrm>
              <a:off x="1212256" y="1080913"/>
              <a:ext cx="78499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Epoch: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1000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Iteration: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250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000" b="1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Bacthsize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2F182A4F-AF67-27EC-E914-48F16F41E2DB}"/>
              </a:ext>
            </a:extLst>
          </p:cNvPr>
          <p:cNvGrpSpPr/>
          <p:nvPr/>
        </p:nvGrpSpPr>
        <p:grpSpPr>
          <a:xfrm>
            <a:off x="918605" y="1624712"/>
            <a:ext cx="7543750" cy="246221"/>
            <a:chOff x="1069273" y="1080913"/>
            <a:chExt cx="7543750" cy="246221"/>
          </a:xfrm>
        </p:grpSpPr>
        <p:pic>
          <p:nvPicPr>
            <p:cNvPr id="74" name="그래픽 49">
              <a:extLst>
                <a:ext uri="{FF2B5EF4-FFF2-40B4-BE49-F238E27FC236}">
                  <a16:creationId xmlns:a16="http://schemas.microsoft.com/office/drawing/2014/main" id="{3A6023B5-95ED-5364-1521-C0A6ECFD4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E3F85CFF-7938-7F3E-7F8F-2598236A8F9E}"/>
                </a:ext>
              </a:extLst>
            </p:cNvPr>
            <p:cNvSpPr/>
            <p:nvPr/>
          </p:nvSpPr>
          <p:spPr>
            <a:xfrm>
              <a:off x="1212256" y="1080913"/>
              <a:ext cx="740076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LR Scheduler: </a:t>
              </a:r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PolyLR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Optimizer: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SGD, 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Initial LR: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0.01, 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Loss: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Loss + Cross Entropy </a:t>
              </a:r>
              <a:r>
                <a:rPr lang="en-US" altLang="ko-KR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(C</a:t>
              </a:r>
              <a:r>
                <a:rPr lang="ko-KR" altLang="en-US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class</a:t>
              </a:r>
              <a:r>
                <a:rPr lang="ko-KR" altLang="en-US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수</a:t>
              </a:r>
              <a:r>
                <a:rPr lang="en-US" altLang="ko-KR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V</a:t>
              </a:r>
              <a:r>
                <a:rPr lang="ko-KR" altLang="en-US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voxel</a:t>
              </a:r>
              <a:r>
                <a:rPr lang="ko-KR" altLang="en-US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수</a:t>
              </a:r>
              <a:r>
                <a:rPr lang="en-US" altLang="ko-KR" sz="8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 </a:t>
              </a:r>
              <a:endParaRPr lang="en-US" altLang="ko-KR" sz="1000" dirty="0">
                <a:solidFill>
                  <a:srgbClr val="527C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A58EA5E-7A28-BFC1-6810-3FAEAC76378B}"/>
              </a:ext>
            </a:extLst>
          </p:cNvPr>
          <p:cNvGrpSpPr/>
          <p:nvPr/>
        </p:nvGrpSpPr>
        <p:grpSpPr>
          <a:xfrm>
            <a:off x="948003" y="3136481"/>
            <a:ext cx="7615758" cy="246221"/>
            <a:chOff x="1069273" y="1080913"/>
            <a:chExt cx="7615758" cy="246221"/>
          </a:xfrm>
        </p:grpSpPr>
        <p:pic>
          <p:nvPicPr>
            <p:cNvPr id="21" name="그래픽 49">
              <a:extLst>
                <a:ext uri="{FF2B5EF4-FFF2-40B4-BE49-F238E27FC236}">
                  <a16:creationId xmlns:a16="http://schemas.microsoft.com/office/drawing/2014/main" id="{8694EB04-1B47-761C-2BAE-8694938A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DE5B897-CD06-48B0-737F-A27C916AA20D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Synapse: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 Multi-Organ CT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데이터셋으로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복부에 위치한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8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장기를 올바르게 분할하는 </a:t>
              </a:r>
              <a:r>
                <a:rPr lang="ko-KR" altLang="en-US" sz="100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것을 목표로 함 </a:t>
              </a:r>
              <a:r>
                <a:rPr lang="en-US" altLang="ko-KR" sz="8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(Train:18, Test:12) 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D5F1789F-6571-3B76-A8B3-A566F51F3056}"/>
              </a:ext>
            </a:extLst>
          </p:cNvPr>
          <p:cNvGrpSpPr/>
          <p:nvPr/>
        </p:nvGrpSpPr>
        <p:grpSpPr>
          <a:xfrm>
            <a:off x="948003" y="3433812"/>
            <a:ext cx="7992888" cy="246221"/>
            <a:chOff x="1069273" y="1080913"/>
            <a:chExt cx="7992888" cy="246221"/>
          </a:xfrm>
        </p:grpSpPr>
        <p:pic>
          <p:nvPicPr>
            <p:cNvPr id="44" name="그래픽 49">
              <a:extLst>
                <a:ext uri="{FF2B5EF4-FFF2-40B4-BE49-F238E27FC236}">
                  <a16:creationId xmlns:a16="http://schemas.microsoft.com/office/drawing/2014/main" id="{24BD1D06-564B-9DA0-8A86-F5DED6B1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7A3CDFD3-44D8-DEF2-DBBE-94CD9AD69E55}"/>
                </a:ext>
              </a:extLst>
            </p:cNvPr>
            <p:cNvSpPr/>
            <p:nvPr/>
          </p:nvSpPr>
          <p:spPr>
            <a:xfrm>
              <a:off x="1212256" y="1080913"/>
              <a:ext cx="78499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위 데이터셋은 </a:t>
              </a:r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nnFormer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제안한 데이터 증강 방식을 통해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pre-processing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됨 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(Input Shape: 128 x 128 x 64 x 1)</a:t>
              </a: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8E19DBB1-AD82-04AA-AC8C-6385FB0BC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235D3792-47B4-DB1F-432B-2BDB1E96F298}"/>
              </a:ext>
            </a:extLst>
          </p:cNvPr>
          <p:cNvGrpSpPr/>
          <p:nvPr/>
        </p:nvGrpSpPr>
        <p:grpSpPr>
          <a:xfrm>
            <a:off x="691112" y="2728275"/>
            <a:ext cx="8001709" cy="292388"/>
            <a:chOff x="598273" y="591161"/>
            <a:chExt cx="6787542" cy="292388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FA3A44E-312C-671C-CFB5-DC5B248BCF55}"/>
                </a:ext>
              </a:extLst>
            </p:cNvPr>
            <p:cNvSpPr/>
            <p:nvPr/>
          </p:nvSpPr>
          <p:spPr>
            <a:xfrm>
              <a:off x="727042" y="591161"/>
              <a:ext cx="665877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</a:t>
              </a:r>
              <a:endParaRPr lang="en-US" altLang="ko-KR" sz="13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851DC12-84B3-05BC-372A-22BC040914D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06428E0C-FBD6-DC6D-4586-D9A7CDA6DED5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그래픽 14">
                <a:extLst>
                  <a:ext uri="{FF2B5EF4-FFF2-40B4-BE49-F238E27FC236}">
                    <a16:creationId xmlns:a16="http://schemas.microsoft.com/office/drawing/2014/main" id="{F9DADE8C-3C90-625B-01E0-7F1C6DF66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8248EAC7-2EDD-BC55-F9EC-20F74AB7BD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962" r="2074"/>
          <a:stretch/>
        </p:blipFill>
        <p:spPr>
          <a:xfrm>
            <a:off x="1619672" y="1923560"/>
            <a:ext cx="4389397" cy="6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940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12/16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72342" y="730715"/>
            <a:ext cx="8604627" cy="292388"/>
            <a:chOff x="598273" y="591433"/>
            <a:chExt cx="7298974" cy="292388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36564" y="591433"/>
              <a:ext cx="716068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실험 결과</a:t>
              </a:r>
              <a:endParaRPr lang="en-US" altLang="ko-KR" sz="13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0EC88C2-E306-72A7-DF50-5C6C38FD2928}"/>
              </a:ext>
            </a:extLst>
          </p:cNvPr>
          <p:cNvGrpSpPr/>
          <p:nvPr/>
        </p:nvGrpSpPr>
        <p:grpSpPr>
          <a:xfrm>
            <a:off x="886941" y="1079048"/>
            <a:ext cx="7615758" cy="246221"/>
            <a:chOff x="1069273" y="1080913"/>
            <a:chExt cx="7615758" cy="246221"/>
          </a:xfrm>
        </p:grpSpPr>
        <p:pic>
          <p:nvPicPr>
            <p:cNvPr id="13" name="그래픽 49">
              <a:extLst>
                <a:ext uri="{FF2B5EF4-FFF2-40B4-BE49-F238E27FC236}">
                  <a16:creationId xmlns:a16="http://schemas.microsoft.com/office/drawing/2014/main" id="{E78B3472-05CA-E7DB-EFD1-88FFEF5F6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2C28C86-BD49-9644-92F7-0C274BC0DD79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Score: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정밀도와 재현율을 한 번에 표현하는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F-Score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같은 지표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1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가까울수록 정답과 유사함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5CC7A022-9ACA-DE97-6164-9083E1975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546E672-2909-F65B-16A3-7A5C4AB093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889"/>
          <a:stretch/>
        </p:blipFill>
        <p:spPr>
          <a:xfrm>
            <a:off x="1044157" y="1405991"/>
            <a:ext cx="6257056" cy="66838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1D36B793-0847-F68E-3CB2-59AA655A8B37}"/>
              </a:ext>
            </a:extLst>
          </p:cNvPr>
          <p:cNvGrpSpPr/>
          <p:nvPr/>
        </p:nvGrpSpPr>
        <p:grpSpPr>
          <a:xfrm>
            <a:off x="886941" y="2204764"/>
            <a:ext cx="7615758" cy="246221"/>
            <a:chOff x="1069273" y="1080913"/>
            <a:chExt cx="7615758" cy="246221"/>
          </a:xfrm>
        </p:grpSpPr>
        <p:pic>
          <p:nvPicPr>
            <p:cNvPr id="20" name="그래픽 49">
              <a:extLst>
                <a:ext uri="{FF2B5EF4-FFF2-40B4-BE49-F238E27FC236}">
                  <a16:creationId xmlns:a16="http://schemas.microsoft.com/office/drawing/2014/main" id="{4B501E9B-9B69-11B8-BF7F-869A147F2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DEC3507-BCC9-521C-DCA6-2CA144B57CE6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위의 일부 영역을 구분하지 못하였고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간이나 비장의 말단 부분을 다른 장기로 잘못 예측함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AF4FFC05-01F7-8EF5-2B7D-DD4C2E02F2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868"/>
          <a:stretch/>
        </p:blipFill>
        <p:spPr>
          <a:xfrm>
            <a:off x="1302578" y="2427734"/>
            <a:ext cx="5740214" cy="2383440"/>
          </a:xfrm>
          <a:prstGeom prst="rect">
            <a:avLst/>
          </a:prstGeom>
        </p:spPr>
      </p:pic>
      <p:pic>
        <p:nvPicPr>
          <p:cNvPr id="24" name="그래픽 37">
            <a:extLst>
              <a:ext uri="{FF2B5EF4-FFF2-40B4-BE49-F238E27FC236}">
                <a16:creationId xmlns:a16="http://schemas.microsoft.com/office/drawing/2014/main" id="{FC88819D-86AE-28D6-0C40-62456428E9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74696" y="2253196"/>
            <a:ext cx="288754" cy="149356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318BE25-178D-EF71-01BC-A88D86F6D06D}"/>
              </a:ext>
            </a:extLst>
          </p:cNvPr>
          <p:cNvSpPr/>
          <p:nvPr/>
        </p:nvSpPr>
        <p:spPr>
          <a:xfrm>
            <a:off x="7211357" y="2213364"/>
            <a:ext cx="15639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제안 모델은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GT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유사함</a:t>
            </a:r>
            <a:endParaRPr lang="en-US" altLang="ko-KR" sz="11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92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940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Experiments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13/16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337BB4-5009-ADF0-7B6F-2A769CD42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C62925C-21BF-CBCB-B238-946566B7BB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41"/>
          <a:stretch/>
        </p:blipFill>
        <p:spPr>
          <a:xfrm>
            <a:off x="1039676" y="1455520"/>
            <a:ext cx="3280971" cy="1096188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9D9967D5-5DB8-9819-1855-7773CF41F2ED}"/>
              </a:ext>
            </a:extLst>
          </p:cNvPr>
          <p:cNvGrpSpPr/>
          <p:nvPr/>
        </p:nvGrpSpPr>
        <p:grpSpPr>
          <a:xfrm>
            <a:off x="874076" y="1093915"/>
            <a:ext cx="7615758" cy="246221"/>
            <a:chOff x="1069273" y="1080913"/>
            <a:chExt cx="7615758" cy="246221"/>
          </a:xfrm>
        </p:grpSpPr>
        <p:pic>
          <p:nvPicPr>
            <p:cNvPr id="43" name="그래픽 49">
              <a:extLst>
                <a:ext uri="{FF2B5EF4-FFF2-40B4-BE49-F238E27FC236}">
                  <a16:creationId xmlns:a16="http://schemas.microsoft.com/office/drawing/2014/main" id="{A1FCCBB1-A5FC-7ACC-C988-C8DB7C582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DFD6117-0D6A-31C2-9ACE-E9F8CEABD627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C-MSA Block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제거하였을 때 가장 성능이 낮았으며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 err="1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ko-KR" altLang="en-US" sz="10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결합 방법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직렬 구조보다는 </a:t>
              </a:r>
              <a:r>
                <a:rPr lang="ko-KR" altLang="en-US" sz="10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병렬 구조가 더 우수한 성능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보였다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</a:t>
              </a:r>
            </a:p>
          </p:txBody>
        </p:sp>
      </p:grpSp>
      <p:pic>
        <p:nvPicPr>
          <p:cNvPr id="47" name="그림 46">
            <a:extLst>
              <a:ext uri="{FF2B5EF4-FFF2-40B4-BE49-F238E27FC236}">
                <a16:creationId xmlns:a16="http://schemas.microsoft.com/office/drawing/2014/main" id="{86F3A0CD-C971-B92E-8211-6B2FE2436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446" y="2715766"/>
            <a:ext cx="2795729" cy="2123977"/>
          </a:xfrm>
          <a:prstGeom prst="rect">
            <a:avLst/>
          </a:prstGeom>
          <a:ln>
            <a:solidFill>
              <a:srgbClr val="4674C6"/>
            </a:solidFill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FED42F53-31DB-88AC-0EE2-6EFB78AB90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664" y="2715766"/>
            <a:ext cx="2592288" cy="21239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79C750D-F684-B24B-77A0-D8ACFECEA9EF}"/>
              </a:ext>
            </a:extLst>
          </p:cNvPr>
          <p:cNvGrpSpPr/>
          <p:nvPr/>
        </p:nvGrpSpPr>
        <p:grpSpPr>
          <a:xfrm>
            <a:off x="672342" y="730715"/>
            <a:ext cx="8148130" cy="307777"/>
            <a:chOff x="598273" y="591433"/>
            <a:chExt cx="6911745" cy="307777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33FFBFB2-647A-D80F-5383-443644FBB1CD}"/>
                </a:ext>
              </a:extLst>
            </p:cNvPr>
            <p:cNvSpPr/>
            <p:nvPr/>
          </p:nvSpPr>
          <p:spPr>
            <a:xfrm>
              <a:off x="736564" y="591433"/>
              <a:ext cx="6773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Ablation Study</a:t>
              </a: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011D89E-E6CA-C01A-7ABD-139992F9B04A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5EBA8894-B2BC-1DC2-8455-0C688F56B43A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9" name="그래픽 14">
                <a:extLst>
                  <a:ext uri="{FF2B5EF4-FFF2-40B4-BE49-F238E27FC236}">
                    <a16:creationId xmlns:a16="http://schemas.microsoft.com/office/drawing/2014/main" id="{EA968F32-4E17-58DF-1329-D9675D73A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639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6946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Conclusion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14/16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337BB4-5009-ADF0-7B6F-2A769CD42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9D9967D5-5DB8-9819-1855-7773CF41F2ED}"/>
              </a:ext>
            </a:extLst>
          </p:cNvPr>
          <p:cNvGrpSpPr/>
          <p:nvPr/>
        </p:nvGrpSpPr>
        <p:grpSpPr>
          <a:xfrm>
            <a:off x="899592" y="1203598"/>
            <a:ext cx="7615758" cy="246221"/>
            <a:chOff x="1069273" y="1080913"/>
            <a:chExt cx="7615758" cy="246221"/>
          </a:xfrm>
        </p:grpSpPr>
        <p:pic>
          <p:nvPicPr>
            <p:cNvPr id="43" name="그래픽 49">
              <a:extLst>
                <a:ext uri="{FF2B5EF4-FFF2-40B4-BE49-F238E27FC236}">
                  <a16:creationId xmlns:a16="http://schemas.microsoft.com/office/drawing/2014/main" id="{A1FCCBB1-A5FC-7ACC-C988-C8DB7C582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DFD6117-0D6A-31C2-9ACE-E9F8CEABD627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유용한 공간 및 채널 정보를 효율적으로 학습하는 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000" dirty="0" err="1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설계하였다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54C0076-D1DA-FF24-9583-02EA8832B617}"/>
              </a:ext>
            </a:extLst>
          </p:cNvPr>
          <p:cNvGrpSpPr/>
          <p:nvPr/>
        </p:nvGrpSpPr>
        <p:grpSpPr>
          <a:xfrm>
            <a:off x="899592" y="1604670"/>
            <a:ext cx="7615758" cy="246221"/>
            <a:chOff x="1069273" y="1080913"/>
            <a:chExt cx="7615758" cy="246221"/>
          </a:xfrm>
        </p:grpSpPr>
        <p:pic>
          <p:nvPicPr>
            <p:cNvPr id="13" name="그래픽 49">
              <a:extLst>
                <a:ext uri="{FF2B5EF4-FFF2-40B4-BE49-F238E27FC236}">
                  <a16:creationId xmlns:a16="http://schemas.microsoft.com/office/drawing/2014/main" id="{F09DE2E9-0AF1-F997-B187-ADC67E8C8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18F6E96-1B63-CFC8-AA73-57B7F8B87387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U-Net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인코더와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디코더에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적용하여 기존 모델보다 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1.99% 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향상된 성능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달성하였다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(Avg Dice Score)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8F29E6B-13B0-E1FF-EF2F-4625974F77F3}"/>
              </a:ext>
            </a:extLst>
          </p:cNvPr>
          <p:cNvGrpSpPr/>
          <p:nvPr/>
        </p:nvGrpSpPr>
        <p:grpSpPr>
          <a:xfrm>
            <a:off x="909152" y="2044400"/>
            <a:ext cx="7615758" cy="246221"/>
            <a:chOff x="1069273" y="1080913"/>
            <a:chExt cx="7615758" cy="246221"/>
          </a:xfrm>
        </p:grpSpPr>
        <p:pic>
          <p:nvPicPr>
            <p:cNvPr id="16" name="그래픽 49">
              <a:extLst>
                <a:ext uri="{FF2B5EF4-FFF2-40B4-BE49-F238E27FC236}">
                  <a16:creationId xmlns:a16="http://schemas.microsoft.com/office/drawing/2014/main" id="{5DDF0911-5877-8818-1EDC-E402BCAD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D6046EE-2614-C111-6CFD-157DEF30E1B1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레이어로부터 추출된 문맥 정보를 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병렬로 융합하는 방법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영상 분할의 성능 향상을 위한 좋은 구조임을 확인하였다 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2435CAE-F811-9A87-7AB9-216A08BCCFAC}"/>
              </a:ext>
            </a:extLst>
          </p:cNvPr>
          <p:cNvGrpSpPr/>
          <p:nvPr/>
        </p:nvGrpSpPr>
        <p:grpSpPr>
          <a:xfrm>
            <a:off x="672342" y="730715"/>
            <a:ext cx="8148130" cy="292388"/>
            <a:chOff x="598273" y="591433"/>
            <a:chExt cx="6911745" cy="292388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4E058CF-34C1-093A-066C-BD2F6B773CBD}"/>
                </a:ext>
              </a:extLst>
            </p:cNvPr>
            <p:cNvSpPr/>
            <p:nvPr/>
          </p:nvSpPr>
          <p:spPr>
            <a:xfrm>
              <a:off x="736564" y="591433"/>
              <a:ext cx="67734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결론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D07F065C-C3E9-EAFB-F4D5-14F15A01AA15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79C501EC-CDE0-71AC-F9FD-06CFFCB0FA51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8" name="그래픽 14">
                <a:extLst>
                  <a:ext uri="{FF2B5EF4-FFF2-40B4-BE49-F238E27FC236}">
                    <a16:creationId xmlns:a16="http://schemas.microsoft.com/office/drawing/2014/main" id="{A846D156-8C5F-73E2-7E13-9FDED5EB4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747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608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Reference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15/16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337BB4-5009-ADF0-7B6F-2A769CD42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9D9967D5-5DB8-9819-1855-7773CF41F2ED}"/>
              </a:ext>
            </a:extLst>
          </p:cNvPr>
          <p:cNvGrpSpPr/>
          <p:nvPr/>
        </p:nvGrpSpPr>
        <p:grpSpPr>
          <a:xfrm>
            <a:off x="899592" y="1172059"/>
            <a:ext cx="7615758" cy="400110"/>
            <a:chOff x="1069273" y="1080913"/>
            <a:chExt cx="7615758" cy="400110"/>
          </a:xfrm>
        </p:grpSpPr>
        <p:pic>
          <p:nvPicPr>
            <p:cNvPr id="43" name="그래픽 49">
              <a:extLst>
                <a:ext uri="{FF2B5EF4-FFF2-40B4-BE49-F238E27FC236}">
                  <a16:creationId xmlns:a16="http://schemas.microsoft.com/office/drawing/2014/main" id="{A1FCCBB1-A5FC-7ACC-C988-C8DB7C582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DFD6117-0D6A-31C2-9ACE-E9F8CEABD627}"/>
                </a:ext>
              </a:extLst>
            </p:cNvPr>
            <p:cNvSpPr/>
            <p:nvPr/>
          </p:nvSpPr>
          <p:spPr>
            <a:xfrm>
              <a:off x="1212256" y="1080913"/>
              <a:ext cx="7472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Ronneberger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Olaf, Philipp Fischer, and Thomas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Brox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 "U-net: Convolutional networks for biomedical image</a:t>
              </a:r>
            </a:p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segmentation." Medical Image Computing and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ComputerAssisted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Intervention–MICCAI, vol.18, pp.234-241, 2015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65A999F-9AB2-0C77-FAA6-CDD2692BB80A}"/>
              </a:ext>
            </a:extLst>
          </p:cNvPr>
          <p:cNvGrpSpPr/>
          <p:nvPr/>
        </p:nvGrpSpPr>
        <p:grpSpPr>
          <a:xfrm>
            <a:off x="889126" y="1707970"/>
            <a:ext cx="7615758" cy="400110"/>
            <a:chOff x="1069273" y="1080913"/>
            <a:chExt cx="7615758" cy="400110"/>
          </a:xfrm>
        </p:grpSpPr>
        <p:pic>
          <p:nvPicPr>
            <p:cNvPr id="13" name="그래픽 49">
              <a:extLst>
                <a:ext uri="{FF2B5EF4-FFF2-40B4-BE49-F238E27FC236}">
                  <a16:creationId xmlns:a16="http://schemas.microsoft.com/office/drawing/2014/main" id="{87DD4096-B83E-932F-F5AC-A2B1523B1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689ECA3-60D2-84F4-1082-E805174FB8BD}"/>
                </a:ext>
              </a:extLst>
            </p:cNvPr>
            <p:cNvSpPr/>
            <p:nvPr/>
          </p:nvSpPr>
          <p:spPr>
            <a:xfrm>
              <a:off x="1212256" y="1080913"/>
              <a:ext cx="7472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Liu, Ze, et al. "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transformer: Hierarchical vision transformer using shifted windows." Proceedings of the </a:t>
              </a:r>
            </a:p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IEEE/CVF international conference on computer vision, pp.10012-10022, 2021.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791CCE9-D782-64E6-5943-DD541E7D1E8B}"/>
              </a:ext>
            </a:extLst>
          </p:cNvPr>
          <p:cNvGrpSpPr/>
          <p:nvPr/>
        </p:nvGrpSpPr>
        <p:grpSpPr>
          <a:xfrm>
            <a:off x="904718" y="2217565"/>
            <a:ext cx="7615758" cy="400110"/>
            <a:chOff x="1069273" y="1080913"/>
            <a:chExt cx="7615758" cy="400110"/>
          </a:xfrm>
        </p:grpSpPr>
        <p:pic>
          <p:nvPicPr>
            <p:cNvPr id="16" name="그래픽 49">
              <a:extLst>
                <a:ext uri="{FF2B5EF4-FFF2-40B4-BE49-F238E27FC236}">
                  <a16:creationId xmlns:a16="http://schemas.microsoft.com/office/drawing/2014/main" id="{CFD9B61D-55FB-8B9B-EDCF-5F609B2F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D52DDDD-4769-CA5F-D73C-883EA7E954E7}"/>
                </a:ext>
              </a:extLst>
            </p:cNvPr>
            <p:cNvSpPr/>
            <p:nvPr/>
          </p:nvSpPr>
          <p:spPr>
            <a:xfrm>
              <a:off x="1212256" y="1080913"/>
              <a:ext cx="74727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Tang, Yucheng, et al. "Self-supervised pre-training of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transformers for 3d medical image analysis." </a:t>
              </a:r>
            </a:p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Proceedings of the IEEE/CVF Conference on Computer Vision and Pattern Recognition, pp.20730-20740, 2022.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D768552-CEAB-C3D2-5314-1A1CF94E1A87}"/>
              </a:ext>
            </a:extLst>
          </p:cNvPr>
          <p:cNvGrpSpPr/>
          <p:nvPr/>
        </p:nvGrpSpPr>
        <p:grpSpPr>
          <a:xfrm>
            <a:off x="899592" y="2784749"/>
            <a:ext cx="7922258" cy="400110"/>
            <a:chOff x="1069273" y="1080913"/>
            <a:chExt cx="7922258" cy="400110"/>
          </a:xfrm>
        </p:grpSpPr>
        <p:pic>
          <p:nvPicPr>
            <p:cNvPr id="19" name="그래픽 49">
              <a:extLst>
                <a:ext uri="{FF2B5EF4-FFF2-40B4-BE49-F238E27FC236}">
                  <a16:creationId xmlns:a16="http://schemas.microsoft.com/office/drawing/2014/main" id="{2D23F8A2-91C3-E7E5-B348-F5412813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0D6385E-FB1F-EB27-F8B4-5C9694B3CFFC}"/>
                </a:ext>
              </a:extLst>
            </p:cNvPr>
            <p:cNvSpPr/>
            <p:nvPr/>
          </p:nvSpPr>
          <p:spPr>
            <a:xfrm>
              <a:off x="1212256" y="1080913"/>
              <a:ext cx="77792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 Landman, Z Xu, J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Igelsias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M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Styner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T Langerak, and A Klein. “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Miccai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multi-atlas labeling beyond the cranial vault–workshop and challenge.” In Proc. MICCAI Multi-Atlas Labeling Beyond Cranial Vault—Workshop Challenge, vol.5, p.12, 2015.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84EB9E8-97D3-16A1-21E8-2B5DAD2BE525}"/>
              </a:ext>
            </a:extLst>
          </p:cNvPr>
          <p:cNvGrpSpPr/>
          <p:nvPr/>
        </p:nvGrpSpPr>
        <p:grpSpPr>
          <a:xfrm>
            <a:off x="899592" y="3403043"/>
            <a:ext cx="8280920" cy="246221"/>
            <a:chOff x="1069273" y="1080913"/>
            <a:chExt cx="8280920" cy="246221"/>
          </a:xfrm>
        </p:grpSpPr>
        <p:pic>
          <p:nvPicPr>
            <p:cNvPr id="22" name="그래픽 49">
              <a:extLst>
                <a:ext uri="{FF2B5EF4-FFF2-40B4-BE49-F238E27FC236}">
                  <a16:creationId xmlns:a16="http://schemas.microsoft.com/office/drawing/2014/main" id="{A90151D2-4019-4AF0-7A83-5D0135C8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110370E9-31A1-18F2-41D3-B60E563DB064}"/>
                </a:ext>
              </a:extLst>
            </p:cNvPr>
            <p:cNvSpPr/>
            <p:nvPr/>
          </p:nvSpPr>
          <p:spPr>
            <a:xfrm>
              <a:off x="1212256" y="1080913"/>
              <a:ext cx="8137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Zhou, Hong-Yu, et al. "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nnformer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Interleaved transformer for volumetric segmentation." </a:t>
              </a:r>
              <a:r>
                <a:rPr lang="en-US" altLang="ko-KR" sz="1000" dirty="0" err="1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arXiv</a:t>
              </a: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preprint arXiv:2109.0320 1, 2021.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417205E-F2C3-238B-9419-30FA526EA41E}"/>
              </a:ext>
            </a:extLst>
          </p:cNvPr>
          <p:cNvGrpSpPr/>
          <p:nvPr/>
        </p:nvGrpSpPr>
        <p:grpSpPr>
          <a:xfrm>
            <a:off x="672342" y="730715"/>
            <a:ext cx="8148130" cy="292388"/>
            <a:chOff x="598273" y="591433"/>
            <a:chExt cx="6911745" cy="29238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53A519B-8DB9-E819-0BF0-E280AD3DC24B}"/>
                </a:ext>
              </a:extLst>
            </p:cNvPr>
            <p:cNvSpPr/>
            <p:nvPr/>
          </p:nvSpPr>
          <p:spPr>
            <a:xfrm>
              <a:off x="736564" y="591433"/>
              <a:ext cx="677345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참고자료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ED2A77D-3E5A-1ADC-9866-7067A7CFA9E8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405B2C23-0B11-D88D-2CCD-BD7DB56FAD14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8" name="그래픽 14">
                <a:extLst>
                  <a:ext uri="{FF2B5EF4-FFF2-40B4-BE49-F238E27FC236}">
                    <a16:creationId xmlns:a16="http://schemas.microsoft.com/office/drawing/2014/main" id="{B7A0288C-733A-277E-254C-B65F3798C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386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16</a:t>
            </a:fld>
            <a:r>
              <a:rPr lang="en-US" altLang="ko-KR" dirty="0"/>
              <a:t>/16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3C06195-828D-F568-14AC-ED4A189B6B7F}"/>
              </a:ext>
            </a:extLst>
          </p:cNvPr>
          <p:cNvSpPr/>
          <p:nvPr/>
        </p:nvSpPr>
        <p:spPr>
          <a:xfrm>
            <a:off x="3176982" y="1863864"/>
            <a:ext cx="2782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40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3541BE-07F3-2900-5892-14B5C72B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BF934-BB61-2771-49F8-8E5048589546}"/>
              </a:ext>
            </a:extLst>
          </p:cNvPr>
          <p:cNvSpPr txBox="1"/>
          <p:nvPr/>
        </p:nvSpPr>
        <p:spPr>
          <a:xfrm>
            <a:off x="3525078" y="4532007"/>
            <a:ext cx="2093843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Korea Computer Congress 2023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CC8A7B-4C58-17FB-767F-FBD699F35275}"/>
              </a:ext>
            </a:extLst>
          </p:cNvPr>
          <p:cNvSpPr/>
          <p:nvPr/>
        </p:nvSpPr>
        <p:spPr>
          <a:xfrm>
            <a:off x="2335502" y="3938448"/>
            <a:ext cx="4465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Ahn,  </a:t>
            </a:r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Hwanhee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Kim, Sein Kwon, </a:t>
            </a:r>
            <a:r>
              <a:rPr lang="en-US" altLang="ko-KR" sz="12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Sanghyun</a:t>
            </a:r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Park</a:t>
            </a:r>
            <a:endParaRPr lang="ko-KR" altLang="en-US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F553BB7-E8C6-FE42-968D-0D212C30F402}"/>
              </a:ext>
            </a:extLst>
          </p:cNvPr>
          <p:cNvSpPr/>
          <p:nvPr/>
        </p:nvSpPr>
        <p:spPr>
          <a:xfrm>
            <a:off x="2708745" y="4217804"/>
            <a:ext cx="3719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{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,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hwanhee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, seinkwon97, </a:t>
            </a:r>
            <a:r>
              <a:rPr lang="en-US" altLang="ko-KR" sz="105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sanghyun</a:t>
            </a:r>
            <a:r>
              <a:rPr lang="en-US" altLang="ko-KR" sz="105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 }@yonsei.ac.kr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04808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2/16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64555" y="716226"/>
            <a:ext cx="8678147" cy="307777"/>
            <a:chOff x="598273" y="598865"/>
            <a:chExt cx="7361339" cy="307777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98929" y="598865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</a:t>
              </a:r>
              <a:r>
                <a:rPr lang="ko-KR" altLang="en-US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의료 영상 분할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925647" y="1138634"/>
            <a:ext cx="6809889" cy="246221"/>
            <a:chOff x="1095328" y="1102980"/>
            <a:chExt cx="6809889" cy="246221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45092" y="1102980"/>
              <a:ext cx="6660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CT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나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MRI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같은 복잡한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영상에서 </a:t>
              </a:r>
              <a:r>
                <a:rPr lang="ko-KR" altLang="en-US" sz="1000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종양과 같은 병변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이나 </a:t>
              </a:r>
              <a:r>
                <a:rPr lang="ko-KR" altLang="en-US" sz="10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다양한 장기들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구분하는 기술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015F9FD-43AC-7715-3FDD-80595E25A904}"/>
              </a:ext>
            </a:extLst>
          </p:cNvPr>
          <p:cNvGrpSpPr/>
          <p:nvPr/>
        </p:nvGrpSpPr>
        <p:grpSpPr>
          <a:xfrm>
            <a:off x="925647" y="1451145"/>
            <a:ext cx="7390769" cy="246221"/>
            <a:chOff x="1095328" y="1108518"/>
            <a:chExt cx="7390769" cy="246221"/>
          </a:xfrm>
        </p:grpSpPr>
        <p:pic>
          <p:nvPicPr>
            <p:cNvPr id="61" name="그래픽 49">
              <a:extLst>
                <a:ext uri="{FF2B5EF4-FFF2-40B4-BE49-F238E27FC236}">
                  <a16:creationId xmlns:a16="http://schemas.microsoft.com/office/drawing/2014/main" id="{B52D7705-1E7C-54F6-88D6-B102F181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1DBF07-BC43-7748-4AE3-31E253D17A63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구분된 결과 영상은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영상 분할 맵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’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이라고 하며 주로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머신러닝의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지도 학습을 통해 제작됨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ECD86F7C-06E6-1FDD-D05B-71E461104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9F8D8293-256F-BC63-C8DD-3FC4870E546A}"/>
              </a:ext>
            </a:extLst>
          </p:cNvPr>
          <p:cNvCxnSpPr>
            <a:cxnSpLocks/>
          </p:cNvCxnSpPr>
          <p:nvPr/>
        </p:nvCxnSpPr>
        <p:spPr>
          <a:xfrm>
            <a:off x="3060153" y="3499084"/>
            <a:ext cx="2196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8B946050-6FBC-A1CF-DC79-B25C475CD139}"/>
              </a:ext>
            </a:extLst>
          </p:cNvPr>
          <p:cNvSpPr/>
          <p:nvPr/>
        </p:nvSpPr>
        <p:spPr>
          <a:xfrm>
            <a:off x="3434885" y="3338883"/>
            <a:ext cx="1365657" cy="314440"/>
          </a:xfrm>
          <a:prstGeom prst="roundRect">
            <a:avLst/>
          </a:prstGeom>
          <a:solidFill>
            <a:srgbClr val="527CD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B7999-FCBF-9A2A-05DE-D9438E8D298D}"/>
              </a:ext>
            </a:extLst>
          </p:cNvPr>
          <p:cNvSpPr txBox="1"/>
          <p:nvPr/>
        </p:nvSpPr>
        <p:spPr>
          <a:xfrm>
            <a:off x="3790106" y="3363978"/>
            <a:ext cx="8274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Model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542B2A-11FF-B05B-CADE-9DC2608D63A8}"/>
                  </a:ext>
                </a:extLst>
              </p:cNvPr>
              <p:cNvSpPr txBox="1"/>
              <p:nvPr/>
            </p:nvSpPr>
            <p:spPr>
              <a:xfrm>
                <a:off x="1850812" y="4160083"/>
                <a:ext cx="11598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𝐻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𝑊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𝐷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1</m:t>
                      </m:r>
                    </m:oMath>
                  </m:oMathPara>
                </a14:m>
                <a:endParaRPr lang="ko-KR" altLang="en-US" sz="160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542B2A-11FF-B05B-CADE-9DC2608D6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12" y="4160083"/>
                <a:ext cx="1159805" cy="246221"/>
              </a:xfrm>
              <a:prstGeom prst="rect">
                <a:avLst/>
              </a:prstGeom>
              <a:blipFill>
                <a:blip r:embed="rId8"/>
                <a:stretch>
                  <a:fillRect l="-2632" r="-2105"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65747EAA-4132-55B1-5FBE-C08CB8D442A7}"/>
              </a:ext>
            </a:extLst>
          </p:cNvPr>
          <p:cNvGrpSpPr/>
          <p:nvPr/>
        </p:nvGrpSpPr>
        <p:grpSpPr>
          <a:xfrm>
            <a:off x="943368" y="1759772"/>
            <a:ext cx="7388884" cy="246221"/>
            <a:chOff x="1095328" y="1094718"/>
            <a:chExt cx="7388884" cy="246221"/>
          </a:xfrm>
        </p:grpSpPr>
        <p:pic>
          <p:nvPicPr>
            <p:cNvPr id="34" name="그래픽 49">
              <a:extLst>
                <a:ext uri="{FF2B5EF4-FFF2-40B4-BE49-F238E27FC236}">
                  <a16:creationId xmlns:a16="http://schemas.microsoft.com/office/drawing/2014/main" id="{A53424EC-2C3A-2304-E626-B2F9D645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D5947EC-1158-0A43-AB73-0DA04B699238}"/>
                </a:ext>
              </a:extLst>
            </p:cNvPr>
            <p:cNvSpPr/>
            <p:nvPr/>
          </p:nvSpPr>
          <p:spPr>
            <a:xfrm>
              <a:off x="1243207" y="10947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의료 진단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수술 지원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질병 연구 등에 활용될 수 있음 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DB3BE59-EA85-F46F-C6E0-E753C13D9C4D}"/>
              </a:ext>
            </a:extLst>
          </p:cNvPr>
          <p:cNvSpPr/>
          <p:nvPr/>
        </p:nvSpPr>
        <p:spPr>
          <a:xfrm>
            <a:off x="1541061" y="2544337"/>
            <a:ext cx="1267922" cy="1292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99C5F7-E1BB-5DE8-284D-E784CDFB79A2}"/>
              </a:ext>
            </a:extLst>
          </p:cNvPr>
          <p:cNvSpPr/>
          <p:nvPr/>
        </p:nvSpPr>
        <p:spPr>
          <a:xfrm>
            <a:off x="1668284" y="2692714"/>
            <a:ext cx="1267922" cy="1292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F74B378-B642-4E82-DBF2-99EB797628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8002" y="2838464"/>
            <a:ext cx="1265427" cy="1265427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488B40-EDC8-3A23-43E6-9CA57180C7F3}"/>
              </a:ext>
            </a:extLst>
          </p:cNvPr>
          <p:cNvSpPr/>
          <p:nvPr/>
        </p:nvSpPr>
        <p:spPr>
          <a:xfrm>
            <a:off x="5545539" y="2544336"/>
            <a:ext cx="1267922" cy="1292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F5CE6F0-5D95-7D69-E31B-37B74D084CEB}"/>
              </a:ext>
            </a:extLst>
          </p:cNvPr>
          <p:cNvSpPr/>
          <p:nvPr/>
        </p:nvSpPr>
        <p:spPr>
          <a:xfrm>
            <a:off x="5391934" y="2667319"/>
            <a:ext cx="1267922" cy="1292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8C7CC362-E05F-C297-9AA6-F6D5791D86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326" y="2836869"/>
            <a:ext cx="1262151" cy="126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4F11B6-FE25-7750-272E-A40D794D14A4}"/>
                  </a:ext>
                </a:extLst>
              </p:cNvPr>
              <p:cNvSpPr txBox="1"/>
              <p:nvPr/>
            </p:nvSpPr>
            <p:spPr>
              <a:xfrm>
                <a:off x="5256326" y="4152766"/>
                <a:ext cx="15391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𝐻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𝑊</m:t>
                      </m:r>
                      <m:r>
                        <a:rPr lang="en-US" altLang="ko-KR" sz="16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𝐷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i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X</m:t>
                      </m:r>
                      <m:r>
                        <a:rPr lang="en-US" altLang="ko-KR" sz="11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𝐶𝑙𝑎𝑠𝑠</m:t>
                      </m:r>
                    </m:oMath>
                  </m:oMathPara>
                </a14:m>
                <a:endParaRPr lang="ko-KR" altLang="en-US" sz="1600" i="1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4F11B6-FE25-7750-272E-A40D794D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326" y="4152766"/>
                <a:ext cx="1539139" cy="246221"/>
              </a:xfrm>
              <a:prstGeom prst="rect">
                <a:avLst/>
              </a:prstGeom>
              <a:blipFill>
                <a:blip r:embed="rId11"/>
                <a:stretch>
                  <a:fillRect l="-1581" r="-1186" b="-97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A681F73-42C4-C2E8-0E04-295AC5080CB6}"/>
              </a:ext>
            </a:extLst>
          </p:cNvPr>
          <p:cNvSpPr txBox="1"/>
          <p:nvPr/>
        </p:nvSpPr>
        <p:spPr>
          <a:xfrm>
            <a:off x="2001808" y="2232877"/>
            <a:ext cx="11351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Input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D9698E-E0DD-9F67-4FFE-DAF5CBC0F5FE}"/>
              </a:ext>
            </a:extLst>
          </p:cNvPr>
          <p:cNvSpPr txBox="1"/>
          <p:nvPr/>
        </p:nvSpPr>
        <p:spPr>
          <a:xfrm>
            <a:off x="5301244" y="2243267"/>
            <a:ext cx="16767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Segmentation Map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8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3/16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64555" y="716226"/>
            <a:ext cx="8678147" cy="307777"/>
            <a:chOff x="598273" y="598865"/>
            <a:chExt cx="7361339" cy="307777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98929" y="598865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U-Net (MICCAI 2015)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925647" y="1138634"/>
            <a:ext cx="6809889" cy="246221"/>
            <a:chOff x="1095328" y="1102980"/>
            <a:chExt cx="6809889" cy="246221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45092" y="1102980"/>
              <a:ext cx="6660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인코더와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디코더로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이루어진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자 형태의 네트워크</a:t>
              </a:r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015F9FD-43AC-7715-3FDD-80595E25A904}"/>
              </a:ext>
            </a:extLst>
          </p:cNvPr>
          <p:cNvGrpSpPr/>
          <p:nvPr/>
        </p:nvGrpSpPr>
        <p:grpSpPr>
          <a:xfrm>
            <a:off x="925647" y="1397683"/>
            <a:ext cx="7390769" cy="246221"/>
            <a:chOff x="1095328" y="1108518"/>
            <a:chExt cx="7390769" cy="246221"/>
          </a:xfrm>
        </p:grpSpPr>
        <p:pic>
          <p:nvPicPr>
            <p:cNvPr id="61" name="그래픽 49">
              <a:extLst>
                <a:ext uri="{FF2B5EF4-FFF2-40B4-BE49-F238E27FC236}">
                  <a16:creationId xmlns:a16="http://schemas.microsoft.com/office/drawing/2014/main" id="{B52D7705-1E7C-54F6-88D6-B102F181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1DBF07-BC43-7748-4AE3-31E253D17A63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인코더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각 스테이지에서 다양한 스케일의 문맥 정보를 순차적으로 파악하고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Skip Connection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디코더로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특징맵을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전달함 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ECD86F7C-06E6-1FDD-D05B-71E461104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103E9A-4A7C-D906-4AB3-3E6FF4BFA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34" y="2283815"/>
            <a:ext cx="3971131" cy="2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A35A599-5296-EA0B-9437-6EA47C3E063C}"/>
              </a:ext>
            </a:extLst>
          </p:cNvPr>
          <p:cNvGrpSpPr/>
          <p:nvPr/>
        </p:nvGrpSpPr>
        <p:grpSpPr>
          <a:xfrm>
            <a:off x="925647" y="1668597"/>
            <a:ext cx="7390769" cy="246221"/>
            <a:chOff x="1095328" y="1108518"/>
            <a:chExt cx="7390769" cy="246221"/>
          </a:xfrm>
        </p:grpSpPr>
        <p:pic>
          <p:nvPicPr>
            <p:cNvPr id="16" name="그래픽 49">
              <a:extLst>
                <a:ext uri="{FF2B5EF4-FFF2-40B4-BE49-F238E27FC236}">
                  <a16:creationId xmlns:a16="http://schemas.microsoft.com/office/drawing/2014/main" id="{AC28348D-71B3-3AE3-B1E2-788D16C3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8A7D21D-4BD6-10B7-B8C3-8B59228AA33B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디코더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전달받은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특징맵을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융합하여 모든 스케일의 정보가 담긴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특징맵을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생성하고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영상 분할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맵을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제작함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0194F7D-34AD-C698-FF37-FEC4266B4C55}"/>
              </a:ext>
            </a:extLst>
          </p:cNvPr>
          <p:cNvGrpSpPr/>
          <p:nvPr/>
        </p:nvGrpSpPr>
        <p:grpSpPr>
          <a:xfrm>
            <a:off x="954932" y="1943853"/>
            <a:ext cx="7560418" cy="246221"/>
            <a:chOff x="946979" y="1755833"/>
            <a:chExt cx="7560418" cy="246221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62BE4E09-55E8-EDB8-BD76-D10EE0F5432E}"/>
                </a:ext>
              </a:extLst>
            </p:cNvPr>
            <p:cNvSpPr/>
            <p:nvPr/>
          </p:nvSpPr>
          <p:spPr>
            <a:xfrm>
              <a:off x="1213151" y="1755833"/>
              <a:ext cx="729424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인코더의</a:t>
              </a:r>
              <a:r>
                <a:rPr lang="en-US" altLang="ko-KR" sz="10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 추출 과정에서 각 </a:t>
              </a:r>
              <a:r>
                <a:rPr lang="ko-KR" altLang="en-US" sz="1000" dirty="0" err="1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컨볼루션</a:t>
              </a:r>
              <a:r>
                <a:rPr lang="ko-KR" altLang="en-US" sz="10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커널이 전체 영상의 하위 영역에만 집중하므로 전역적인 정보를 충분히 활용할 수 없음</a:t>
              </a:r>
              <a:endParaRPr lang="en-US" altLang="ko-KR" sz="11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pic>
          <p:nvPicPr>
            <p:cNvPr id="36" name="그래픽 37">
              <a:extLst>
                <a:ext uri="{FF2B5EF4-FFF2-40B4-BE49-F238E27FC236}">
                  <a16:creationId xmlns:a16="http://schemas.microsoft.com/office/drawing/2014/main" id="{E92DE80B-182A-5D02-3A04-5B18F4723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979" y="1798208"/>
              <a:ext cx="278399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0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4/16</a:t>
            </a:r>
            <a:endParaRPr lang="ko-KR" altLang="en-US" dirty="0"/>
          </a:p>
        </p:txBody>
      </p:sp>
      <p:pic>
        <p:nvPicPr>
          <p:cNvPr id="74" name="Picture 2" descr="Swin Transformer — MMClassification 0.25.0 documentation">
            <a:extLst>
              <a:ext uri="{FF2B5EF4-FFF2-40B4-BE49-F238E27FC236}">
                <a16:creationId xmlns:a16="http://schemas.microsoft.com/office/drawing/2014/main" id="{CFF6A8D7-68C2-A7F4-4AC5-AA496F17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6" y="2395765"/>
            <a:ext cx="7648028" cy="22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9BF8ECE1-5DA5-8928-3A35-82F9F14C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641" y="34160"/>
            <a:ext cx="1873270" cy="1588066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D5D3DD2-867A-5394-50F0-3FE7CE4E7F24}"/>
              </a:ext>
            </a:extLst>
          </p:cNvPr>
          <p:cNvGrpSpPr/>
          <p:nvPr/>
        </p:nvGrpSpPr>
        <p:grpSpPr>
          <a:xfrm>
            <a:off x="664555" y="716011"/>
            <a:ext cx="8662651" cy="307777"/>
            <a:chOff x="598273" y="598650"/>
            <a:chExt cx="7348194" cy="30777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4BAFD24-8F79-9944-3E7D-DF358358A703}"/>
                </a:ext>
              </a:extLst>
            </p:cNvPr>
            <p:cNvSpPr/>
            <p:nvPr/>
          </p:nvSpPr>
          <p:spPr>
            <a:xfrm>
              <a:off x="785784" y="598650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 (ICCV 2021)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9861F9E7-0D32-35E7-F5C6-58F07902DD24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FCD64AD3-5F1C-3950-6FFE-15F777F1F630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래픽 14">
                <a:extLst>
                  <a:ext uri="{FF2B5EF4-FFF2-40B4-BE49-F238E27FC236}">
                    <a16:creationId xmlns:a16="http://schemas.microsoft.com/office/drawing/2014/main" id="{6CBAA85F-6487-C603-5D54-253693A1B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82D5E40-FE71-C7BB-322D-347F4E6B14F7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13AC6F1-E963-A239-AC26-B8D6146BA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BEB1498-A624-669D-F981-78FE1C5F06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20" name="막힌 원호 19">
                <a:extLst>
                  <a:ext uri="{FF2B5EF4-FFF2-40B4-BE49-F238E27FC236}">
                    <a16:creationId xmlns:a16="http://schemas.microsoft.com/office/drawing/2014/main" id="{CC45ED0E-4869-F8A2-CCF4-02CB60BEF0C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70A00210-4BB5-F157-5847-38273926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4830B206-2035-6524-D528-EFEEF44134AD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625D52D6-F5B7-9003-F12B-624E9698E3A8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327467A-DCBD-7ED3-A8F6-67C9E762D3BE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F4FAE5-2917-24AB-BD70-5DF460C7E079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59A6438-0D8E-9F86-8698-7A74C8854663}"/>
              </a:ext>
            </a:extLst>
          </p:cNvPr>
          <p:cNvGrpSpPr/>
          <p:nvPr/>
        </p:nvGrpSpPr>
        <p:grpSpPr>
          <a:xfrm>
            <a:off x="925647" y="1138634"/>
            <a:ext cx="6809889" cy="400110"/>
            <a:chOff x="1095328" y="1102980"/>
            <a:chExt cx="6809889" cy="400110"/>
          </a:xfrm>
        </p:grpSpPr>
        <p:pic>
          <p:nvPicPr>
            <p:cNvPr id="27" name="그래픽 49">
              <a:extLst>
                <a:ext uri="{FF2B5EF4-FFF2-40B4-BE49-F238E27FC236}">
                  <a16:creationId xmlns:a16="http://schemas.microsoft.com/office/drawing/2014/main" id="{BED4B774-059D-D051-12F0-EAAE294A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0781C77-F452-4F8E-1C4E-A5C5D241D8B1}"/>
                </a:ext>
              </a:extLst>
            </p:cNvPr>
            <p:cNvSpPr/>
            <p:nvPr/>
          </p:nvSpPr>
          <p:spPr>
            <a:xfrm>
              <a:off x="1245092" y="1102980"/>
              <a:ext cx="6660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 Encoder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계층적으로 쌓은 모델</a:t>
              </a:r>
            </a:p>
            <a:p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FB6C116-F3B8-58E6-30E6-889F7057233A}"/>
              </a:ext>
            </a:extLst>
          </p:cNvPr>
          <p:cNvGrpSpPr/>
          <p:nvPr/>
        </p:nvGrpSpPr>
        <p:grpSpPr>
          <a:xfrm>
            <a:off x="925647" y="1397683"/>
            <a:ext cx="7390769" cy="246221"/>
            <a:chOff x="1095328" y="1108518"/>
            <a:chExt cx="7390769" cy="246221"/>
          </a:xfrm>
        </p:grpSpPr>
        <p:pic>
          <p:nvPicPr>
            <p:cNvPr id="30" name="그래픽 49">
              <a:extLst>
                <a:ext uri="{FF2B5EF4-FFF2-40B4-BE49-F238E27FC236}">
                  <a16:creationId xmlns:a16="http://schemas.microsoft.com/office/drawing/2014/main" id="{DDAA3A39-C4FB-7801-50C8-17DAE6C84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B2FCC57-FDC6-DA85-EB56-3BF50B53C55B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Low Stage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에서는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Size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작게 하는 전략  </a:t>
              </a:r>
              <a:r>
                <a:rPr lang="en-US" altLang="ko-KR" sz="1000" dirty="0">
                  <a:solidFill>
                    <a:srgbClr val="699BFF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</a:t>
              </a:r>
              <a:r>
                <a:rPr lang="ko-KR" altLang="en-US" sz="1000" dirty="0">
                  <a:solidFill>
                    <a:srgbClr val="699BFF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지역적 정보 획득</a:t>
              </a:r>
              <a:endPara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586345E-D145-62DF-6E7B-B805DB1E6DDA}"/>
              </a:ext>
            </a:extLst>
          </p:cNvPr>
          <p:cNvGrpSpPr/>
          <p:nvPr/>
        </p:nvGrpSpPr>
        <p:grpSpPr>
          <a:xfrm>
            <a:off x="925647" y="1668597"/>
            <a:ext cx="7390769" cy="246221"/>
            <a:chOff x="1095328" y="1108518"/>
            <a:chExt cx="7390769" cy="246221"/>
          </a:xfrm>
        </p:grpSpPr>
        <p:pic>
          <p:nvPicPr>
            <p:cNvPr id="33" name="그래픽 49">
              <a:extLst>
                <a:ext uri="{FF2B5EF4-FFF2-40B4-BE49-F238E27FC236}">
                  <a16:creationId xmlns:a16="http://schemas.microsoft.com/office/drawing/2014/main" id="{B559E05C-4522-CC06-9344-AAFEBC63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4809C8FA-9F41-8449-BE24-F6DA68A67A59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High Stage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에서는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Size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크게 하는 전략  </a:t>
              </a:r>
              <a:r>
                <a:rPr lang="en-US" altLang="ko-KR" sz="10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</a:t>
              </a:r>
              <a:r>
                <a:rPr lang="ko-KR" altLang="en-US" sz="10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전역적 정보 획득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8F9E40B-6E44-9A41-3591-E94B17EF8707}"/>
              </a:ext>
            </a:extLst>
          </p:cNvPr>
          <p:cNvGrpSpPr/>
          <p:nvPr/>
        </p:nvGrpSpPr>
        <p:grpSpPr>
          <a:xfrm>
            <a:off x="925647" y="1948724"/>
            <a:ext cx="7390769" cy="246221"/>
            <a:chOff x="1095328" y="1108518"/>
            <a:chExt cx="7390769" cy="246221"/>
          </a:xfrm>
        </p:grpSpPr>
        <p:pic>
          <p:nvPicPr>
            <p:cNvPr id="42" name="그래픽 49">
              <a:extLst>
                <a:ext uri="{FF2B5EF4-FFF2-40B4-BE49-F238E27FC236}">
                  <a16:creationId xmlns:a16="http://schemas.microsoft.com/office/drawing/2014/main" id="{CE42CBDC-5D1D-731F-2C77-C2F34B903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1040C7B7-9671-9FF8-FDF6-E4E20942E09C}"/>
                </a:ext>
              </a:extLst>
            </p:cNvPr>
            <p:cNvSpPr/>
            <p:nvPr/>
          </p:nvSpPr>
          <p:spPr>
            <a:xfrm>
              <a:off x="1245092" y="1108518"/>
              <a:ext cx="72410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Shifted Window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방식의 멀티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헤드 셀프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(SW-MSA)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활용함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시간복잡도를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선형적으로 줄임</a:t>
              </a:r>
            </a:p>
          </p:txBody>
        </p:sp>
      </p:grpSp>
      <p:pic>
        <p:nvPicPr>
          <p:cNvPr id="52" name="그래픽 37">
            <a:extLst>
              <a:ext uri="{FF2B5EF4-FFF2-40B4-BE49-F238E27FC236}">
                <a16:creationId xmlns:a16="http://schemas.microsoft.com/office/drawing/2014/main" id="{3A0C57E9-BEB5-D0D7-2B6F-DCF3EBBB5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0093" y="2262600"/>
            <a:ext cx="288754" cy="149356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3458898E-B0BB-0CBD-B460-E617D0D60CC0}"/>
              </a:ext>
            </a:extLst>
          </p:cNvPr>
          <p:cNvSpPr/>
          <p:nvPr/>
        </p:nvSpPr>
        <p:spPr>
          <a:xfrm>
            <a:off x="1204337" y="2222767"/>
            <a:ext cx="77614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기존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ViT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대비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Local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과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Global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정보를 효율적으로 획득할 수 있음 </a:t>
            </a:r>
            <a:endParaRPr lang="en-US" altLang="ko-KR" sz="11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5/16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64555" y="714278"/>
            <a:ext cx="8657704" cy="307777"/>
            <a:chOff x="598273" y="596917"/>
            <a:chExt cx="7343998" cy="307777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81588" y="596917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 (CVPR 2022)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925647" y="1138634"/>
            <a:ext cx="6809889" cy="400110"/>
            <a:chOff x="1095328" y="1102980"/>
            <a:chExt cx="6809889" cy="400110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45092" y="1102980"/>
              <a:ext cx="6660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U-Net 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구조의 영상 분할 모델에서 인코더를 </a:t>
              </a:r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대체한 모델</a:t>
              </a:r>
            </a:p>
            <a:p>
              <a:endPara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015F9FD-43AC-7715-3FDD-80595E25A904}"/>
              </a:ext>
            </a:extLst>
          </p:cNvPr>
          <p:cNvGrpSpPr/>
          <p:nvPr/>
        </p:nvGrpSpPr>
        <p:grpSpPr>
          <a:xfrm>
            <a:off x="925647" y="1410399"/>
            <a:ext cx="7894825" cy="246221"/>
            <a:chOff x="1095328" y="1108518"/>
            <a:chExt cx="7894825" cy="246221"/>
          </a:xfrm>
        </p:grpSpPr>
        <p:pic>
          <p:nvPicPr>
            <p:cNvPr id="61" name="그래픽 49">
              <a:extLst>
                <a:ext uri="{FF2B5EF4-FFF2-40B4-BE49-F238E27FC236}">
                  <a16:creationId xmlns:a16="http://schemas.microsoft.com/office/drawing/2014/main" id="{B52D7705-1E7C-54F6-88D6-B102F181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1DBF07-BC43-7748-4AE3-31E253D17A63}"/>
                </a:ext>
              </a:extLst>
            </p:cNvPr>
            <p:cNvSpPr/>
            <p:nvPr/>
          </p:nvSpPr>
          <p:spPr>
            <a:xfrm>
              <a:off x="1245092" y="1108518"/>
              <a:ext cx="77450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인코더의 각 스테이지에서 서로 다른 패치 크기를 사용하여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연산을 수행하므로 지역 및 전역 정보를 충분히 활용할 수 있음 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ECD86F7C-06E6-1FDD-D05B-71E461104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2050" name="Picture 2" descr="tutorials/swin_unetr_btcv_segmentation_3d.ipynb at main ·  Project-MONAI/tutorials · GitHub">
            <a:extLst>
              <a:ext uri="{FF2B5EF4-FFF2-40B4-BE49-F238E27FC236}">
                <a16:creationId xmlns:a16="http://schemas.microsoft.com/office/drawing/2014/main" id="{0C833C84-17A7-B752-8E7B-909C579B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7" y="2066868"/>
            <a:ext cx="7241005" cy="28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래픽 37">
            <a:extLst>
              <a:ext uri="{FF2B5EF4-FFF2-40B4-BE49-F238E27FC236}">
                <a16:creationId xmlns:a16="http://schemas.microsoft.com/office/drawing/2014/main" id="{66B9CA7D-7466-FE7A-B2AC-A03B101AA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256" y="1748564"/>
            <a:ext cx="288754" cy="149356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4731A3C-9454-42DB-5D7F-4B1ED96D6C51}"/>
              </a:ext>
            </a:extLst>
          </p:cNvPr>
          <p:cNvSpPr/>
          <p:nvPr/>
        </p:nvSpPr>
        <p:spPr>
          <a:xfrm>
            <a:off x="1155500" y="1708731"/>
            <a:ext cx="77614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의료 영상 분할에서 기존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U-Net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이나 </a:t>
            </a:r>
            <a:r>
              <a:rPr lang="en-US" altLang="ko-KR" sz="10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ViT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사용하는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UNETR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모델보다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5% 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이상 높은 성능을 달성함 </a:t>
            </a:r>
            <a:r>
              <a:rPr lang="en-US" altLang="ko-KR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(Dice Score)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en-US" altLang="ko-KR" sz="11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29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6/16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524B8AE-8081-24B7-6E9D-C464F2519006}"/>
              </a:ext>
            </a:extLst>
          </p:cNvPr>
          <p:cNvGrpSpPr/>
          <p:nvPr/>
        </p:nvGrpSpPr>
        <p:grpSpPr>
          <a:xfrm>
            <a:off x="664555" y="723681"/>
            <a:ext cx="8155918" cy="292388"/>
            <a:chOff x="598273" y="606320"/>
            <a:chExt cx="6918352" cy="292388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8F3EC1F-1C7D-8DD9-6FA7-2619D13F9B01}"/>
                </a:ext>
              </a:extLst>
            </p:cNvPr>
            <p:cNvSpPr/>
            <p:nvPr/>
          </p:nvSpPr>
          <p:spPr>
            <a:xfrm>
              <a:off x="770272" y="606320"/>
              <a:ext cx="674635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기존 방식의 문제점</a:t>
              </a:r>
              <a:endParaRPr lang="en-US" altLang="ko-KR" sz="13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950A7AC-6C15-D4D0-2BEE-D3291DFB962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377BC603-30CD-E605-E740-02F88116749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14F3FE81-52F3-3238-853C-0F5F01783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925647" y="1138634"/>
            <a:ext cx="6809889" cy="246221"/>
            <a:chOff x="1095328" y="1102980"/>
            <a:chExt cx="6809889" cy="246221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45092" y="1102980"/>
              <a:ext cx="6660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인코더 구조에서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특징맵의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채널 수가 증가하며 다양한 문맥 정보가 생성되지만 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공간적 특징에만 초점을 맞춤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015F9FD-43AC-7715-3FDD-80595E25A904}"/>
              </a:ext>
            </a:extLst>
          </p:cNvPr>
          <p:cNvGrpSpPr/>
          <p:nvPr/>
        </p:nvGrpSpPr>
        <p:grpSpPr>
          <a:xfrm>
            <a:off x="925647" y="1410399"/>
            <a:ext cx="7894825" cy="246221"/>
            <a:chOff x="1095328" y="1108518"/>
            <a:chExt cx="7894825" cy="246221"/>
          </a:xfrm>
        </p:grpSpPr>
        <p:pic>
          <p:nvPicPr>
            <p:cNvPr id="61" name="그래픽 49">
              <a:extLst>
                <a:ext uri="{FF2B5EF4-FFF2-40B4-BE49-F238E27FC236}">
                  <a16:creationId xmlns:a16="http://schemas.microsoft.com/office/drawing/2014/main" id="{B52D7705-1E7C-54F6-88D6-B102F181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1DBF07-BC43-7748-4AE3-31E253D17A63}"/>
                </a:ext>
              </a:extLst>
            </p:cNvPr>
            <p:cNvSpPr/>
            <p:nvPr/>
          </p:nvSpPr>
          <p:spPr>
            <a:xfrm>
              <a:off x="1245092" y="1108518"/>
              <a:ext cx="77450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U-Net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특징맵의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각 채널에 대해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컨볼루션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연산을 진행 후 단순히 합치기 때문에 채널 정보를 잘 활용하지 못 함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ECD86F7C-06E6-1FDD-D05B-71E461104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3D6175D-1A5B-83A3-D38A-777499C2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7" y="2099401"/>
            <a:ext cx="3388854" cy="22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utorials/swin_unetr_btcv_segmentation_3d.ipynb at main ·  Project-MONAI/tutorials · GitHub">
            <a:extLst>
              <a:ext uri="{FF2B5EF4-FFF2-40B4-BE49-F238E27FC236}">
                <a16:creationId xmlns:a16="http://schemas.microsoft.com/office/drawing/2014/main" id="{E1346CA3-D974-9108-803A-7BBFABA1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3718"/>
            <a:ext cx="5053894" cy="19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9CECD068-9D3D-BD17-6C53-73122383AE59}"/>
              </a:ext>
            </a:extLst>
          </p:cNvPr>
          <p:cNvGrpSpPr/>
          <p:nvPr/>
        </p:nvGrpSpPr>
        <p:grpSpPr>
          <a:xfrm>
            <a:off x="925647" y="1707474"/>
            <a:ext cx="7894825" cy="246221"/>
            <a:chOff x="1095328" y="1100941"/>
            <a:chExt cx="7894825" cy="246221"/>
          </a:xfrm>
        </p:grpSpPr>
        <p:pic>
          <p:nvPicPr>
            <p:cNvPr id="17" name="그래픽 49">
              <a:extLst>
                <a:ext uri="{FF2B5EF4-FFF2-40B4-BE49-F238E27FC236}">
                  <a16:creationId xmlns:a16="http://schemas.microsoft.com/office/drawing/2014/main" id="{4E1D5739-BFA1-9A5C-60E4-A6089ABF5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E13AACB-9CCA-FFCB-D933-D21F6AAC84FD}"/>
                </a:ext>
              </a:extLst>
            </p:cNvPr>
            <p:cNvSpPr/>
            <p:nvPr/>
          </p:nvSpPr>
          <p:spPr>
            <a:xfrm>
              <a:off x="1245092" y="1100941"/>
              <a:ext cx="77450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공간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어텐션만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진행하므로 채널 축에서 중요한 정보를 파악하지 못 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59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7/16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AC5BF0B-FE7C-3A4E-1EC7-514A501A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A5C14-3F89-1CE5-CEC7-146E2C3AD6A2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CCFCDA0-EBF9-22CF-64F0-C5D539BB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11CFBDB8-487C-E080-79F1-1246AF7F7C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25" name="막힌 원호 24">
                <a:extLst>
                  <a:ext uri="{FF2B5EF4-FFF2-40B4-BE49-F238E27FC236}">
                    <a16:creationId xmlns:a16="http://schemas.microsoft.com/office/drawing/2014/main" id="{EB7D9318-A07B-59E9-3487-A71227859D5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6" name="막힌 원호 25">
                <a:extLst>
                  <a:ext uri="{FF2B5EF4-FFF2-40B4-BE49-F238E27FC236}">
                    <a16:creationId xmlns:a16="http://schemas.microsoft.com/office/drawing/2014/main" id="{BB015511-8843-E136-3CEF-143C9E7C0E44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6B059EA4-60ED-552D-1620-F3A8BF1401CE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62330F45-4CCB-D330-07FC-FFEF725A1A2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F9D6DF0-1D57-68EE-0FD6-603ADD29B919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E39B73-F2F1-3CDB-4E59-0C196F879F77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00291CE-0F47-62AB-DDFC-1EEA5055749A}"/>
              </a:ext>
            </a:extLst>
          </p:cNvPr>
          <p:cNvGrpSpPr/>
          <p:nvPr/>
        </p:nvGrpSpPr>
        <p:grpSpPr>
          <a:xfrm>
            <a:off x="683568" y="724099"/>
            <a:ext cx="8651909" cy="292388"/>
            <a:chOff x="598273" y="608538"/>
            <a:chExt cx="7339082" cy="292388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5D0045C-8D70-08B8-59D8-9927DAC6BEA0}"/>
                </a:ext>
              </a:extLst>
            </p:cNvPr>
            <p:cNvSpPr/>
            <p:nvPr/>
          </p:nvSpPr>
          <p:spPr>
            <a:xfrm>
              <a:off x="776672" y="608538"/>
              <a:ext cx="716068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3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제안 모델</a:t>
              </a:r>
              <a:endParaRPr lang="en-US" altLang="ko-KR" sz="13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9ACC8AB4-2EDC-94A2-7068-4AF765D7776B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75718E0B-A7A1-1F4D-244C-B38D23A72AF4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5" name="그래픽 14">
                <a:extLst>
                  <a:ext uri="{FF2B5EF4-FFF2-40B4-BE49-F238E27FC236}">
                    <a16:creationId xmlns:a16="http://schemas.microsoft.com/office/drawing/2014/main" id="{021C183B-46BD-80E1-479B-9751F4EAA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5C277A1-63B2-C618-204D-3E6AD69B9A3E}"/>
              </a:ext>
            </a:extLst>
          </p:cNvPr>
          <p:cNvGrpSpPr/>
          <p:nvPr/>
        </p:nvGrpSpPr>
        <p:grpSpPr>
          <a:xfrm>
            <a:off x="925647" y="1138634"/>
            <a:ext cx="7589703" cy="246221"/>
            <a:chOff x="1095328" y="1102980"/>
            <a:chExt cx="7589703" cy="246221"/>
          </a:xfrm>
        </p:grpSpPr>
        <p:pic>
          <p:nvPicPr>
            <p:cNvPr id="37" name="그래픽 49">
              <a:extLst>
                <a:ext uri="{FF2B5EF4-FFF2-40B4-BE49-F238E27FC236}">
                  <a16:creationId xmlns:a16="http://schemas.microsoft.com/office/drawing/2014/main" id="{ACACDE88-8E54-A460-FA87-CBDCC711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4927EC8D-4DE0-026C-AB13-9A6144334EE0}"/>
                </a:ext>
              </a:extLst>
            </p:cNvPr>
            <p:cNvSpPr/>
            <p:nvPr/>
          </p:nvSpPr>
          <p:spPr>
            <a:xfrm>
              <a:off x="1245092" y="1102980"/>
              <a:ext cx="743993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공간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어텐션과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채널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어텐션을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동시에 수행하는 </a:t>
              </a:r>
              <a:r>
                <a:rPr lang="en-US" altLang="ko-KR" sz="1000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000" dirty="0" err="1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설계한 뒤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U-Net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인코더와 </a:t>
              </a:r>
              <a:r>
                <a:rPr lang="ko-KR" altLang="en-US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디코더에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적용함 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(C-</a:t>
              </a:r>
              <a:r>
                <a:rPr lang="en-US" altLang="ko-KR" sz="10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UNETR)</a:t>
              </a:r>
              <a:endPara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49" name="그래픽 37">
            <a:extLst>
              <a:ext uri="{FF2B5EF4-FFF2-40B4-BE49-F238E27FC236}">
                <a16:creationId xmlns:a16="http://schemas.microsoft.com/office/drawing/2014/main" id="{68DACA50-8A33-270B-0DFE-75048F326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211" y="1452573"/>
            <a:ext cx="288754" cy="149356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57A5ABD9-981C-F6E2-3542-00EFE090ADFE}"/>
              </a:ext>
            </a:extLst>
          </p:cNvPr>
          <p:cNvSpPr/>
          <p:nvPr/>
        </p:nvSpPr>
        <p:spPr>
          <a:xfrm>
            <a:off x="1214455" y="1412740"/>
            <a:ext cx="776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 영상과 융합 </a:t>
            </a:r>
            <a:r>
              <a:rPr lang="ko-KR" altLang="en-US" sz="10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특징맵에</a:t>
            </a:r>
            <a:r>
              <a:rPr lang="ko-KR" altLang="en-US" sz="10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대한 중요한 문맥 정보를 파악하였고 더 나은 영상 분할을 가능하게 함 </a:t>
            </a:r>
            <a:endParaRPr lang="en-US" altLang="ko-KR" sz="11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B912E17-C761-B8F0-A730-B8D31B0E3F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562" y="1756379"/>
            <a:ext cx="6867805" cy="31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3279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8/16</a:t>
            </a:r>
            <a:endParaRPr lang="ko-KR" altLang="en-US" dirty="0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899592" y="1116567"/>
            <a:ext cx="7615758" cy="246221"/>
            <a:chOff x="1069273" y="1080913"/>
            <a:chExt cx="7615758" cy="246221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95845B4-1B62-187C-9812-655266750F3B}"/>
                </a:ext>
              </a:extLst>
            </p:cNvPr>
            <p:cNvSpPr/>
            <p:nvPr/>
          </p:nvSpPr>
          <p:spPr>
            <a:xfrm>
              <a:off x="1212256" y="1080913"/>
              <a:ext cx="74727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Spatial</a:t>
              </a:r>
              <a:r>
                <a:rPr lang="ko-KR" altLang="en-US" sz="1000" b="1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000" b="1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Attention (</a:t>
              </a:r>
              <a:r>
                <a:rPr lang="en-US" altLang="ko-KR" sz="1000" b="1" dirty="0" err="1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000" b="1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Block):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>
                  <a:solidFill>
                    <a:srgbClr val="527C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이미지의 위치 정보 중 중요한 위치를 파악함 </a:t>
              </a:r>
              <a:endParaRPr lang="en-US" altLang="ko-KR" sz="1000" dirty="0">
                <a:solidFill>
                  <a:srgbClr val="527C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A316916-9DBB-9B34-C711-2553F5DCFFB0}"/>
              </a:ext>
            </a:extLst>
          </p:cNvPr>
          <p:cNvGrpSpPr/>
          <p:nvPr/>
        </p:nvGrpSpPr>
        <p:grpSpPr>
          <a:xfrm>
            <a:off x="899592" y="1364130"/>
            <a:ext cx="7992888" cy="246221"/>
            <a:chOff x="1069273" y="1080913"/>
            <a:chExt cx="7992888" cy="246221"/>
          </a:xfrm>
        </p:grpSpPr>
        <p:pic>
          <p:nvPicPr>
            <p:cNvPr id="71" name="그래픽 49">
              <a:extLst>
                <a:ext uri="{FF2B5EF4-FFF2-40B4-BE49-F238E27FC236}">
                  <a16:creationId xmlns:a16="http://schemas.microsoft.com/office/drawing/2014/main" id="{20190D3F-ECD2-81D5-51BE-3DEFED440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2486F9D-3080-4D79-3F5C-94DF0CCB4DE2}"/>
                </a:ext>
              </a:extLst>
            </p:cNvPr>
            <p:cNvSpPr/>
            <p:nvPr/>
          </p:nvSpPr>
          <p:spPr>
            <a:xfrm>
              <a:off x="1212256" y="1080913"/>
              <a:ext cx="78499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Channel Attention (C-MSA Block):</a:t>
              </a:r>
              <a:r>
                <a:rPr lang="en-US" altLang="ko-KR" sz="10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이미지의 문맥 정보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채널 정보</a:t>
              </a:r>
              <a:r>
                <a:rPr lang="en-US" altLang="ko-KR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중 중요한 문맥을 파악함  </a:t>
              </a:r>
              <a:endParaRPr lang="en-US" altLang="ko-KR" sz="10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2F182A4F-AF67-27EC-E914-48F16F41E2DB}"/>
              </a:ext>
            </a:extLst>
          </p:cNvPr>
          <p:cNvGrpSpPr/>
          <p:nvPr/>
        </p:nvGrpSpPr>
        <p:grpSpPr>
          <a:xfrm>
            <a:off x="899592" y="1615110"/>
            <a:ext cx="7200800" cy="246221"/>
            <a:chOff x="1069273" y="1080913"/>
            <a:chExt cx="7200800" cy="246221"/>
          </a:xfrm>
        </p:grpSpPr>
        <p:pic>
          <p:nvPicPr>
            <p:cNvPr id="74" name="그래픽 49">
              <a:extLst>
                <a:ext uri="{FF2B5EF4-FFF2-40B4-BE49-F238E27FC236}">
                  <a16:creationId xmlns:a16="http://schemas.microsoft.com/office/drawing/2014/main" id="{3A6023B5-95ED-5364-1521-C0A6ECFD4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E3F85CFF-7938-7F3E-7F8F-2598236A8F9E}"/>
                </a:ext>
              </a:extLst>
            </p:cNvPr>
            <p:cNvSpPr/>
            <p:nvPr/>
          </p:nvSpPr>
          <p:spPr>
            <a:xfrm>
              <a:off x="1212256" y="1080913"/>
              <a:ext cx="70578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Attention</a:t>
              </a:r>
              <a:r>
                <a:rPr lang="ko-KR" altLang="en-US" sz="1000" b="1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000" b="1" dirty="0">
                  <a:solidFill>
                    <a:srgbClr val="8E5BB4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Fusion: </a:t>
              </a:r>
              <a:r>
                <a:rPr lang="ko-KR" altLang="en-US" sz="1000" dirty="0">
                  <a:solidFill>
                    <a:srgbClr val="916CA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</a:t>
              </a:r>
              <a:r>
                <a:rPr lang="en-US" altLang="ko-KR" sz="1000" dirty="0">
                  <a:solidFill>
                    <a:srgbClr val="916CA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Attention</a:t>
              </a:r>
              <a:r>
                <a:rPr lang="ko-KR" altLang="en-US" sz="1000" dirty="0">
                  <a:solidFill>
                    <a:srgbClr val="916CA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결과를 융합함으로써 중요한 위치 정보와 문맥 정보를 파악함 </a:t>
              </a:r>
              <a:endParaRPr lang="en-US" altLang="ko-KR" sz="1000" b="1" dirty="0">
                <a:solidFill>
                  <a:srgbClr val="916CA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AA42B73F-5F23-DD01-833F-C5B700B47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214" name="그림 213">
            <a:extLst>
              <a:ext uri="{FF2B5EF4-FFF2-40B4-BE49-F238E27FC236}">
                <a16:creationId xmlns:a16="http://schemas.microsoft.com/office/drawing/2014/main" id="{124FAA48-ADD2-0950-81F5-FE1431519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797" y="1965156"/>
            <a:ext cx="3024336" cy="3017982"/>
          </a:xfrm>
          <a:prstGeom prst="rect">
            <a:avLst/>
          </a:prstGeom>
        </p:spPr>
      </p:pic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1C86F649-1755-ADA2-404E-DFED7BAAE55C}"/>
              </a:ext>
            </a:extLst>
          </p:cNvPr>
          <p:cNvGrpSpPr/>
          <p:nvPr/>
        </p:nvGrpSpPr>
        <p:grpSpPr>
          <a:xfrm>
            <a:off x="683568" y="718124"/>
            <a:ext cx="8644364" cy="307777"/>
            <a:chOff x="598273" y="602563"/>
            <a:chExt cx="7332682" cy="307777"/>
          </a:xfrm>
        </p:grpSpPr>
        <p:sp>
          <p:nvSpPr>
            <p:cNvPr id="216" name="직사각형 215">
              <a:extLst>
                <a:ext uri="{FF2B5EF4-FFF2-40B4-BE49-F238E27FC236}">
                  <a16:creationId xmlns:a16="http://schemas.microsoft.com/office/drawing/2014/main" id="{3E9808F9-879F-630F-157F-A74E1DC69CDC}"/>
                </a:ext>
              </a:extLst>
            </p:cNvPr>
            <p:cNvSpPr/>
            <p:nvPr/>
          </p:nvSpPr>
          <p:spPr>
            <a:xfrm>
              <a:off x="770272" y="602563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</a:p>
          </p:txBody>
        </p:sp>
        <p:grpSp>
          <p:nvGrpSpPr>
            <p:cNvPr id="217" name="그룹 216">
              <a:extLst>
                <a:ext uri="{FF2B5EF4-FFF2-40B4-BE49-F238E27FC236}">
                  <a16:creationId xmlns:a16="http://schemas.microsoft.com/office/drawing/2014/main" id="{03558D7D-596F-01EB-C9CF-25132151E064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18" name="타원 217">
                <a:extLst>
                  <a:ext uri="{FF2B5EF4-FFF2-40B4-BE49-F238E27FC236}">
                    <a16:creationId xmlns:a16="http://schemas.microsoft.com/office/drawing/2014/main" id="{DEDE6092-14E4-C81E-E97B-E925B034859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9" name="그래픽 14">
                <a:extLst>
                  <a:ext uri="{FF2B5EF4-FFF2-40B4-BE49-F238E27FC236}">
                    <a16:creationId xmlns:a16="http://schemas.microsoft.com/office/drawing/2014/main" id="{A0E9EB1A-2038-8F7E-5C56-3A35F5248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912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3279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Method 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/>
              <a:t>9/16</a:t>
            </a:r>
            <a:endParaRPr lang="ko-KR" altLang="en-US" dirty="0"/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2278E09-D25B-9F77-047C-B08856F653DE}"/>
              </a:ext>
            </a:extLst>
          </p:cNvPr>
          <p:cNvGrpSpPr/>
          <p:nvPr/>
        </p:nvGrpSpPr>
        <p:grpSpPr>
          <a:xfrm>
            <a:off x="899592" y="1116567"/>
            <a:ext cx="8280920" cy="251672"/>
            <a:chOff x="1069273" y="1080913"/>
            <a:chExt cx="8064896" cy="251672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AFF38727-0464-B97B-E54F-00B7B8B47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595845B4-1B62-187C-9812-655266750F3B}"/>
                    </a:ext>
                  </a:extLst>
                </p:cNvPr>
                <p:cNvSpPr/>
                <p:nvPr/>
              </p:nvSpPr>
              <p:spPr>
                <a:xfrm>
                  <a:off x="1212256" y="1080913"/>
                  <a:ext cx="7921913" cy="2516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000" b="1" dirty="0">
                      <a:solidFill>
                        <a:srgbClr val="527CDA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Swin</a:t>
                  </a:r>
                  <a:r>
                    <a:rPr lang="ko-KR" altLang="en-US" sz="1000" b="1" dirty="0">
                      <a:solidFill>
                        <a:srgbClr val="527CDA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r>
                    <a:rPr lang="en-US" altLang="ko-KR" sz="1000" b="1" dirty="0">
                      <a:solidFill>
                        <a:srgbClr val="527CDA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Block:</a:t>
                  </a:r>
                  <a:r>
                    <a:rPr lang="en-US" altLang="ko-KR" sz="1000" dirty="0">
                      <a:solidFill>
                        <a:srgbClr val="527CDA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윈도우 내부에서 </a:t>
                  </a:r>
                  <a:r>
                    <a:rPr lang="ko-KR" altLang="en-US" sz="1000" dirty="0" err="1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어텐션을</a:t>
                  </a:r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하는 </a:t>
                  </a:r>
                  <a:r>
                    <a:rPr lang="en-US" altLang="ko-KR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W-MSA</a:t>
                  </a:r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와 윈도우 간 </a:t>
                  </a:r>
                  <a:r>
                    <a:rPr lang="ko-KR" altLang="en-US" sz="1000" dirty="0" err="1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어텐션을</a:t>
                  </a:r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하는 </a:t>
                  </a:r>
                  <a:r>
                    <a:rPr lang="en-US" altLang="ko-KR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SW-MSA</a:t>
                  </a:r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수행 후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000" i="1" smtClean="0">
                              <a:solidFill>
                                <a:srgbClr val="4674C6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SupPr>
                        <m:e>
                          <m:r>
                            <a:rPr lang="en-US" altLang="ko-KR" sz="1000" b="0" i="1" smtClean="0">
                              <a:solidFill>
                                <a:srgbClr val="4674C6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b="0" i="1" smtClean="0">
                              <a:solidFill>
                                <a:srgbClr val="4674C6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000" b="0" i="1" smtClean="0">
                              <a:solidFill>
                                <a:srgbClr val="4674C6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𝑙</m:t>
                          </m:r>
                        </m:sup>
                      </m:sSubSup>
                    </m:oMath>
                  </a14:m>
                  <a:r>
                    <a:rPr lang="ko-KR" altLang="en-US" sz="1000" dirty="0">
                      <a:solidFill>
                        <a:srgbClr val="4674C6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제작   </a:t>
                  </a:r>
                  <a:endParaRPr lang="en-US" altLang="ko-KR" sz="1000" dirty="0">
                    <a:solidFill>
                      <a:srgbClr val="4674C6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endParaRPr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595845B4-1B62-187C-9812-655266750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256" y="1080913"/>
                  <a:ext cx="7921913" cy="251672"/>
                </a:xfrm>
                <a:prstGeom prst="rect">
                  <a:avLst/>
                </a:prstGeom>
                <a:blipFill>
                  <a:blip r:embed="rId5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6A316916-9DBB-9B34-C711-2553F5DCFFB0}"/>
              </a:ext>
            </a:extLst>
          </p:cNvPr>
          <p:cNvGrpSpPr/>
          <p:nvPr/>
        </p:nvGrpSpPr>
        <p:grpSpPr>
          <a:xfrm>
            <a:off x="899592" y="1364130"/>
            <a:ext cx="7992888" cy="251672"/>
            <a:chOff x="1069273" y="1080913"/>
            <a:chExt cx="7992888" cy="251672"/>
          </a:xfrm>
        </p:grpSpPr>
        <p:pic>
          <p:nvPicPr>
            <p:cNvPr id="71" name="그래픽 49">
              <a:extLst>
                <a:ext uri="{FF2B5EF4-FFF2-40B4-BE49-F238E27FC236}">
                  <a16:creationId xmlns:a16="http://schemas.microsoft.com/office/drawing/2014/main" id="{20190D3F-ECD2-81D5-51BE-3DEFED440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E2486F9D-3080-4D79-3F5C-94DF0CCB4DE2}"/>
                    </a:ext>
                  </a:extLst>
                </p:cNvPr>
                <p:cNvSpPr/>
                <p:nvPr/>
              </p:nvSpPr>
              <p:spPr>
                <a:xfrm>
                  <a:off x="1212256" y="1080913"/>
                  <a:ext cx="7849905" cy="2516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000" b="1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C-MSA Block:</a:t>
                  </a:r>
                  <a:r>
                    <a:rPr lang="en-US" altLang="ko-KR" sz="1000" b="1" dirty="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r>
                    <a:rPr lang="en-US" altLang="ko-KR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Channel Attention</a:t>
                  </a:r>
                  <a:r>
                    <a:rPr lang="ko-KR" altLang="en-US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을</a:t>
                  </a:r>
                  <a:r>
                    <a:rPr lang="en-US" altLang="ko-KR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Multi-Head</a:t>
                  </a:r>
                  <a:r>
                    <a:rPr lang="ko-KR" altLang="en-US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로 수행하는 </a:t>
                  </a:r>
                  <a:r>
                    <a:rPr lang="en-US" altLang="ko-KR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C-MSA</a:t>
                  </a:r>
                  <a:r>
                    <a:rPr lang="ko-KR" altLang="en-US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수행 후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000" i="1" smtClean="0">
                              <a:solidFill>
                                <a:srgbClr val="F84F4B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SupPr>
                        <m:e>
                          <m:r>
                            <a:rPr lang="en-US" altLang="ko-KR" sz="1000" b="0" i="1" smtClean="0">
                              <a:solidFill>
                                <a:srgbClr val="F84F4B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000" b="0" i="1" smtClean="0">
                              <a:solidFill>
                                <a:srgbClr val="F84F4B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000" b="0" i="1" smtClean="0">
                              <a:solidFill>
                                <a:srgbClr val="F84F4B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000" b="0" i="1" smtClean="0">
                          <a:solidFill>
                            <a:srgbClr val="4674C6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</m:oMath>
                  </a14:m>
                  <a:r>
                    <a:rPr lang="ko-KR" altLang="en-US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제작 </a:t>
                  </a:r>
                  <a:r>
                    <a:rPr lang="en-US" altLang="ko-KR" sz="1000" dirty="0">
                      <a:solidFill>
                        <a:schemeClr val="accent2">
                          <a:lumMod val="75000"/>
                        </a:schemeClr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(head: 4)</a:t>
                  </a:r>
                </a:p>
              </p:txBody>
            </p:sp>
          </mc:Choice>
          <mc:Fallback xmlns=""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E2486F9D-3080-4D79-3F5C-94DF0CCB4D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256" y="1080913"/>
                  <a:ext cx="7849905" cy="251672"/>
                </a:xfrm>
                <a:prstGeom prst="rect">
                  <a:avLst/>
                </a:prstGeom>
                <a:blipFill>
                  <a:blip r:embed="rId6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2F182A4F-AF67-27EC-E914-48F16F41E2DB}"/>
              </a:ext>
            </a:extLst>
          </p:cNvPr>
          <p:cNvGrpSpPr/>
          <p:nvPr/>
        </p:nvGrpSpPr>
        <p:grpSpPr>
          <a:xfrm>
            <a:off x="899592" y="1615110"/>
            <a:ext cx="7776864" cy="252313"/>
            <a:chOff x="1069273" y="1080913"/>
            <a:chExt cx="7776864" cy="252313"/>
          </a:xfrm>
        </p:grpSpPr>
        <p:pic>
          <p:nvPicPr>
            <p:cNvPr id="74" name="그래픽 49">
              <a:extLst>
                <a:ext uri="{FF2B5EF4-FFF2-40B4-BE49-F238E27FC236}">
                  <a16:creationId xmlns:a16="http://schemas.microsoft.com/office/drawing/2014/main" id="{3A6023B5-95ED-5364-1521-C0A6ECFD4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273" y="1132023"/>
              <a:ext cx="165600" cy="144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E3F85CFF-7938-7F3E-7F8F-2598236A8F9E}"/>
                    </a:ext>
                  </a:extLst>
                </p:cNvPr>
                <p:cNvSpPr/>
                <p:nvPr/>
              </p:nvSpPr>
              <p:spPr>
                <a:xfrm>
                  <a:off x="1212256" y="1080913"/>
                  <a:ext cx="7633881" cy="252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000" b="1" dirty="0">
                      <a:solidFill>
                        <a:srgbClr val="7030A0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Fusion:</a:t>
                  </a:r>
                  <a:r>
                    <a:rPr lang="en-US" altLang="ko-KR" sz="1000" b="1" dirty="0"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r>
                    <a:rPr lang="en-US" altLang="ko-KR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Linear Layer</a:t>
                  </a:r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를 통해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000" i="1" smtClean="0">
                              <a:solidFill>
                                <a:srgbClr val="926DA8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SupPr>
                        <m:e>
                          <m:r>
                            <a:rPr lang="en-US" altLang="ko-KR" sz="1000" b="0" i="1" smtClean="0">
                              <a:solidFill>
                                <a:srgbClr val="926DA8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1000" b="0" i="1" smtClean="0">
                              <a:solidFill>
                                <a:srgbClr val="926DA8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000" b="0" i="1" smtClean="0">
                              <a:solidFill>
                                <a:srgbClr val="926DA8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000" b="0" i="1" smtClean="0">
                          <a:solidFill>
                            <a:srgbClr val="4674C6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</m:oMath>
                  </a14:m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와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000" i="1" smtClean="0">
                              <a:solidFill>
                                <a:srgbClr val="9773AC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</m:ctrlPr>
                        </m:sSubSupPr>
                        <m:e>
                          <m:r>
                            <a:rPr lang="en-US" altLang="ko-KR" sz="1000" i="1">
                              <a:solidFill>
                                <a:srgbClr val="9773AC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1000" i="1">
                              <a:solidFill>
                                <a:srgbClr val="9773AC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000" i="1">
                              <a:solidFill>
                                <a:srgbClr val="9773AC"/>
                              </a:solidFill>
                              <a:latin typeface="Cambria Math" panose="02040503050406030204" pitchFamily="18" charset="0"/>
                              <a:ea typeface="에스코어 드림 5 Medium" panose="020B0503030302020204" pitchFamily="34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000" i="1">
                          <a:solidFill>
                            <a:srgbClr val="9773AC"/>
                          </a:solidFill>
                          <a:latin typeface="Cambria Math" panose="02040503050406030204" pitchFamily="18" charset="0"/>
                          <a:ea typeface="에스코어 드림 5 Medium" panose="020B0503030302020204" pitchFamily="34" charset="-127"/>
                        </a:rPr>
                        <m:t> </m:t>
                      </m:r>
                    </m:oMath>
                  </a14:m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의 채널 수를 반으로 줄인 후</a:t>
                  </a:r>
                  <a:r>
                    <a:rPr lang="en-US" altLang="ko-KR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(CR)</a:t>
                  </a:r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채널 방향으로 병합한</a:t>
                  </a:r>
                  <a:r>
                    <a:rPr lang="en-US" altLang="ko-KR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뒤 </a:t>
                  </a:r>
                  <a:r>
                    <a:rPr lang="en-US" altLang="ko-KR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Reshape </a:t>
                  </a:r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이후 </a:t>
                  </a:r>
                  <a:r>
                    <a:rPr lang="en-US" altLang="ko-KR" sz="1000" dirty="0" err="1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ResBlock</a:t>
                  </a:r>
                  <a:r>
                    <a:rPr lang="ko-KR" altLang="en-US" sz="1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을 수행    </a:t>
                  </a:r>
                  <a:r>
                    <a:rPr lang="ko-KR" altLang="en-US" sz="1000" baseline="30000" dirty="0">
                      <a:solidFill>
                        <a:srgbClr val="875F9F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 </a:t>
                  </a:r>
                  <a:endParaRPr lang="en-US" altLang="ko-KR" sz="1000" b="1" dirty="0">
                    <a:solidFill>
                      <a:srgbClr val="875F9F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endParaRPr>
                </a:p>
              </p:txBody>
            </p:sp>
          </mc:Choice>
          <mc:Fallback xmlns=""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E3F85CFF-7938-7F3E-7F8F-2598236A8F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256" y="1080913"/>
                  <a:ext cx="7633881" cy="252313"/>
                </a:xfrm>
                <a:prstGeom prst="rect">
                  <a:avLst/>
                </a:prstGeom>
                <a:blipFill>
                  <a:blip r:embed="rId7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39D3514-5BC8-4CE6-76B1-8677798C2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3546" y="127550"/>
            <a:ext cx="1043608" cy="3236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6AC1F04-DBFC-A759-7F54-1F0F4E328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1818" y="2029495"/>
            <a:ext cx="2743532" cy="2737768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A45CB37B-0028-C0B5-1C84-F461B2CA5671}"/>
              </a:ext>
            </a:extLst>
          </p:cNvPr>
          <p:cNvGrpSpPr/>
          <p:nvPr/>
        </p:nvGrpSpPr>
        <p:grpSpPr>
          <a:xfrm>
            <a:off x="683568" y="718124"/>
            <a:ext cx="8644364" cy="307777"/>
            <a:chOff x="598273" y="602563"/>
            <a:chExt cx="7332682" cy="307777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BAAA823-9784-5F64-7FC6-E341E1CF1448}"/>
                </a:ext>
              </a:extLst>
            </p:cNvPr>
            <p:cNvSpPr/>
            <p:nvPr/>
          </p:nvSpPr>
          <p:spPr>
            <a:xfrm>
              <a:off x="770272" y="602563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C-</a:t>
              </a:r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Block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C048EC71-02C8-EB95-9F24-D0300D09B25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19E1B548-D3BA-FC15-FBE5-8ED5BA11947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래픽 14">
                <a:extLst>
                  <a:ext uri="{FF2B5EF4-FFF2-40B4-BE49-F238E27FC236}">
                    <a16:creationId xmlns:a16="http://schemas.microsoft.com/office/drawing/2014/main" id="{54ACD42F-C37A-EBE6-071A-97F83581A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sp>
        <p:nvSpPr>
          <p:cNvPr id="30" name="사각형: 둥근 모서리 7">
            <a:extLst>
              <a:ext uri="{FF2B5EF4-FFF2-40B4-BE49-F238E27FC236}">
                <a16:creationId xmlns:a16="http://schemas.microsoft.com/office/drawing/2014/main" id="{43624EA0-C1D6-2F12-5DD9-EBFE0DBDE6E0}"/>
              </a:ext>
            </a:extLst>
          </p:cNvPr>
          <p:cNvSpPr/>
          <p:nvPr/>
        </p:nvSpPr>
        <p:spPr>
          <a:xfrm>
            <a:off x="908477" y="2069408"/>
            <a:ext cx="4599627" cy="720279"/>
          </a:xfrm>
          <a:prstGeom prst="roundRect">
            <a:avLst>
              <a:gd name="adj" fmla="val 7011"/>
            </a:avLst>
          </a:prstGeom>
          <a:solidFill>
            <a:srgbClr val="DEEBF7">
              <a:alpha val="7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92EED9-F265-25D8-86FF-A127623020DA}"/>
                  </a:ext>
                </a:extLst>
              </p:cNvPr>
              <p:cNvSpPr txBox="1"/>
              <p:nvPr/>
            </p:nvSpPr>
            <p:spPr>
              <a:xfrm>
                <a:off x="1073915" y="2113653"/>
                <a:ext cx="2044662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W</m:t>
                      </m:r>
                      <m: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MSA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p>
                        <m:s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𝑟</m:t>
                          </m:r>
                        </m:e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92EED9-F265-25D8-86FF-A12762302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15" y="2113653"/>
                <a:ext cx="2044662" cy="2878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B529D4-F570-7949-53E8-B10EFA0FEAFF}"/>
                  </a:ext>
                </a:extLst>
              </p:cNvPr>
              <p:cNvSpPr txBox="1"/>
              <p:nvPr/>
            </p:nvSpPr>
            <p:spPr>
              <a:xfrm>
                <a:off x="3387822" y="2113653"/>
                <a:ext cx="1713802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MLP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B529D4-F570-7949-53E8-B10EFA0FE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22" y="2113653"/>
                <a:ext cx="1713802" cy="287899"/>
              </a:xfrm>
              <a:prstGeom prst="rect">
                <a:avLst/>
              </a:prstGeom>
              <a:blipFill>
                <a:blip r:embed="rId13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D72404-EA63-E429-EB70-32B258B00944}"/>
                  </a:ext>
                </a:extLst>
              </p:cNvPr>
              <p:cNvSpPr txBox="1"/>
              <p:nvPr/>
            </p:nvSpPr>
            <p:spPr>
              <a:xfrm>
                <a:off x="1063528" y="2427132"/>
                <a:ext cx="2141997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SW</m:t>
                      </m:r>
                      <m: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MSA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D72404-EA63-E429-EB70-32B258B00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28" y="2427132"/>
                <a:ext cx="2141997" cy="287899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414758-9F50-A37E-1E6F-D4D0CFDB6836}"/>
                  </a:ext>
                </a:extLst>
              </p:cNvPr>
              <p:cNvSpPr txBox="1"/>
              <p:nvPr/>
            </p:nvSpPr>
            <p:spPr>
              <a:xfrm>
                <a:off x="3387822" y="2427132"/>
                <a:ext cx="1718098" cy="2878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4</m:t>
                          </m:r>
                        </m:sub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MLP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414758-9F50-A37E-1E6F-D4D0CFDB6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22" y="2427132"/>
                <a:ext cx="1718098" cy="287899"/>
              </a:xfrm>
              <a:prstGeom prst="rect">
                <a:avLst/>
              </a:prstGeom>
              <a:blipFill>
                <a:blip r:embed="rId15"/>
                <a:stretch>
                  <a:fillRect l="-355"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사각형: 둥근 모서리 7">
            <a:extLst>
              <a:ext uri="{FF2B5EF4-FFF2-40B4-BE49-F238E27FC236}">
                <a16:creationId xmlns:a16="http://schemas.microsoft.com/office/drawing/2014/main" id="{5A4A49A8-41A4-5755-0D6B-B5A6B8559BD7}"/>
              </a:ext>
            </a:extLst>
          </p:cNvPr>
          <p:cNvSpPr/>
          <p:nvPr/>
        </p:nvSpPr>
        <p:spPr>
          <a:xfrm>
            <a:off x="886334" y="2863982"/>
            <a:ext cx="4621770" cy="1459939"/>
          </a:xfrm>
          <a:prstGeom prst="roundRect">
            <a:avLst>
              <a:gd name="adj" fmla="val 7011"/>
            </a:avLst>
          </a:prstGeom>
          <a:solidFill>
            <a:srgbClr val="FBE5D6">
              <a:alpha val="7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C5EB38-6E6D-11F3-981E-05E8224204A7}"/>
                  </a:ext>
                </a:extLst>
              </p:cNvPr>
              <p:cNvSpPr txBox="1"/>
              <p:nvPr/>
            </p:nvSpPr>
            <p:spPr>
              <a:xfrm>
                <a:off x="1024376" y="2967335"/>
                <a:ext cx="2060692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C</m:t>
                      </m:r>
                      <m: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MSA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1250" b="0" i="1" smtClean="0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p>
                        <m:s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𝑟</m:t>
                          </m:r>
                        </m:e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C5EB38-6E6D-11F3-981E-05E82242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76" y="2967335"/>
                <a:ext cx="2060692" cy="2878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69B1B6-D004-2FDE-70FA-9BAFC13943BE}"/>
                  </a:ext>
                </a:extLst>
              </p:cNvPr>
              <p:cNvSpPr txBox="1"/>
              <p:nvPr/>
            </p:nvSpPr>
            <p:spPr>
              <a:xfrm>
                <a:off x="3322509" y="2967336"/>
                <a:ext cx="1777410" cy="287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MLP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69B1B6-D004-2FDE-70FA-9BAFC139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509" y="2967336"/>
                <a:ext cx="1777410" cy="2878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6B9B78-EFFA-2C77-88C5-E2A38B22ADF0}"/>
                  </a:ext>
                </a:extLst>
              </p:cNvPr>
              <p:cNvSpPr txBox="1"/>
              <p:nvPr/>
            </p:nvSpPr>
            <p:spPr>
              <a:xfrm>
                <a:off x="1025505" y="3261351"/>
                <a:ext cx="3256661" cy="405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ChannelAttention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𝑄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,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𝐾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, 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𝑉</m:t>
                          </m:r>
                        </m:e>
                      </m:d>
                      <m:r>
                        <a:rPr lang="en-US" altLang="ko-KR" sz="12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𝑉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 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Softmax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(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𝐾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)</m:t>
                      </m:r>
                    </m:oMath>
                  </m:oMathPara>
                </a14:m>
                <a:endParaRPr lang="ko-KR" altLang="en-US" sz="120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6B9B78-EFFA-2C77-88C5-E2A38B22A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05" y="3261351"/>
                <a:ext cx="3256661" cy="405239"/>
              </a:xfrm>
              <a:prstGeom prst="rect">
                <a:avLst/>
              </a:prstGeom>
              <a:blipFill>
                <a:blip r:embed="rId18"/>
                <a:stretch>
                  <a:fillRect r="-187"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936F69-07C8-5F35-6246-836773DC3FE8}"/>
                  </a:ext>
                </a:extLst>
              </p:cNvPr>
              <p:cNvSpPr txBox="1"/>
              <p:nvPr/>
            </p:nvSpPr>
            <p:spPr>
              <a:xfrm>
                <a:off x="846001" y="3708290"/>
                <a:ext cx="3757788" cy="1930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ko-KR" sz="125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</a:rPr>
                        <m:t>MSA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</a:rPr>
                        <m:t>Concat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50" b="0" i="0" smtClean="0">
                                  <a:latin typeface="Cambria Math" panose="02040503050406030204" pitchFamily="18" charset="0"/>
                                </a:rPr>
                                <m:t>head</m:t>
                              </m:r>
                            </m:e>
                            <m:sub>
                              <m:r>
                                <a:rPr lang="en-US" altLang="ko-KR" sz="125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250" b="0" i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ko-KR" sz="12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50" i="0">
                                  <a:latin typeface="Cambria Math" panose="02040503050406030204" pitchFamily="18" charset="0"/>
                                </a:rPr>
                                <m:t>head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25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m:oMathPara>
                </a14:m>
                <a:br>
                  <a:rPr lang="en-US" altLang="ko-KR" sz="1250" b="0" dirty="0"/>
                </a:br>
                <a:endParaRPr lang="en-US" altLang="ko-KR" sz="125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936F69-07C8-5F35-6246-836773DC3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1" y="3708290"/>
                <a:ext cx="3757788" cy="193066"/>
              </a:xfrm>
              <a:prstGeom prst="rect">
                <a:avLst/>
              </a:prstGeom>
              <a:blipFill>
                <a:blip r:embed="rId19"/>
                <a:stretch>
                  <a:fillRect b="-28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C81780-8084-601D-4C54-47382317256C}"/>
                  </a:ext>
                </a:extLst>
              </p:cNvPr>
              <p:cNvSpPr txBox="1"/>
              <p:nvPr/>
            </p:nvSpPr>
            <p:spPr>
              <a:xfrm>
                <a:off x="992417" y="3908253"/>
                <a:ext cx="4337356" cy="32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50" b="0" i="0" smtClean="0">
                        <a:latin typeface="Cambria Math" panose="02040503050406030204" pitchFamily="18" charset="0"/>
                      </a:rPr>
                      <m:t>where</m:t>
                    </m:r>
                    <m:sSub>
                      <m:sSubPr>
                        <m:ctrlPr>
                          <a:rPr lang="en-US" altLang="ko-KR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5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50" i="0">
                            <a:latin typeface="Cambria Math" panose="02040503050406030204" pitchFamily="18" charset="0"/>
                          </a:rPr>
                          <m:t>head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5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sz="125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1250" b="0" i="0" smtClean="0">
                        <a:latin typeface="Cambria Math" panose="02040503050406030204" pitchFamily="18" charset="0"/>
                      </a:rPr>
                      <m:t>ChannelAttention</m:t>
                    </m:r>
                    <m:r>
                      <a:rPr lang="en-US" altLang="ko-KR" sz="125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50" b="0" i="1" smtClean="0">
                        <a:latin typeface="Cambria Math" panose="02040503050406030204" pitchFamily="18" charset="0"/>
                      </a:rPr>
                      <m:t>𝑄</m:t>
                    </m:r>
                    <m:sSubSup>
                      <m:sSubSupPr>
                        <m:ctrlP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altLang="ko-KR" sz="125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250" b="0" i="1" smtClean="0">
                        <a:latin typeface="Cambria Math" panose="02040503050406030204" pitchFamily="18" charset="0"/>
                      </a:rPr>
                      <m:t>𝐾</m:t>
                    </m:r>
                    <m:sSubSup>
                      <m:sSubSupPr>
                        <m:ctrlPr>
                          <a:rPr lang="en-US" altLang="ko-KR" sz="12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5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altLang="ko-KR" sz="125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ko-KR" sz="125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50" dirty="0">
                        <a:latin typeface="Cambria Math" panose="02040503050406030204" pitchFamily="18" charset="0"/>
                      </a:rPr>
                      <m:t>V</m:t>
                    </m:r>
                    <m:sSubSup>
                      <m:sSubSupPr>
                        <m:ctrlPr>
                          <a:rPr lang="en-US" altLang="ko-KR" sz="12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5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25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2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altLang="ko-KR" sz="1250" b="0" dirty="0"/>
                  <a:t>)</a:t>
                </a:r>
                <a:endParaRPr lang="ko-KR" altLang="en-US" sz="125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C81780-8084-601D-4C54-47382317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17" y="3908253"/>
                <a:ext cx="4337356" cy="322396"/>
              </a:xfrm>
              <a:prstGeom prst="rect">
                <a:avLst/>
              </a:prstGeom>
              <a:blipFill>
                <a:blip r:embed="rId20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사각형: 둥근 모서리 7">
            <a:extLst>
              <a:ext uri="{FF2B5EF4-FFF2-40B4-BE49-F238E27FC236}">
                <a16:creationId xmlns:a16="http://schemas.microsoft.com/office/drawing/2014/main" id="{5C9E6CD1-5D5B-0EFA-A4DB-3C556B33F0CB}"/>
              </a:ext>
            </a:extLst>
          </p:cNvPr>
          <p:cNvSpPr/>
          <p:nvPr/>
        </p:nvSpPr>
        <p:spPr>
          <a:xfrm>
            <a:off x="908477" y="4409482"/>
            <a:ext cx="4599627" cy="380250"/>
          </a:xfrm>
          <a:prstGeom prst="roundRect">
            <a:avLst>
              <a:gd name="adj" fmla="val 7011"/>
            </a:avLst>
          </a:prstGeom>
          <a:solidFill>
            <a:srgbClr val="D4C5DD">
              <a:alpha val="7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5802E3-E483-6D52-D274-8BFAB2A46E06}"/>
                  </a:ext>
                </a:extLst>
              </p:cNvPr>
              <p:cNvSpPr txBox="1"/>
              <p:nvPr/>
            </p:nvSpPr>
            <p:spPr>
              <a:xfrm>
                <a:off x="1187624" y="4491051"/>
                <a:ext cx="3651576" cy="217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5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1250" i="1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𝑙</m:t>
                          </m:r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+1</m:t>
                          </m:r>
                        </m:sup>
                      </m:sSup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50" b="0" i="0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ResBlock</m:t>
                      </m:r>
                      <m:d>
                        <m:dPr>
                          <m:ctrlP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Reshape</m:t>
                          </m:r>
                          <m: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Concat</m:t>
                          </m:r>
                          <m: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CR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250" b="0" i="0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CR</m:t>
                          </m:r>
                          <m:d>
                            <m:dPr>
                              <m:ctrlPr>
                                <a:rPr lang="en-US" altLang="ko-KR" sz="1250" b="0" i="1" smtClean="0">
                                  <a:latin typeface="Cambria Math" panose="02040503050406030204" pitchFamily="18" charset="0"/>
                                  <a:ea typeface="나눔바른고딕" panose="020B0603020101020101" pitchFamily="50" charset="-127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250" i="1">
                                      <a:latin typeface="Cambria Math" panose="02040503050406030204" pitchFamily="18" charset="0"/>
                                      <a:ea typeface="나눔바른고딕" panose="020B0603020101020101" pitchFamily="50" charset="-127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250" b="0" i="1" smtClean="0">
                              <a:latin typeface="Cambria Math" panose="02040503050406030204" pitchFamily="18" charset="0"/>
                              <a:ea typeface="나눔바른고딕" panose="020B0603020101020101" pitchFamily="50" charset="-127"/>
                            </a:rPr>
                            <m:t>)</m:t>
                          </m:r>
                        </m:e>
                      </m:d>
                      <m:r>
                        <a:rPr lang="en-US" altLang="ko-KR" sz="1250" b="0" i="1" smtClean="0">
                          <a:latin typeface="Cambria Math" panose="02040503050406030204" pitchFamily="18" charset="0"/>
                          <a:ea typeface="나눔바른고딕" panose="020B0603020101020101" pitchFamily="50" charset="-127"/>
                        </a:rPr>
                        <m:t>)</m:t>
                      </m:r>
                    </m:oMath>
                  </m:oMathPara>
                </a14:m>
                <a:endParaRPr lang="ko-KR" altLang="en-US" sz="125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5802E3-E483-6D52-D274-8BFAB2A4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91051"/>
                <a:ext cx="3651576" cy="217111"/>
              </a:xfrm>
              <a:prstGeom prst="rect">
                <a:avLst/>
              </a:prstGeom>
              <a:blipFill>
                <a:blip r:embed="rId21"/>
                <a:stretch>
                  <a:fillRect r="-1002" b="-2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20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19630</TotalTime>
  <Words>1266</Words>
  <Application>Microsoft Office PowerPoint</Application>
  <PresentationFormat>화면 슬라이드 쇼(16:9)</PresentationFormat>
  <Paragraphs>154</Paragraphs>
  <Slides>16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에스코어 드림 7 ExtraBold</vt:lpstr>
      <vt:lpstr>맑은 고딕</vt:lpstr>
      <vt:lpstr>굴림</vt:lpstr>
      <vt:lpstr>나눔바른고딕</vt:lpstr>
      <vt:lpstr>에스코어 드림 2 ExtraLight</vt:lpstr>
      <vt:lpstr>Arial</vt:lpstr>
      <vt:lpstr>Cambria Math</vt:lpstr>
      <vt:lpstr>에스코어 드림 5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2829</cp:revision>
  <dcterms:created xsi:type="dcterms:W3CDTF">2009-09-20T10:20:07Z</dcterms:created>
  <dcterms:modified xsi:type="dcterms:W3CDTF">2023-06-21T13:09:09Z</dcterms:modified>
</cp:coreProperties>
</file>