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31"/>
  </p:notesMasterIdLst>
  <p:handoutMasterIdLst>
    <p:handoutMasterId r:id="rId32"/>
  </p:handoutMasterIdLst>
  <p:sldIdLst>
    <p:sldId id="759" r:id="rId2"/>
    <p:sldId id="774" r:id="rId3"/>
    <p:sldId id="773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5" r:id="rId18"/>
    <p:sldId id="793" r:id="rId19"/>
    <p:sldId id="794" r:id="rId20"/>
    <p:sldId id="804" r:id="rId21"/>
    <p:sldId id="797" r:id="rId22"/>
    <p:sldId id="799" r:id="rId23"/>
    <p:sldId id="796" r:id="rId24"/>
    <p:sldId id="798" r:id="rId25"/>
    <p:sldId id="800" r:id="rId26"/>
    <p:sldId id="801" r:id="rId27"/>
    <p:sldId id="802" r:id="rId28"/>
    <p:sldId id="803" r:id="rId29"/>
    <p:sldId id="776" r:id="rId30"/>
  </p:sldIdLst>
  <p:sldSz cx="9144000" cy="5143500" type="screen16x9"/>
  <p:notesSz cx="6735763" cy="9866313"/>
  <p:embeddedFontLst>
    <p:embeddedFont>
      <p:font typeface="에스코어 드림 5 Medium" panose="020B0503030302020204" pitchFamily="34" charset="-127"/>
      <p:regular r:id="rId33"/>
    </p:embeddedFont>
    <p:embeddedFont>
      <p:font typeface="맑은 고딕" panose="020B0503020000020004" pitchFamily="50" charset="-127"/>
      <p:regular r:id="rId34"/>
      <p:bold r:id="rId35"/>
    </p:embeddedFont>
    <p:embeddedFont>
      <p:font typeface="에스코어 드림 2 ExtraLight" panose="020B0203030302020204" pitchFamily="34" charset="-127"/>
      <p:regular r:id="rId36"/>
    </p:embeddedFont>
    <p:embeddedFont>
      <p:font typeface="Cambria Math" panose="02040503050406030204" pitchFamily="18" charset="0"/>
      <p:regular r:id="rId37"/>
    </p:embeddedFont>
    <p:embeddedFont>
      <p:font typeface="에스코어 드림 7 ExtraBold" panose="020B0803030302020204" pitchFamily="34" charset="-127"/>
      <p:bold r:id="rId3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567"/>
    <a:srgbClr val="0CB0F0"/>
    <a:srgbClr val="8CA8EF"/>
    <a:srgbClr val="FA5757"/>
    <a:srgbClr val="FF5959"/>
    <a:srgbClr val="699BFF"/>
    <a:srgbClr val="FFE699"/>
    <a:srgbClr val="0C1021"/>
    <a:srgbClr val="512610"/>
    <a:srgbClr val="39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5232" autoAdjust="0"/>
  </p:normalViewPr>
  <p:slideViewPr>
    <p:cSldViewPr>
      <p:cViewPr varScale="1">
        <p:scale>
          <a:sx n="145" d="100"/>
          <a:sy n="145" d="100"/>
        </p:scale>
        <p:origin x="576" y="11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2023-01-12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2023-01-12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67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072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293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7508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2342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3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724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77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35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90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548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075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06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823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kd@catholic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21.png"/><Relationship Id="rId9" Type="http://schemas.openxmlformats.org/officeDocument/2006/relationships/image" Target="../media/image6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image" Target="../media/image15.svg"/><Relationship Id="rId10" Type="http://schemas.openxmlformats.org/officeDocument/2006/relationships/image" Target="../media/image22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4.pn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9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4.png"/><Relationship Id="rId9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25.png"/><Relationship Id="rId9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9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6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9" Type="http://schemas.openxmlformats.org/officeDocument/2006/relationships/image" Target="../media/image6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32.png"/><Relationship Id="rId9" Type="http://schemas.openxmlformats.org/officeDocument/2006/relationships/image" Target="../media/image6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6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8.png"/><Relationship Id="rId9" Type="http://schemas.openxmlformats.org/officeDocument/2006/relationships/image" Target="../media/image6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5" Type="http://schemas.openxmlformats.org/officeDocument/2006/relationships/image" Target="../media/image15.svg"/><Relationship Id="rId10" Type="http://schemas.openxmlformats.org/officeDocument/2006/relationships/image" Target="../media/image66.sv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npclinic3.tistory.com/7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hyperlink" Target="https://structseg2019.grand-challenge.org/Evaluatio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hyperlink" Target="http://machinelearningkorea.com/2019/07/13/%ED%8F%89%EA%B0%80%EC%A7%80%ED%91%9C-dice/" TargetMode="External"/><Relationship Id="rId10" Type="http://schemas.openxmlformats.org/officeDocument/2006/relationships/hyperlink" Target="https://arxiv.org/pdf/2201.01266.pdf" TargetMode="External"/><Relationship Id="rId9" Type="http://schemas.openxmlformats.org/officeDocument/2006/relationships/image" Target="../media/image66.svg"/><Relationship Id="rId14" Type="http://schemas.openxmlformats.org/officeDocument/2006/relationships/hyperlink" Target="https://dhpark1212.tistory.com/entry/Hausdorff-Distanc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kd@catholic.ac.k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9" Type="http://schemas.openxmlformats.org/officeDocument/2006/relationships/image" Target="../media/image6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9" Type="http://schemas.openxmlformats.org/officeDocument/2006/relationships/image" Target="../media/image6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9" Type="http://schemas.openxmlformats.org/officeDocument/2006/relationships/image" Target="../media/image6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9" Type="http://schemas.openxmlformats.org/officeDocument/2006/relationships/image" Target="../media/image6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6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6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9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909427" y="4587974"/>
            <a:ext cx="108876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000" dirty="0" smtClean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2023/01/10&gt;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3001044" y="1591066"/>
            <a:ext cx="2963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 smtClean="0">
                <a:solidFill>
                  <a:srgbClr val="002060"/>
                </a:solidFill>
                <a:latin typeface="+mj-ea"/>
                <a:ea typeface="+mj-ea"/>
              </a:rPr>
              <a:t>Swin</a:t>
            </a:r>
            <a:r>
              <a:rPr lang="en-US" altLang="ko-KR" sz="3600" dirty="0" smtClean="0">
                <a:solidFill>
                  <a:srgbClr val="002060"/>
                </a:solidFill>
                <a:latin typeface="+mj-ea"/>
                <a:ea typeface="+mj-ea"/>
              </a:rPr>
              <a:t> UNETR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311904" y="2220421"/>
            <a:ext cx="2261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Data Engineering Lab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72089" y="366772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707904" y="3976657"/>
            <a:ext cx="1549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skd@catholic.ac.kr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UNETR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830997"/>
            <a:chOff x="1095328" y="1080913"/>
            <a:chExt cx="6777053" cy="830997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수축 </a:t>
              </a:r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경로를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 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구조로 대체한 모델</a:t>
              </a:r>
            </a:p>
            <a:p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특성 상 수축된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Shape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일정하므로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Skip Connection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단계에서 서로 다른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Deconvolution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진행함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35733" y="1734386"/>
            <a:ext cx="8281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Attention </a:t>
            </a:r>
            <a:r>
              <a:rPr lang="ko-KR" altLang="en-US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연산을 통해 </a:t>
            </a:r>
            <a:r>
              <a:rPr lang="en-US" altLang="ko-KR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Global </a:t>
            </a:r>
            <a:r>
              <a:rPr lang="ko-KR" altLang="en-US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정보를 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더 잘 </a:t>
            </a:r>
            <a:r>
              <a:rPr lang="ko-KR" altLang="en-US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획득하므로</a:t>
            </a:r>
            <a:r>
              <a:rPr lang="en-US" altLang="ko-KR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넓게 분포된 </a:t>
            </a:r>
            <a:r>
              <a:rPr lang="en-US" altLang="ko-KR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Tumor </a:t>
            </a:r>
            <a:r>
              <a:rPr lang="ko-KR" altLang="en-US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영역도 잘 예측함 </a:t>
            </a:r>
            <a:r>
              <a:rPr lang="en-US" altLang="ko-KR" sz="120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en-US" altLang="ko-KR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8" name="Picture 4" descr="2021)UNETR: Transformers for 3D Medical Image Segmentation">
            <a:extLst>
              <a:ext uri="{FF2B5EF4-FFF2-40B4-BE49-F238E27FC236}">
                <a16:creationId xmlns:a16="http://schemas.microsoft.com/office/drawing/2014/main" id="{33D5ABC8-58ED-2957-1128-FA6E935D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7640"/>
            <a:ext cx="5579653" cy="30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6979" y="1798208"/>
            <a:ext cx="288754" cy="149356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9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 Encoder</a:t>
              </a:r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계층적으로 쌓은 </a:t>
              </a:r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모델</a:t>
              </a:r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461665"/>
            <a:chOff x="1095328" y="1080913"/>
            <a:chExt cx="8218353" cy="461665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Low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Stage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Size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작게 하는 전략 </a:t>
              </a:r>
              <a:r>
                <a:rPr lang="en-US" altLang="ko-KR" sz="1200" dirty="0">
                  <a:solidFill>
                    <a:srgbClr val="699BFF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Local Attention</a:t>
              </a:r>
              <a:r>
                <a:rPr lang="ko-KR" altLang="en-US" sz="1200" dirty="0">
                  <a:solidFill>
                    <a:srgbClr val="699BFF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통한 지역적 정보 획득</a:t>
              </a:r>
            </a:p>
            <a:p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8398881" cy="276999"/>
            <a:chOff x="1095328" y="1080913"/>
            <a:chExt cx="8398881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High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Stage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Size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크게 하는 전략 </a:t>
              </a:r>
              <a:r>
                <a:rPr lang="en-US" altLang="ko-KR" sz="12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Global Attention</a:t>
              </a:r>
              <a:r>
                <a:rPr lang="ko-KR" altLang="en-US" sz="12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통한 전역적 정보 </a:t>
              </a:r>
              <a:r>
                <a:rPr lang="ko-KR" altLang="en-US" sz="1200" dirty="0" smtClean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획득 </a:t>
              </a:r>
              <a:r>
                <a:rPr lang="en-US" altLang="ko-KR" sz="1200" dirty="0" smtClean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dirty="0">
                <a:solidFill>
                  <a:srgbClr val="00206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2068619"/>
            <a:ext cx="8398881" cy="461665"/>
            <a:chOff x="1095328" y="1080913"/>
            <a:chExt cx="8398881" cy="461665"/>
          </a:xfrm>
        </p:grpSpPr>
        <p:pic>
          <p:nvPicPr>
            <p:cNvPr id="39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Shifted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Window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알고리즘을 통해 윈도우 간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어텐션도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진행함</a:t>
              </a:r>
            </a:p>
            <a:p>
              <a:r>
                <a:rPr lang="ko-KR" altLang="en-US" sz="105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41" name="Picture 2" descr="Swin Transformer — MMClassification 0.25.0 documentation">
            <a:extLst>
              <a:ext uri="{FF2B5EF4-FFF2-40B4-BE49-F238E27FC236}">
                <a16:creationId xmlns:a16="http://schemas.microsoft.com/office/drawing/2014/main" id="{0CEFA9E6-3EAC-405C-379A-7C63CF20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7" y="2612206"/>
            <a:ext cx="7721517" cy="22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28EB0D6-A7A0-5328-9012-01709A5D5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3090" y="13713"/>
            <a:ext cx="1740910" cy="1475858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07786" y="2389267"/>
            <a:ext cx="82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기존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50" dirty="0" err="1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ViT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대비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Local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과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Global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정보를 효율적으로 획득할 수 있음 </a:t>
            </a:r>
            <a:endParaRPr lang="en-US" altLang="ko-KR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44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9032" y="2453089"/>
            <a:ext cx="288754" cy="149356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0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UNETR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UNETR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</a:t>
              </a:r>
              <a:r>
                <a:rPr lang="en-US" altLang="ko-KR" sz="1200" u="sng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적용한 모델 </a:t>
              </a:r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수축 경로에서 사용함</a:t>
              </a:r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830997"/>
            <a:chOff x="1095328" y="1080913"/>
            <a:chExt cx="8218353" cy="830997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CNN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이용한 수축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경로처럼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각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Stage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별로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Output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줄어들어 바로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Skip Connection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가능함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/>
              </a:r>
              <a:b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</a:br>
              <a:r>
                <a:rPr lang="en-US" altLang="ko-KR" sz="105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그러나 논문에서는 </a:t>
              </a:r>
              <a:r>
                <a:rPr lang="en-US" altLang="ko-KR" sz="105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ResBlock</a:t>
              </a:r>
              <a:r>
                <a:rPr lang="ko-KR" altLang="en-US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한 번 더 거침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  <a:p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40323" y="1885205"/>
            <a:ext cx="82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UNETR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보다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Local 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정보를 더 잘 활용하므로 더욱 정교한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Segmentation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 가능함</a:t>
            </a:r>
            <a:r>
              <a:rPr lang="en-US" altLang="ko-KR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en-US" altLang="ko-KR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44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1569" y="1949027"/>
            <a:ext cx="288754" cy="14935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94B06EF-F695-E22C-2920-1681593463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569" y="2202943"/>
            <a:ext cx="6932799" cy="2761961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Contracting Path (</a:t>
              </a:r>
              <a:r>
                <a:rPr lang="ko-KR" altLang="en-US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수축 경로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점진적으로 넓은 범위를 보며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Feature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들을 추출하는 경로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(Local Feature -&gt; Global Feature)</a:t>
              </a:r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사용하며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Output Shape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배씩 작아짐</a:t>
              </a:r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494B06EF-F695-E22C-2920-168159346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47" y="1940599"/>
            <a:ext cx="7678801" cy="3059161"/>
          </a:xfrm>
          <a:prstGeom prst="rect">
            <a:avLst/>
          </a:prstGeom>
        </p:spPr>
      </p:pic>
      <p:sp>
        <p:nvSpPr>
          <p:cNvPr id="39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768207" y="1969040"/>
            <a:ext cx="1571545" cy="3030720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1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Bottle Neck &amp; Connection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수축 경로에서 확장 경로로 전환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연결되는 구간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438582"/>
            <a:chOff x="1095328" y="1080913"/>
            <a:chExt cx="8218353" cy="438582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[Instance Normalization -&gt; Two 3x3x3 </a:t>
              </a:r>
              <a:r>
                <a:rPr lang="en-US" altLang="ko-KR" sz="1200" dirty="0" err="1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</a:t>
              </a:r>
              <a:r>
                <a:rPr lang="en-US" altLang="ko-KR" sz="1200" dirty="0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Layers]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구성된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Res-Block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거침</a:t>
              </a:r>
              <a:endParaRPr lang="en-US" altLang="ko-KR" sz="12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r>
                <a:rPr lang="en-US" altLang="ko-KR" sz="1000" dirty="0" smtClean="0">
                  <a:solidFill>
                    <a:srgbClr val="8CA8EF"/>
                  </a:solidFill>
                  <a:latin typeface="+mn-ea"/>
                  <a:ea typeface="+mn-ea"/>
                </a:rPr>
                <a:t>(</a:t>
              </a:r>
              <a:r>
                <a:rPr lang="ko-KR" altLang="en-US" sz="1000" dirty="0">
                  <a:solidFill>
                    <a:srgbClr val="8CA8EF"/>
                  </a:solidFill>
                  <a:latin typeface="+mn-ea"/>
                  <a:ea typeface="+mn-ea"/>
                </a:rPr>
                <a:t>평균과 표준편차는 </a:t>
              </a:r>
              <a:r>
                <a:rPr lang="en-US" altLang="ko-KR" sz="1000" dirty="0">
                  <a:solidFill>
                    <a:srgbClr val="8CA8EF"/>
                  </a:solidFill>
                  <a:latin typeface="+mn-ea"/>
                  <a:ea typeface="+mn-ea"/>
                </a:rPr>
                <a:t>batch</a:t>
              </a:r>
              <a:r>
                <a:rPr lang="ko-KR" altLang="en-US" sz="1000" dirty="0">
                  <a:solidFill>
                    <a:srgbClr val="8CA8EF"/>
                  </a:solidFill>
                  <a:latin typeface="+mn-ea"/>
                  <a:ea typeface="+mn-ea"/>
                </a:rPr>
                <a:t>와 </a:t>
              </a:r>
              <a:r>
                <a:rPr lang="en-US" altLang="ko-KR" sz="1000" dirty="0">
                  <a:solidFill>
                    <a:srgbClr val="8CA8EF"/>
                  </a:solidFill>
                  <a:latin typeface="+mn-ea"/>
                  <a:ea typeface="+mn-ea"/>
                </a:rPr>
                <a:t>channel</a:t>
              </a:r>
              <a:r>
                <a:rPr lang="ko-KR" altLang="en-US" sz="1000" dirty="0">
                  <a:solidFill>
                    <a:srgbClr val="8CA8EF"/>
                  </a:solidFill>
                  <a:latin typeface="+mn-ea"/>
                  <a:ea typeface="+mn-ea"/>
                </a:rPr>
                <a:t>과는 무관하게 각 데이터에 대해서만 </a:t>
              </a:r>
              <a:r>
                <a:rPr lang="en-US" altLang="ko-KR" sz="1000" dirty="0" smtClean="0">
                  <a:solidFill>
                    <a:srgbClr val="8CA8EF"/>
                  </a:solidFill>
                  <a:latin typeface="+mn-ea"/>
                  <a:ea typeface="+mn-ea"/>
                </a:rPr>
                <a:t>normalization)</a:t>
              </a:r>
              <a:endParaRPr lang="ko-KR" altLang="en-US" sz="1000" dirty="0">
                <a:solidFill>
                  <a:srgbClr val="8CA8EF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494B06EF-F695-E22C-2920-168159346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47" y="1912157"/>
            <a:ext cx="7678801" cy="3059161"/>
          </a:xfrm>
          <a:prstGeom prst="rect">
            <a:avLst/>
          </a:prstGeom>
        </p:spPr>
      </p:pic>
      <p:sp>
        <p:nvSpPr>
          <p:cNvPr id="24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2267744" y="4515965"/>
            <a:ext cx="1224136" cy="455353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2241588" y="4018001"/>
            <a:ext cx="962259" cy="455353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2505061" y="3562648"/>
            <a:ext cx="986819" cy="455353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3203847" y="3092396"/>
            <a:ext cx="1008113" cy="47025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3894560" y="2611867"/>
            <a:ext cx="893464" cy="480529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4372637" y="2011713"/>
            <a:ext cx="847435" cy="541997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0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29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Architecture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Expanding Path (</a:t>
              </a:r>
              <a:r>
                <a:rPr lang="ko-KR" altLang="en-US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확장 경로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Global Feature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앞 단의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Local Feature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들과 차례차례 결합하는 경로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Deconvolution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Res-Block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사용하며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Output Shape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배씩 커짐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494B06EF-F695-E22C-2920-168159346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47" y="1940599"/>
            <a:ext cx="7678801" cy="3059161"/>
          </a:xfrm>
          <a:prstGeom prst="rect">
            <a:avLst/>
          </a:prstGeom>
        </p:spPr>
      </p:pic>
      <p:sp>
        <p:nvSpPr>
          <p:cNvPr id="25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3461594" y="4443958"/>
            <a:ext cx="1169783" cy="55580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3193502" y="4011910"/>
            <a:ext cx="1738538" cy="55580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3461594" y="3579862"/>
            <a:ext cx="1902494" cy="55580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4146267" y="3161134"/>
            <a:ext cx="1571545" cy="55580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4749880" y="2640843"/>
            <a:ext cx="1571545" cy="555802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사각형: 둥근 모서리 7">
            <a:extLst>
              <a:ext uri="{FF2B5EF4-FFF2-40B4-BE49-F238E27FC236}">
                <a16:creationId xmlns:a16="http://schemas.microsoft.com/office/drawing/2014/main" id="{4412735C-D5BF-BFE1-088F-BB3A56D87714}"/>
              </a:ext>
            </a:extLst>
          </p:cNvPr>
          <p:cNvSpPr/>
          <p:nvPr/>
        </p:nvSpPr>
        <p:spPr>
          <a:xfrm>
            <a:off x="5148064" y="1996960"/>
            <a:ext cx="3456384" cy="676305"/>
          </a:xfrm>
          <a:prstGeom prst="roundRect">
            <a:avLst>
              <a:gd name="adj" fmla="val 7011"/>
            </a:avLst>
          </a:prstGeom>
          <a:solidFill>
            <a:schemeClr val="accent4">
              <a:alpha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Partition &amp; Linear Embedding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Partition: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Input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크기가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 패치들로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분할 후 변환하는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과정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(Pixel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-&gt; Patch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기준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Linear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Embedding: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채널축을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재구성하는 과정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벡터의 차원이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되는 과정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16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947547" y="2351411"/>
            <a:ext cx="1361270" cy="1174419"/>
            <a:chOff x="925647" y="2069700"/>
            <a:chExt cx="1361270" cy="1174419"/>
          </a:xfrm>
        </p:grpSpPr>
        <p:sp>
          <p:nvSpPr>
            <p:cNvPr id="73" name="직사각형 72"/>
            <p:cNvSpPr/>
            <p:nvPr/>
          </p:nvSpPr>
          <p:spPr>
            <a:xfrm>
              <a:off x="1020224" y="2069700"/>
              <a:ext cx="11721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 x W x D x S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925647" y="2320808"/>
              <a:ext cx="13612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32 x 32 x 32 x 4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1173176" y="2652878"/>
              <a:ext cx="8306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P x P x P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173176" y="2899028"/>
              <a:ext cx="8114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2</a:t>
              </a:r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ea typeface="+mn-ea"/>
                </a:rPr>
                <a:t> x 2 x 2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25647" y="2069700"/>
              <a:ext cx="1361270" cy="1174419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3225748" y="2484222"/>
            <a:ext cx="2160240" cy="936104"/>
            <a:chOff x="1118128" y="2144115"/>
            <a:chExt cx="2160240" cy="936104"/>
          </a:xfrm>
        </p:grpSpPr>
        <p:sp>
          <p:nvSpPr>
            <p:cNvPr id="78" name="직사각형 77"/>
            <p:cNvSpPr/>
            <p:nvPr/>
          </p:nvSpPr>
          <p:spPr>
            <a:xfrm>
              <a:off x="1229640" y="2376743"/>
              <a:ext cx="19271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H/P x W/P x D/P x S*P</a:t>
              </a:r>
              <a:r>
                <a:rPr lang="en-US" altLang="ko-KR" sz="1200" baseline="300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3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368963" y="2594482"/>
              <a:ext cx="16033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16 x 16 x 16 x 4*2</a:t>
              </a:r>
              <a:r>
                <a:rPr lang="en-US" altLang="ko-KR" sz="1200" baseline="300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3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1118128" y="21441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5" name="오른쪽 화살표 84"/>
          <p:cNvSpPr/>
          <p:nvPr/>
        </p:nvSpPr>
        <p:spPr>
          <a:xfrm>
            <a:off x="2550656" y="2813810"/>
            <a:ext cx="433252" cy="308015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오른쪽 화살표 85"/>
          <p:cNvSpPr/>
          <p:nvPr/>
        </p:nvSpPr>
        <p:spPr>
          <a:xfrm>
            <a:off x="5622484" y="2784612"/>
            <a:ext cx="433252" cy="308015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/>
          <p:cNvGrpSpPr/>
          <p:nvPr/>
        </p:nvGrpSpPr>
        <p:grpSpPr>
          <a:xfrm>
            <a:off x="6292232" y="2484223"/>
            <a:ext cx="2160240" cy="936104"/>
            <a:chOff x="1118128" y="2155715"/>
            <a:chExt cx="2160240" cy="936104"/>
          </a:xfrm>
        </p:grpSpPr>
        <p:sp>
          <p:nvSpPr>
            <p:cNvPr id="88" name="직사각형 87"/>
            <p:cNvSpPr/>
            <p:nvPr/>
          </p:nvSpPr>
          <p:spPr>
            <a:xfrm>
              <a:off x="1337257" y="2386596"/>
              <a:ext cx="17059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H/P x W/P x D/P x </a:t>
              </a:r>
              <a:r>
                <a:rPr lang="en-US" altLang="ko-KR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C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1462291" y="2617153"/>
              <a:ext cx="14558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16 x 16 x 16 x </a:t>
              </a:r>
              <a:r>
                <a:rPr lang="en-US" altLang="ko-KR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48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1118128" y="21557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직사각형 92"/>
          <p:cNvSpPr/>
          <p:nvPr/>
        </p:nvSpPr>
        <p:spPr>
          <a:xfrm>
            <a:off x="2378614" y="3131355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0A3567"/>
                </a:solidFill>
                <a:latin typeface="+mn-ea"/>
                <a:ea typeface="+mn-ea"/>
              </a:rPr>
              <a:t>R</a:t>
            </a:r>
            <a:r>
              <a:rPr lang="en-US" altLang="ko-KR" sz="1100" dirty="0" smtClean="0">
                <a:solidFill>
                  <a:srgbClr val="0A3567"/>
                </a:solidFill>
                <a:latin typeface="+mn-ea"/>
                <a:ea typeface="+mn-ea"/>
              </a:rPr>
              <a:t>eshape</a:t>
            </a:r>
            <a:endParaRPr lang="ko-KR" altLang="en-US" sz="1100" dirty="0">
              <a:solidFill>
                <a:srgbClr val="0A3567"/>
              </a:solidFill>
              <a:latin typeface="+mn-ea"/>
              <a:ea typeface="+mn-ea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371675" y="3103084"/>
            <a:ext cx="934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A3567"/>
                </a:solidFill>
                <a:latin typeface="+mn-ea"/>
                <a:ea typeface="+mn-ea"/>
              </a:rPr>
              <a:t>Embedding</a:t>
            </a:r>
            <a:endParaRPr lang="ko-KR" altLang="en-US" sz="1100" dirty="0">
              <a:solidFill>
                <a:srgbClr val="0A3567"/>
              </a:solidFill>
              <a:latin typeface="+mn-ea"/>
              <a:ea typeface="+mn-ea"/>
            </a:endParaRPr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48476"/>
            <a:ext cx="8218353" cy="276999"/>
            <a:chOff x="1095328" y="1080913"/>
            <a:chExt cx="8218353" cy="276999"/>
          </a:xfrm>
        </p:grpSpPr>
        <p:pic>
          <p:nvPicPr>
            <p:cNvPr id="9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논문에서 </a:t>
              </a:r>
              <a:r>
                <a:rPr lang="ko-KR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초기 패치 크기</a:t>
              </a:r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(P)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 smtClean="0">
                  <a:solidFill>
                    <a:schemeClr val="accent6">
                      <a:lumMod val="7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200" dirty="0" smtClean="0">
                  <a:solidFill>
                    <a:srgbClr val="C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 smtClean="0">
                  <a:solidFill>
                    <a:srgbClr val="C0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48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주어짐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3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Patch Merging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이웃한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2x2x2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패치들을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하나의 패치로 재구성하는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과정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Linear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연산을 통해 차원 수를 </a:t>
              </a:r>
              <a:r>
                <a:rPr lang="en-US" altLang="ko-KR" sz="1200" dirty="0">
                  <a:solidFill>
                    <a:schemeClr val="accent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</a:t>
              </a:r>
              <a:r>
                <a:rPr lang="en-US" altLang="ko-KR" sz="1200" dirty="0" smtClean="0">
                  <a:solidFill>
                    <a:schemeClr val="accent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변경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17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1018426" y="2292505"/>
            <a:ext cx="2160240" cy="936104"/>
            <a:chOff x="1118128" y="2155715"/>
            <a:chExt cx="2160240" cy="936104"/>
          </a:xfrm>
        </p:grpSpPr>
        <p:sp>
          <p:nvSpPr>
            <p:cNvPr id="39" name="직사각형 38"/>
            <p:cNvSpPr/>
            <p:nvPr/>
          </p:nvSpPr>
          <p:spPr>
            <a:xfrm>
              <a:off x="1337257" y="2386596"/>
              <a:ext cx="17059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H/P x W/P x D/P x C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462291" y="2617153"/>
              <a:ext cx="14558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16 x 16 x 16 x 48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8128" y="21557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오른쪽 화살표 41"/>
          <p:cNvSpPr/>
          <p:nvPr/>
        </p:nvSpPr>
        <p:spPr>
          <a:xfrm>
            <a:off x="3460734" y="2561304"/>
            <a:ext cx="433252" cy="308015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78666" y="2874026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err="1" smtClean="0">
                <a:solidFill>
                  <a:srgbClr val="0A3567"/>
                </a:solidFill>
                <a:latin typeface="+mn-ea"/>
                <a:ea typeface="+mn-ea"/>
              </a:rPr>
              <a:t>Swin</a:t>
            </a:r>
            <a:r>
              <a:rPr lang="en-US" altLang="ko-KR" sz="1100" dirty="0" smtClean="0">
                <a:solidFill>
                  <a:srgbClr val="0A3567"/>
                </a:solidFill>
                <a:latin typeface="+mn-ea"/>
                <a:ea typeface="+mn-ea"/>
              </a:rPr>
              <a:t> Blocks</a:t>
            </a:r>
            <a:endParaRPr lang="ko-KR" altLang="en-US" sz="1100" dirty="0">
              <a:solidFill>
                <a:srgbClr val="0A3567"/>
              </a:solidFill>
              <a:latin typeface="+mn-ea"/>
              <a:ea typeface="+mn-ea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4184827" y="2292505"/>
            <a:ext cx="2160240" cy="936104"/>
            <a:chOff x="1118128" y="2155715"/>
            <a:chExt cx="2160240" cy="936104"/>
          </a:xfrm>
        </p:grpSpPr>
        <p:sp>
          <p:nvSpPr>
            <p:cNvPr id="45" name="직사각형 44"/>
            <p:cNvSpPr/>
            <p:nvPr/>
          </p:nvSpPr>
          <p:spPr>
            <a:xfrm>
              <a:off x="1337257" y="2386596"/>
              <a:ext cx="17059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H/P x W/P x D/P x C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462291" y="2617153"/>
              <a:ext cx="14558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16 x 16 x 16 x 48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118128" y="21557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오른쪽 화살표 47"/>
          <p:cNvSpPr/>
          <p:nvPr/>
        </p:nvSpPr>
        <p:spPr>
          <a:xfrm>
            <a:off x="1258343" y="3655267"/>
            <a:ext cx="433252" cy="308015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1135354" y="3968936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A3567"/>
                </a:solidFill>
                <a:latin typeface="+mn-ea"/>
                <a:ea typeface="+mn-ea"/>
              </a:rPr>
              <a:t>Reshape</a:t>
            </a:r>
            <a:endParaRPr lang="ko-KR" altLang="en-US" sz="1100" dirty="0">
              <a:solidFill>
                <a:srgbClr val="0A3567"/>
              </a:solidFill>
              <a:latin typeface="+mn-ea"/>
              <a:ea typeface="+mn-ea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000831" y="3513572"/>
            <a:ext cx="2231701" cy="936104"/>
            <a:chOff x="1117010" y="2155715"/>
            <a:chExt cx="2231701" cy="936104"/>
          </a:xfrm>
        </p:grpSpPr>
        <p:sp>
          <p:nvSpPr>
            <p:cNvPr id="51" name="직사각형 50"/>
            <p:cNvSpPr/>
            <p:nvPr/>
          </p:nvSpPr>
          <p:spPr>
            <a:xfrm>
              <a:off x="1117010" y="2359300"/>
              <a:ext cx="22317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H/2P x W/2P x D/2P x C*2</a:t>
              </a:r>
              <a:r>
                <a:rPr lang="en-US" altLang="ko-KR" sz="1200" baseline="300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3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491163" y="2618049"/>
              <a:ext cx="14141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8 x 8 x 8 x 48*2</a:t>
              </a:r>
              <a:r>
                <a:rPr lang="en-US" altLang="ko-KR" sz="1200" baseline="300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3</a:t>
              </a:r>
              <a:endParaRPr lang="ko-KR" altLang="en-US" sz="12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18128" y="21557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오른쪽 화살표 53"/>
          <p:cNvSpPr/>
          <p:nvPr/>
        </p:nvSpPr>
        <p:spPr>
          <a:xfrm>
            <a:off x="4455501" y="3675684"/>
            <a:ext cx="433252" cy="308015"/>
          </a:xfrm>
          <a:prstGeom prst="rightArrow">
            <a:avLst/>
          </a:prstGeom>
          <a:solidFill>
            <a:srgbClr val="8CA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4353067" y="3988438"/>
            <a:ext cx="5982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0A3567"/>
                </a:solidFill>
                <a:latin typeface="+mn-ea"/>
                <a:ea typeface="+mn-ea"/>
              </a:rPr>
              <a:t>Linear</a:t>
            </a:r>
            <a:endParaRPr lang="ko-KR" altLang="en-US" sz="1100" dirty="0">
              <a:solidFill>
                <a:srgbClr val="0A3567"/>
              </a:solidFill>
              <a:latin typeface="+mn-ea"/>
              <a:ea typeface="+mn-ea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5182065" y="3507854"/>
            <a:ext cx="2169184" cy="936104"/>
            <a:chOff x="1117010" y="2155715"/>
            <a:chExt cx="2169184" cy="936104"/>
          </a:xfrm>
        </p:grpSpPr>
        <p:sp>
          <p:nvSpPr>
            <p:cNvPr id="57" name="직사각형 56"/>
            <p:cNvSpPr/>
            <p:nvPr/>
          </p:nvSpPr>
          <p:spPr>
            <a:xfrm>
              <a:off x="1117010" y="2359300"/>
              <a:ext cx="21691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H/2P x W/2P x D/2P x </a:t>
              </a:r>
              <a:r>
                <a:rPr lang="en-US" altLang="ko-KR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C*2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1491163" y="2618049"/>
              <a:ext cx="13516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8 x 8 x 8 x </a:t>
              </a:r>
              <a:r>
                <a:rPr lang="en-US" altLang="ko-KR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48*2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118128" y="2155715"/>
              <a:ext cx="2160240" cy="936104"/>
            </a:xfrm>
            <a:prstGeom prst="rect">
              <a:avLst/>
            </a:prstGeom>
            <a:noFill/>
            <a:ln>
              <a:solidFill>
                <a:srgbClr val="8CA8E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59632" y="1721323"/>
            <a:ext cx="82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Resolution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과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Dimension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배만큼 감소되고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Channel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은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2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배만큼 증가되는 구조 </a:t>
            </a:r>
            <a:endParaRPr lang="ko-KR" altLang="en-US" sz="1050" dirty="0">
              <a:solidFill>
                <a:srgbClr val="FF5959"/>
              </a:solidFill>
              <a:latin typeface="+mn-ea"/>
              <a:ea typeface="+mn-ea"/>
            </a:endParaRPr>
          </a:p>
        </p:txBody>
      </p:sp>
      <p:pic>
        <p:nvPicPr>
          <p:cNvPr id="61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878" y="1785145"/>
            <a:ext cx="288754" cy="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Window MSA &amp; Shifted Window MSA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Layer l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W-MSA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진행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Layer l+1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SW-MSA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진행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(M/2, M/2, M/2) Voxel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이용해서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3D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cyclic-shifting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진행함 </a:t>
              </a:r>
              <a:endParaRPr lang="ko-KR" altLang="en-US" sz="1200" dirty="0">
                <a:solidFill>
                  <a:srgbClr val="699BFF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322" y="2174411"/>
            <a:ext cx="5686382" cy="2347087"/>
          </a:xfrm>
          <a:prstGeom prst="rect">
            <a:avLst/>
          </a:prstGeom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59632" y="1721323"/>
            <a:ext cx="82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(2,2,2), (2,4,2), (4,4,2) 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등의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Shape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으로 이루어진 </a:t>
            </a:r>
            <a:r>
              <a:rPr lang="ko-KR" altLang="en-US" sz="1050" dirty="0" err="1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윈도우들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(3x3x3)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Reshape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해서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Attention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하지 않으니 </a:t>
            </a:r>
            <a:r>
              <a:rPr lang="ko-KR" altLang="en-US" sz="1050" dirty="0" err="1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연산량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50" dirty="0" smtClean="0">
                <a:solidFill>
                  <a:srgbClr val="FF5959"/>
                </a:solidFill>
                <a:latin typeface="+mn-ea"/>
                <a:ea typeface="+mn-ea"/>
              </a:rPr>
              <a:t>↓</a:t>
            </a:r>
            <a:endParaRPr lang="ko-KR" altLang="en-US" sz="1050" dirty="0">
              <a:solidFill>
                <a:srgbClr val="FF5959"/>
              </a:solidFill>
              <a:latin typeface="+mn-ea"/>
              <a:ea typeface="+mn-ea"/>
            </a:endParaRPr>
          </a:p>
        </p:txBody>
      </p:sp>
      <p:pic>
        <p:nvPicPr>
          <p:cNvPr id="39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878" y="1785145"/>
            <a:ext cx="288754" cy="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 Blocks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윈도우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내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(W-MSA)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윈도우 간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어텐션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(SW-MSA)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순차적으로 수행하는 구조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원본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달리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LayerNorm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먼저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수행함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2427734"/>
            <a:ext cx="3473053" cy="159704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1"/>
          <a:srcRect b="1792"/>
          <a:stretch/>
        </p:blipFill>
        <p:spPr>
          <a:xfrm>
            <a:off x="910680" y="1947393"/>
            <a:ext cx="2253220" cy="2399191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5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563888" y="1059582"/>
            <a:ext cx="1759119" cy="2367316"/>
            <a:chOff x="3460881" y="1056333"/>
            <a:chExt cx="1759119" cy="2367316"/>
          </a:xfrm>
        </p:grpSpPr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F3EF748B-144F-4FCA-9CE7-D2B5366CCB85}"/>
                </a:ext>
              </a:extLst>
            </p:cNvPr>
            <p:cNvGrpSpPr/>
            <p:nvPr/>
          </p:nvGrpSpPr>
          <p:grpSpPr>
            <a:xfrm>
              <a:off x="3460881" y="1563638"/>
              <a:ext cx="1759119" cy="65413"/>
              <a:chOff x="636172" y="1302672"/>
              <a:chExt cx="5305470" cy="79901"/>
            </a:xfrm>
            <a:solidFill>
              <a:srgbClr val="0A3567"/>
            </a:solidFill>
          </p:grpSpPr>
          <p:sp>
            <p:nvSpPr>
              <p:cNvPr id="132" name="사각형: 둥근 모서리 29">
                <a:extLst>
                  <a:ext uri="{FF2B5EF4-FFF2-40B4-BE49-F238E27FC236}">
                    <a16:creationId xmlns:a16="http://schemas.microsoft.com/office/drawing/2014/main" id="{B7656E96-6706-4F98-ACE9-8E860464D45D}"/>
                  </a:ext>
                </a:extLst>
              </p:cNvPr>
              <p:cNvSpPr/>
              <p:nvPr/>
            </p:nvSpPr>
            <p:spPr>
              <a:xfrm>
                <a:off x="692943" y="1302672"/>
                <a:ext cx="5214937" cy="79901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3" name="그룹 132">
                <a:extLst>
                  <a:ext uri="{FF2B5EF4-FFF2-40B4-BE49-F238E27FC236}">
                    <a16:creationId xmlns:a16="http://schemas.microsoft.com/office/drawing/2014/main" id="{209ED367-0A7F-4BB9-A3B2-D01CE92325F4}"/>
                  </a:ext>
                </a:extLst>
              </p:cNvPr>
              <p:cNvGrpSpPr/>
              <p:nvPr/>
            </p:nvGrpSpPr>
            <p:grpSpPr>
              <a:xfrm>
                <a:off x="636172" y="1304315"/>
                <a:ext cx="5305470" cy="72000"/>
                <a:chOff x="636172" y="1297171"/>
                <a:chExt cx="5305470" cy="72000"/>
              </a:xfrm>
              <a:grpFill/>
            </p:grpSpPr>
            <p:cxnSp>
              <p:nvCxnSpPr>
                <p:cNvPr id="134" name="직선 연결선 133">
                  <a:extLst>
                    <a:ext uri="{FF2B5EF4-FFF2-40B4-BE49-F238E27FC236}">
                      <a16:creationId xmlns:a16="http://schemas.microsoft.com/office/drawing/2014/main" id="{6029006F-D97D-444A-98E5-1062D26648EE}"/>
                    </a:ext>
                  </a:extLst>
                </p:cNvPr>
                <p:cNvCxnSpPr>
                  <a:cxnSpLocks/>
                  <a:stCxn id="132" idx="1"/>
                </p:cNvCxnSpPr>
                <p:nvPr/>
              </p:nvCxnSpPr>
              <p:spPr>
                <a:xfrm>
                  <a:off x="692943" y="1335479"/>
                  <a:ext cx="5183982" cy="0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타원 134">
                  <a:extLst>
                    <a:ext uri="{FF2B5EF4-FFF2-40B4-BE49-F238E27FC236}">
                      <a16:creationId xmlns:a16="http://schemas.microsoft.com/office/drawing/2014/main" id="{692A6C9D-EAE7-43E9-9FA9-8D792CE454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6172" y="1297171"/>
                  <a:ext cx="72000" cy="720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타원 135">
                  <a:extLst>
                    <a:ext uri="{FF2B5EF4-FFF2-40B4-BE49-F238E27FC236}">
                      <a16:creationId xmlns:a16="http://schemas.microsoft.com/office/drawing/2014/main" id="{6E2E9EC1-45E6-43B5-8DA8-0E307681FE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69642" y="1297171"/>
                  <a:ext cx="72000" cy="720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37" name="직사각형 136">
              <a:extLst>
                <a:ext uri="{FF2B5EF4-FFF2-40B4-BE49-F238E27FC236}">
                  <a16:creationId xmlns:a16="http://schemas.microsoft.com/office/drawing/2014/main" id="{08D9AA5C-0304-4BEB-AA54-E0DDB837067F}"/>
                </a:ext>
              </a:extLst>
            </p:cNvPr>
            <p:cNvSpPr/>
            <p:nvPr/>
          </p:nvSpPr>
          <p:spPr>
            <a:xfrm>
              <a:off x="3614794" y="1056333"/>
              <a:ext cx="145129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dirty="0">
                  <a:solidFill>
                    <a:srgbClr val="002060"/>
                  </a:solidFill>
                  <a:latin typeface="+mj-ea"/>
                  <a:ea typeface="+mj-ea"/>
                </a:rPr>
                <a:t>C</a:t>
              </a:r>
              <a:r>
                <a:rPr lang="en-US" altLang="ko-KR" sz="2200" dirty="0" smtClean="0">
                  <a:solidFill>
                    <a:srgbClr val="002060"/>
                  </a:solidFill>
                  <a:latin typeface="+mj-ea"/>
                  <a:ea typeface="+mj-ea"/>
                </a:rPr>
                <a:t>ontents</a:t>
              </a:r>
              <a:endPara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3614794" y="1736336"/>
              <a:ext cx="1514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2">
                      <a:lumMod val="50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Introduction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614794" y="2175663"/>
              <a:ext cx="1557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2">
                      <a:lumMod val="50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Architecture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858225" y="2614990"/>
              <a:ext cx="1027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2">
                      <a:lumMod val="50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Method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614794" y="3054317"/>
              <a:ext cx="1552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chemeClr val="bg2">
                      <a:lumMod val="50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Experiments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7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UNETR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configurations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실제 윈도우 사이즈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7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이용함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Stage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별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Number of Blocks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유지되지만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Number of Heads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점점 늘어남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47" y="2373534"/>
            <a:ext cx="7182852" cy="103837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75296"/>
            <a:ext cx="8218353" cy="276999"/>
            <a:chOff x="1095328" y="1080913"/>
            <a:chExt cx="8218353" cy="276999"/>
          </a:xfrm>
        </p:grpSpPr>
        <p:pic>
          <p:nvPicPr>
            <p:cNvPr id="3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ViT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-Base (Layer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12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Params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86M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 것을 고려하면 효율적인 연산을 수행함 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710508" y="2409321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Final Segmentation Output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1600" y="2840841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Head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1x1x1 Convolution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이루어짐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4596" y="3153708"/>
            <a:ext cx="5181581" cy="276999"/>
            <a:chOff x="1095328" y="1080913"/>
            <a:chExt cx="5181581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7" y="1080913"/>
              <a:ext cx="5064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이후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Sigmoid Activation Function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이용함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(0 ~ 1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사이의 값으로 예측함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785" y="3627553"/>
            <a:ext cx="4156843" cy="1073763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710508" y="654207"/>
            <a:ext cx="8587965" cy="369332"/>
            <a:chOff x="598273" y="567686"/>
            <a:chExt cx="7284841" cy="369332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Residual Block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1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1600" y="1085727"/>
            <a:ext cx="6777053" cy="276999"/>
            <a:chOff x="1095328" y="1080913"/>
            <a:chExt cx="6777053" cy="276999"/>
          </a:xfrm>
        </p:grpSpPr>
        <p:pic>
          <p:nvPicPr>
            <p:cNvPr id="43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Res-Block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전환 구간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연결 구간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확장 경로에 사용됨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4596" y="1398594"/>
            <a:ext cx="5181581" cy="276999"/>
            <a:chOff x="1095328" y="1080913"/>
            <a:chExt cx="5181581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7" y="1080913"/>
              <a:ext cx="5064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Instance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Normalization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Layer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두 개의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3x3x3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Conv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Layer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구성됨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783" y="1882084"/>
            <a:ext cx="3477877" cy="4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2446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Method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22</a:t>
            </a:fld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710508" y="654207"/>
            <a:ext cx="8587965" cy="369332"/>
            <a:chOff x="598273" y="567686"/>
            <a:chExt cx="7284841" cy="369332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Loss Function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1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1600" y="1085727"/>
            <a:ext cx="6777053" cy="276999"/>
            <a:chOff x="1095328" y="1080913"/>
            <a:chExt cx="6777053" cy="276999"/>
          </a:xfrm>
        </p:grpSpPr>
        <p:pic>
          <p:nvPicPr>
            <p:cNvPr id="43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Soft Dice Loss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사용함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4596" y="1398594"/>
            <a:ext cx="5181581" cy="276999"/>
            <a:chOff x="1095328" y="1080913"/>
            <a:chExt cx="5181581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7" y="1080913"/>
              <a:ext cx="5064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Loss = 1- Dice Score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182" y="2530125"/>
            <a:ext cx="4630117" cy="839429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4596" y="1709741"/>
            <a:ext cx="5829651" cy="276999"/>
            <a:chOff x="1095328" y="1080913"/>
            <a:chExt cx="5829651" cy="276999"/>
          </a:xfrm>
        </p:grpSpPr>
        <p:pic>
          <p:nvPicPr>
            <p:cNvPr id="49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57127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Score: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정밀도와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재현율을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한 번에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표현한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점수 </a:t>
              </a:r>
              <a:r>
                <a:rPr lang="en-US" altLang="ko-KR" sz="1200" dirty="0" smtClean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( 2* |G ∩ Y| / |G|+|Y| )</a:t>
              </a:r>
              <a:r>
                <a:rPr lang="ko-KR" altLang="en-US" sz="1200" dirty="0" smtClean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200" dirty="0">
                <a:solidFill>
                  <a:srgbClr val="00206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71600" y="2086918"/>
            <a:ext cx="5181581" cy="276999"/>
            <a:chOff x="1095328" y="1080913"/>
            <a:chExt cx="5181581" cy="276999"/>
          </a:xfrm>
        </p:grpSpPr>
        <p:pic>
          <p:nvPicPr>
            <p:cNvPr id="52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7" y="1080913"/>
              <a:ext cx="5064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 = Ground Truth, Y = Predicted, I = Voxel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J = Class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수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2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Results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7534785" cy="276999"/>
            <a:chOff x="1095328" y="1080913"/>
            <a:chExt cx="7534785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417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2021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Training Dataset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five-fold cross-validation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진행함        </a:t>
              </a:r>
              <a:r>
                <a:rPr lang="en-US" altLang="ko-KR" sz="1200" dirty="0" smtClean="0">
                  <a:solidFill>
                    <a:srgbClr val="FA575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Fold 2</a:t>
              </a:r>
              <a:r>
                <a:rPr lang="ko-KR" altLang="en-US" sz="1200" dirty="0" smtClean="0">
                  <a:solidFill>
                    <a:srgbClr val="FA575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가장 성능이 좋음</a:t>
              </a:r>
              <a:endParaRPr lang="en-US" altLang="ko-KR" sz="1200" dirty="0">
                <a:solidFill>
                  <a:srgbClr val="FA575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8218353" cy="276999"/>
            <a:chOff x="1095328" y="1080913"/>
            <a:chExt cx="82183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평균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모든 범주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(ET, WT, TC)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가장 높음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742" y="1808617"/>
            <a:ext cx="5614378" cy="142528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12160" y="1169526"/>
            <a:ext cx="288754" cy="149356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2544" y="3341979"/>
            <a:ext cx="8218353" cy="276999"/>
            <a:chOff x="1095328" y="1080913"/>
            <a:chExt cx="8218353" cy="276999"/>
          </a:xfrm>
        </p:grpSpPr>
        <p:pic>
          <p:nvPicPr>
            <p:cNvPr id="40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1014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2021 Validation Dataset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으로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Score(↑)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Hausdorff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Distance(↓)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계산함 </a:t>
              </a:r>
              <a:r>
                <a:rPr lang="en-US" altLang="ko-KR" sz="1000" dirty="0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000" dirty="0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벤치마킹 서버에서 진행</a:t>
              </a:r>
              <a:r>
                <a:rPr lang="en-US" altLang="ko-KR" sz="1000" dirty="0" smtClean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</a:t>
              </a:r>
              <a:endParaRPr lang="ko-KR" altLang="en-US" sz="1000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905" y="3726117"/>
            <a:ext cx="3896127" cy="7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7534785" cy="276999"/>
            <a:chOff x="1095328" y="1080913"/>
            <a:chExt cx="7534785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417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정밀도와 </a:t>
              </a:r>
              <a:r>
                <a:rPr lang="ko-KR" altLang="en-US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재현율을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한 번에 표현하는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F-Score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같은 지표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1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가까울 수록 </a:t>
              </a:r>
              <a:r>
                <a:rPr lang="en-US" altLang="ko-KR" sz="12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Predicted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1200" dirty="0">
                  <a:solidFill>
                    <a:srgbClr val="0CB0F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GT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유사함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247" y="2571750"/>
            <a:ext cx="2376264" cy="1908211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1009879" y="1622527"/>
            <a:ext cx="4642241" cy="826060"/>
            <a:chOff x="1009879" y="1622527"/>
            <a:chExt cx="6094879" cy="1012594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9879" y="1622527"/>
              <a:ext cx="2756917" cy="1012594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34437" y="1710982"/>
              <a:ext cx="3470321" cy="835684"/>
            </a:xfrm>
            <a:prstGeom prst="rect">
              <a:avLst/>
            </a:prstGeom>
          </p:spPr>
        </p:pic>
      </p:grpSp>
      <p:sp>
        <p:nvSpPr>
          <p:cNvPr id="42" name="직사각형 41"/>
          <p:cNvSpPr/>
          <p:nvPr/>
        </p:nvSpPr>
        <p:spPr>
          <a:xfrm>
            <a:off x="3567054" y="3505904"/>
            <a:ext cx="2301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8CA8EF"/>
                </a:solidFill>
                <a:latin typeface="+mn-ea"/>
                <a:ea typeface="+mn-ea"/>
              </a:rPr>
              <a:t>White Segmentation Map: GT (X)</a:t>
            </a: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solidFill>
                  <a:schemeClr val="accent6"/>
                </a:solidFill>
                <a:latin typeface="+mn-ea"/>
                <a:ea typeface="+mn-ea"/>
              </a:rPr>
              <a:t>Green Segmentation Map: Predicted (Y)</a:t>
            </a:r>
          </a:p>
        </p:txBody>
      </p:sp>
      <p:pic>
        <p:nvPicPr>
          <p:cNvPr id="1026" name="Picture 2" descr="딥러닝] Dice Coefficient 설명, pytorch 코드(segmentation 평가방법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10" y="1518082"/>
            <a:ext cx="1150517" cy="9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07777"/>
            <a:chOff x="598273" y="567686"/>
            <a:chExt cx="7284841" cy="307777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Hausdorff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Distance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7534785" cy="276999"/>
            <a:chOff x="1095328" y="1080913"/>
            <a:chExt cx="7534785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417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집합 간의 거리를 결정하는 방식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0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가까울수록 </a:t>
              </a:r>
              <a:r>
                <a:rPr lang="en-US" altLang="ko-KR" sz="12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Predicted </a:t>
              </a:r>
              <a:r>
                <a:rPr lang="ko-KR" altLang="en-US" sz="12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집합</a:t>
              </a:r>
              <a:r>
                <a:rPr lang="en-US" altLang="ko-KR" sz="1200" dirty="0">
                  <a:solidFill>
                    <a:srgbClr val="00206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(X)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</a:t>
              </a:r>
              <a:r>
                <a:rPr lang="en-US" altLang="ko-KR" sz="12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GT </a:t>
              </a:r>
              <a:r>
                <a:rPr lang="ko-KR" altLang="en-US" sz="12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집합</a:t>
              </a:r>
              <a:r>
                <a:rPr lang="en-US" altLang="ko-KR" sz="12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(Y)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간의 거리가 작음</a:t>
              </a: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808" y="1971486"/>
            <a:ext cx="6913801" cy="60638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980152" y="2676502"/>
            <a:ext cx="4167912" cy="830997"/>
          </a:xfrm>
          <a:prstGeom prst="rect">
            <a:avLst/>
          </a:prstGeom>
          <a:ln>
            <a:solidFill>
              <a:srgbClr val="0A3567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Max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latin typeface="+mn-ea"/>
                <a:ea typeface="+mn-ea"/>
              </a:rPr>
              <a:t>[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endParaRPr lang="ko-KR" altLang="en-US" sz="1200" dirty="0">
              <a:latin typeface="+mn-ea"/>
              <a:ea typeface="+mn-ea"/>
            </a:endParaRPr>
          </a:p>
          <a:p>
            <a:r>
              <a:rPr lang="ko-KR" altLang="en-US" sz="1200" dirty="0">
                <a:latin typeface="+mn-ea"/>
                <a:ea typeface="+mn-ea"/>
              </a:rPr>
              <a:t>    </a:t>
            </a:r>
            <a:r>
              <a:rPr lang="ko-KR" altLang="en-US" sz="1200" dirty="0" err="1" smtClean="0">
                <a:latin typeface="+mn-ea"/>
                <a:ea typeface="+mn-ea"/>
              </a:rPr>
              <a:t>Max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en-US" altLang="ko-KR" sz="1200" dirty="0" smtClean="0">
                <a:latin typeface="+mn-ea"/>
                <a:ea typeface="+mn-ea"/>
              </a:rPr>
              <a:t>[ Min [ Distance( x, </a:t>
            </a:r>
            <a:r>
              <a:rPr lang="en-US" altLang="ko-KR" sz="1200" dirty="0">
                <a:latin typeface="+mn-ea"/>
                <a:ea typeface="+mn-ea"/>
              </a:rPr>
              <a:t>y</a:t>
            </a:r>
            <a:r>
              <a:rPr lang="en-US" altLang="ko-KR" sz="1200" dirty="0" smtClean="0">
                <a:latin typeface="+mn-ea"/>
                <a:ea typeface="+mn-ea"/>
              </a:rPr>
              <a:t> ) for y in Y ] for x in X ]</a:t>
            </a:r>
            <a:r>
              <a:rPr lang="ko-KR" altLang="en-US" sz="1200" dirty="0" smtClean="0">
                <a:latin typeface="+mn-ea"/>
                <a:ea typeface="+mn-ea"/>
              </a:rPr>
              <a:t>,</a:t>
            </a:r>
            <a:endParaRPr lang="ko-KR" altLang="en-US" sz="1200" dirty="0">
              <a:latin typeface="+mn-ea"/>
              <a:ea typeface="+mn-ea"/>
            </a:endParaRPr>
          </a:p>
          <a:p>
            <a:r>
              <a:rPr lang="ko-KR" altLang="en-US" sz="1200" dirty="0">
                <a:latin typeface="+mn-ea"/>
                <a:ea typeface="+mn-ea"/>
              </a:rPr>
              <a:t>    </a:t>
            </a:r>
            <a:r>
              <a:rPr lang="ko-KR" altLang="en-US" sz="1200" dirty="0" err="1" smtClean="0">
                <a:solidFill>
                  <a:schemeClr val="accent5"/>
                </a:solidFill>
                <a:latin typeface="+mn-ea"/>
                <a:ea typeface="+mn-ea"/>
              </a:rPr>
              <a:t>Max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[ Min [ Distance</a:t>
            </a:r>
            <a:r>
              <a:rPr lang="en-US" altLang="ko-KR" sz="1200" dirty="0">
                <a:solidFill>
                  <a:schemeClr val="accent5"/>
                </a:solidFill>
                <a:latin typeface="+mn-ea"/>
                <a:ea typeface="+mn-ea"/>
              </a:rPr>
              <a:t>( x, y ) for x in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X ] for </a:t>
            </a:r>
            <a:r>
              <a:rPr lang="en-US" altLang="ko-KR" sz="1200" dirty="0">
                <a:solidFill>
                  <a:schemeClr val="accent5"/>
                </a:solidFill>
                <a:latin typeface="+mn-ea"/>
                <a:ea typeface="+mn-ea"/>
              </a:rPr>
              <a:t>y in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Y ]</a:t>
            </a:r>
            <a:endParaRPr lang="ko-KR" altLang="en-US" sz="1200" dirty="0">
              <a:solidFill>
                <a:schemeClr val="accent5"/>
              </a:solidFill>
              <a:latin typeface="+mn-ea"/>
              <a:ea typeface="+mn-ea"/>
            </a:endParaRPr>
          </a:p>
          <a:p>
            <a:r>
              <a:rPr lang="en-US" altLang="ko-KR" sz="1200" dirty="0">
                <a:latin typeface="+mn-ea"/>
                <a:ea typeface="+mn-ea"/>
              </a:rPr>
              <a:t>]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08144" y="3579862"/>
            <a:ext cx="4690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①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y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는 고정한 채로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, x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를 변경하면서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Distance(</a:t>
            </a:r>
            <a:r>
              <a:rPr lang="en-US" altLang="ko-KR" sz="1200" dirty="0" err="1" smtClean="0">
                <a:solidFill>
                  <a:schemeClr val="accent5"/>
                </a:solidFill>
                <a:latin typeface="+mn-ea"/>
                <a:ea typeface="+mn-ea"/>
              </a:rPr>
              <a:t>x,y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)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의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Min 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값을 계산</a:t>
            </a:r>
            <a:endParaRPr lang="en-US" altLang="ko-KR" sz="1200" dirty="0" smtClean="0">
              <a:solidFill>
                <a:schemeClr val="accent5"/>
              </a:solidFill>
              <a:latin typeface="+mn-ea"/>
              <a:ea typeface="+mn-ea"/>
            </a:endParaRPr>
          </a:p>
          <a:p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② 위 과정을 모든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y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에 대해 진행함</a:t>
            </a:r>
            <a:endParaRPr lang="en-US" altLang="ko-KR" sz="1200" dirty="0" smtClean="0">
              <a:solidFill>
                <a:schemeClr val="accent5"/>
              </a:solidFill>
              <a:latin typeface="+mn-ea"/>
              <a:ea typeface="+mn-ea"/>
            </a:endParaRPr>
          </a:p>
          <a:p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③ 모든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Min 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값에 대해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Max </a:t>
            </a:r>
            <a:r>
              <a:rPr lang="ko-KR" altLang="en-US" sz="1200" dirty="0" smtClean="0">
                <a:solidFill>
                  <a:schemeClr val="accent5"/>
                </a:solidFill>
                <a:latin typeface="+mn-ea"/>
                <a:ea typeface="+mn-ea"/>
              </a:rPr>
              <a:t>값을 계산함 </a:t>
            </a:r>
            <a:r>
              <a:rPr lang="en-US" altLang="ko-KR" sz="1200" dirty="0" smtClean="0">
                <a:solidFill>
                  <a:schemeClr val="accent5"/>
                </a:solidFill>
                <a:latin typeface="+mn-ea"/>
                <a:ea typeface="+mn-ea"/>
              </a:rPr>
              <a:t>-&gt; </a:t>
            </a:r>
            <a:r>
              <a:rPr lang="en-US" altLang="ko-KR" sz="1200" dirty="0" err="1" smtClean="0">
                <a:solidFill>
                  <a:schemeClr val="accent5"/>
                </a:solidFill>
                <a:latin typeface="+mn-ea"/>
                <a:ea typeface="+mn-ea"/>
              </a:rPr>
              <a:t>d</a:t>
            </a:r>
            <a:r>
              <a:rPr lang="en-US" altLang="ko-KR" sz="1200" baseline="-25000" dirty="0" err="1" smtClean="0">
                <a:solidFill>
                  <a:schemeClr val="accent5"/>
                </a:solidFill>
                <a:latin typeface="+mn-ea"/>
                <a:ea typeface="+mn-ea"/>
              </a:rPr>
              <a:t>YX</a:t>
            </a:r>
            <a:endParaRPr lang="en-US" altLang="ko-KR" sz="1200" dirty="0" smtClean="0">
              <a:solidFill>
                <a:schemeClr val="accent5"/>
              </a:solidFill>
              <a:latin typeface="+mn-ea"/>
              <a:ea typeface="+mn-ea"/>
            </a:endParaRPr>
          </a:p>
          <a:p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④</a:t>
            </a:r>
            <a:r>
              <a:rPr lang="en-US" altLang="ko-KR" sz="1200" dirty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r>
              <a:rPr lang="en-US" altLang="ko-KR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en-US" altLang="ko-KR" sz="1200" baseline="-25000" dirty="0" err="1" smtClean="0">
                <a:solidFill>
                  <a:schemeClr val="accent1"/>
                </a:solidFill>
                <a:latin typeface="+mn-ea"/>
                <a:ea typeface="+mn-ea"/>
              </a:rPr>
              <a:t>XY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와 </a:t>
            </a:r>
            <a:r>
              <a:rPr lang="en-US" altLang="ko-KR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en-US" altLang="ko-KR" sz="1200" baseline="-25000" dirty="0" err="1" smtClean="0">
                <a:solidFill>
                  <a:schemeClr val="accent1"/>
                </a:solidFill>
                <a:latin typeface="+mn-ea"/>
                <a:ea typeface="+mn-ea"/>
              </a:rPr>
              <a:t>YX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중 큰 값을 </a:t>
            </a:r>
            <a:r>
              <a:rPr lang="en-US" altLang="ko-KR" sz="1200" dirty="0" err="1" smtClean="0">
                <a:solidFill>
                  <a:schemeClr val="accent1"/>
                </a:solidFill>
                <a:latin typeface="+mn-ea"/>
                <a:ea typeface="+mn-ea"/>
              </a:rPr>
              <a:t>d</a:t>
            </a:r>
            <a:r>
              <a:rPr lang="en-US" altLang="ko-KR" sz="1200" baseline="-25000" dirty="0" err="1" smtClean="0">
                <a:solidFill>
                  <a:schemeClr val="accent1"/>
                </a:solidFill>
                <a:latin typeface="+mn-ea"/>
                <a:ea typeface="+mn-ea"/>
              </a:rPr>
              <a:t>H</a:t>
            </a:r>
            <a:r>
              <a:rPr lang="ko-KR" altLang="en-US" sz="1200" dirty="0" smtClean="0">
                <a:solidFill>
                  <a:schemeClr val="accent1"/>
                </a:solidFill>
                <a:latin typeface="+mn-ea"/>
                <a:ea typeface="+mn-ea"/>
              </a:rPr>
              <a:t>로 선정함</a:t>
            </a:r>
            <a:endParaRPr lang="ko-KR" altLang="en-US" sz="12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73613"/>
            <a:ext cx="7534785" cy="276999"/>
            <a:chOff x="1095328" y="1080913"/>
            <a:chExt cx="7534785" cy="276999"/>
          </a:xfrm>
        </p:grpSpPr>
        <p:pic>
          <p:nvPicPr>
            <p:cNvPr id="39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417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다른 집합에서 가장 가까운 점까지의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거리들 중 최댓값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계산함 </a:t>
              </a:r>
              <a:r>
                <a:rPr lang="en-US" altLang="ko-KR" sz="1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가장 가까운 점은 상대적일 수 있음</a:t>
              </a:r>
              <a:r>
                <a:rPr lang="en-US" altLang="ko-KR" sz="1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1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41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 smtClean="0"/>
              <a:t>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5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07777"/>
            <a:chOff x="598273" y="567686"/>
            <a:chExt cx="7284841" cy="307777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Hausdorff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Distance Practice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sp>
        <p:nvSpPr>
          <p:cNvPr id="20" name="직사각형 19"/>
          <p:cNvSpPr/>
          <p:nvPr/>
        </p:nvSpPr>
        <p:spPr>
          <a:xfrm>
            <a:off x="899592" y="1110476"/>
            <a:ext cx="2141984" cy="461665"/>
          </a:xfrm>
          <a:prstGeom prst="rect">
            <a:avLst/>
          </a:prstGeom>
          <a:ln>
            <a:solidFill>
              <a:srgbClr val="0A3567"/>
            </a:solidFill>
          </a:ln>
        </p:spPr>
        <p:txBody>
          <a:bodyPr wrap="square">
            <a:spAutoFit/>
          </a:bodyPr>
          <a:lstStyle/>
          <a:p>
            <a:r>
              <a:rPr lang="pt-BR" altLang="ko-KR" sz="1200" dirty="0" smtClean="0">
                <a:latin typeface="+mn-ea"/>
                <a:ea typeface="+mn-ea"/>
              </a:rPr>
              <a:t>X </a:t>
            </a:r>
            <a:r>
              <a:rPr lang="pt-BR" altLang="ko-KR" sz="1200" dirty="0">
                <a:latin typeface="+mn-ea"/>
                <a:ea typeface="+mn-ea"/>
              </a:rPr>
              <a:t>= [(0, 0), (1, 0)]</a:t>
            </a:r>
          </a:p>
          <a:p>
            <a:r>
              <a:rPr lang="pt-BR" altLang="ko-KR" sz="1200" dirty="0" smtClean="0">
                <a:latin typeface="+mn-ea"/>
                <a:ea typeface="+mn-ea"/>
              </a:rPr>
              <a:t>Y </a:t>
            </a:r>
            <a:r>
              <a:rPr lang="pt-BR" altLang="ko-KR" sz="1200" dirty="0">
                <a:latin typeface="+mn-ea"/>
                <a:ea typeface="+mn-ea"/>
              </a:rPr>
              <a:t>= [(1, 0), (2, 0), (3, 0)]</a:t>
            </a:r>
            <a:endParaRPr lang="pt-BR" altLang="ko-KR" sz="1200" i="0" dirty="0">
              <a:effectLst/>
              <a:latin typeface="+mn-ea"/>
              <a:ea typeface="+mn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8"/>
          <a:srcRect t="14178"/>
          <a:stretch/>
        </p:blipFill>
        <p:spPr>
          <a:xfrm rot="16200000">
            <a:off x="1630275" y="959108"/>
            <a:ext cx="3147147" cy="4608513"/>
          </a:xfrm>
          <a:prstGeom prst="rect">
            <a:avLst/>
          </a:prstGeom>
          <a:ln>
            <a:solidFill>
              <a:srgbClr val="0A3567"/>
            </a:solidFill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840" y="1110473"/>
            <a:ext cx="5885684" cy="51621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502077" y="4426134"/>
            <a:ext cx="286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</a:t>
            </a:r>
            <a:r>
              <a:rPr lang="en-US" altLang="ko-KR" sz="1000" baseline="-25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YX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: Y 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집합을 기준으로 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X </a:t>
            </a:r>
            <a:r>
              <a:rPr lang="ko-KR" altLang="en-US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집합간의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거리를 구함</a:t>
            </a:r>
            <a:endParaRPr lang="en-US" altLang="ko-KR" sz="1000" dirty="0" smtClean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r>
              <a:rPr lang="en-US" altLang="ko-KR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</a:t>
            </a:r>
            <a:r>
              <a:rPr lang="en-US" altLang="ko-KR" sz="1000" baseline="-25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XY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: X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집합을 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기준으로 </a:t>
            </a:r>
            <a:r>
              <a:rPr lang="en-US" altLang="ko-KR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Y </a:t>
            </a:r>
            <a:r>
              <a:rPr lang="ko-KR" altLang="en-US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집합간의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거리를 </a:t>
            </a:r>
            <a:r>
              <a:rPr lang="ko-KR" altLang="en-US" sz="10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구함</a:t>
            </a:r>
            <a:endParaRPr lang="en-US" altLang="ko-KR" sz="1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1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78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107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Experiments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07777"/>
            <a:chOff x="598273" y="567686"/>
            <a:chExt cx="7284841" cy="307777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Hausdorff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Distance Problem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sp>
        <p:nvSpPr>
          <p:cNvPr id="41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02" y="2135128"/>
            <a:ext cx="3234664" cy="2535862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7534785" cy="276999"/>
            <a:chOff x="1095328" y="1080913"/>
            <a:chExt cx="7534785" cy="276999"/>
          </a:xfrm>
        </p:grpSpPr>
        <p:pic>
          <p:nvPicPr>
            <p:cNvPr id="23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417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Outlier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취약하다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73613"/>
            <a:ext cx="8326873" cy="276999"/>
            <a:chOff x="1095328" y="1080913"/>
            <a:chExt cx="8326873" cy="276999"/>
          </a:xfrm>
        </p:grpSpPr>
        <p:pic>
          <p:nvPicPr>
            <p:cNvPr id="2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0994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왼쪽과 오른쪽의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X,Y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집합 간의 </a:t>
              </a:r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</a:t>
              </a:r>
              <a:r>
                <a:rPr lang="en-US" altLang="ko-KR" sz="1200" baseline="-250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Outlier(x</a:t>
              </a:r>
              <a:r>
                <a:rPr lang="en-US" altLang="ko-KR" sz="1200" baseline="-25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4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,y</a:t>
              </a:r>
              <a:r>
                <a:rPr lang="en-US" altLang="ko-KR" sz="1200" baseline="-250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4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제외하면 왼쪽이 훨씬 작음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포함해서 계산하면 왼쪽이 더 큼 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99F91E1-A18B-4A42-A14A-F954CFE0189E}"/>
              </a:ext>
            </a:extLst>
          </p:cNvPr>
          <p:cNvSpPr/>
          <p:nvPr/>
        </p:nvSpPr>
        <p:spPr>
          <a:xfrm>
            <a:off x="1235733" y="1734386"/>
            <a:ext cx="82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Distance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계산할 때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0.95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곱해서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Outlier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 덜 </a:t>
            </a:r>
            <a:r>
              <a:rPr lang="ko-KR" altLang="en-US" sz="1050" dirty="0" err="1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민감하도록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개선함 </a:t>
            </a:r>
            <a:r>
              <a:rPr lang="en-US" altLang="ko-KR" sz="105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(95% </a:t>
            </a:r>
            <a:r>
              <a:rPr lang="en-US" altLang="ko-KR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HD)</a:t>
            </a:r>
            <a:r>
              <a:rPr lang="ko-KR" altLang="en-US" sz="1050" dirty="0" smtClean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en-US" altLang="ko-KR" sz="1200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36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6979" y="1798208"/>
            <a:ext cx="288754" cy="1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608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Reference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 smtClean="0"/>
              <a:t>25</a:t>
            </a:r>
            <a:endParaRPr lang="ko-KR" altLang="en-US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UNETR: </a:t>
              </a:r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Transformers for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Semantic Segmentation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of Brain Tumors in MRI Images</a:t>
              </a: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9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42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0"/>
                </a:rPr>
                <a:t>https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0"/>
                </a:rPr>
                <a:t>://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0"/>
                </a:rPr>
                <a:t>arxiv.org/pdf/2201.01266.pdf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1529182"/>
            <a:ext cx="8587965" cy="369332"/>
            <a:chOff x="598273" y="567686"/>
            <a:chExt cx="7284841" cy="36933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Dice Score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8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960702"/>
            <a:ext cx="6777053" cy="461665"/>
            <a:chOff x="1095328" y="1080913"/>
            <a:chExt cx="6777053" cy="461665"/>
          </a:xfrm>
        </p:grpSpPr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1"/>
                </a:rPr>
                <a:t>http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1"/>
                </a:rPr>
                <a:t>://machinelearningkorea.com/2019/07/13/%ED%8F%89%EA%B0%80%EC%A7%80%ED%91%9C-dice/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2506090"/>
            <a:ext cx="8587965" cy="369332"/>
            <a:chOff x="598273" y="567686"/>
            <a:chExt cx="7284841" cy="36933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Hausdorff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Distance</a:t>
              </a: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2937610"/>
            <a:ext cx="6777053" cy="276999"/>
            <a:chOff x="1095328" y="1080913"/>
            <a:chExt cx="6777053" cy="276999"/>
          </a:xfrm>
        </p:grpSpPr>
        <p:pic>
          <p:nvPicPr>
            <p:cNvPr id="5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2"/>
                </a:rPr>
                <a:t>https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2"/>
                </a:rPr>
                <a:t>://structseg2019.grand-challenge.org/Evaluation/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9352" y="3275858"/>
            <a:ext cx="6777053" cy="276999"/>
            <a:chOff x="1095328" y="1080913"/>
            <a:chExt cx="6777053" cy="276999"/>
          </a:xfrm>
        </p:grpSpPr>
        <p:pic>
          <p:nvPicPr>
            <p:cNvPr id="61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3"/>
                </a:rPr>
                <a:t>https://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3"/>
                </a:rPr>
                <a:t>npclinic3.tistory.com/7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3606590"/>
            <a:ext cx="6777053" cy="276999"/>
            <a:chOff x="1095328" y="1080913"/>
            <a:chExt cx="6777053" cy="276999"/>
          </a:xfrm>
        </p:grpSpPr>
        <p:pic>
          <p:nvPicPr>
            <p:cNvPr id="64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4"/>
                </a:rPr>
                <a:t>https://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14"/>
                </a:rPr>
                <a:t>dhpark1212.tistory.com/entry/Hausdorff-Distance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3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909427" y="4587974"/>
            <a:ext cx="1088760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000" dirty="0" smtClean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2023/01/10&gt;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3275856" y="1635646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07141" y="2211710"/>
            <a:ext cx="2261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Data Engineering Lab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72089" y="3667720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707904" y="3976657"/>
            <a:ext cx="1549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2"/>
              </a:rPr>
              <a:t>skd@catholic.ac.kr</a:t>
            </a:r>
            <a:endParaRPr lang="ko-KR" altLang="en-US" sz="1200" dirty="0"/>
          </a:p>
        </p:txBody>
      </p:sp>
      <p:sp>
        <p:nvSpPr>
          <p:cNvPr id="11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r>
              <a:rPr lang="en-US" altLang="ko-KR" dirty="0" smtClean="0"/>
              <a:t>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UNETR: </a:t>
              </a:r>
              <a:r>
                <a:rPr lang="en-US" altLang="ko-KR" sz="14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Transformers for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Semantic Segmentation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of Brain Tumors in MRI Images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2022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년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Lecture Notes in Computer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Science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학회에 게재된 논문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84" y="2389554"/>
            <a:ext cx="4931705" cy="1768686"/>
          </a:xfrm>
          <a:prstGeom prst="rect">
            <a:avLst/>
          </a:prstGeom>
          <a:ln>
            <a:solidFill>
              <a:srgbClr val="0A3567"/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6777053" cy="276999"/>
            <a:chOff x="1095328" y="1080913"/>
            <a:chExt cx="6777053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NVIDIA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Team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개발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UNETR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Swin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Transformer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적용한 모델을 제안함 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6777053" cy="276999"/>
            <a:chOff x="1095328" y="1080913"/>
            <a:chExt cx="6777053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</a:t>
              </a:r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Tumer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Segmentation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SOTA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기록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(Multi-Organ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에서도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SOTA)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3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</a:t>
              </a:r>
              <a:r>
                <a:rPr lang="en-US" altLang="ko-KR" sz="14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Tumor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</a:t>
              </a:r>
              <a:endPara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다양한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Scanner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뇌를 촬영한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 Inputs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받아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Brain Tumor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하는 </a:t>
              </a:r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</a:t>
              </a:r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461665"/>
            <a:chOff x="1095328" y="1080913"/>
            <a:chExt cx="7174745" cy="461665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Output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각 채널은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Tumor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범주에 해당하는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(ET, WT, TC)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Predicted Segmentation Map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6777053" cy="276999"/>
            <a:chOff x="1095328" y="1080913"/>
            <a:chExt cx="6777053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Dataset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주로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이용함</a:t>
              </a:r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127" y="2254366"/>
            <a:ext cx="6408712" cy="2408948"/>
          </a:xfrm>
          <a:prstGeom prst="rect">
            <a:avLst/>
          </a:prstGeom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</a:t>
              </a:r>
              <a:endPara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276999"/>
            <a:chOff x="1095328" y="1080913"/>
            <a:chExt cx="6777053" cy="276999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Tumor</a:t>
              </a:r>
              <a:r>
                <a:rPr lang="ko-KR" altLang="en-US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세 가지 범주에 대한 </a:t>
              </a:r>
              <a:r>
                <a:rPr lang="en-US" altLang="ko-KR" sz="120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3D Segmentation </a:t>
              </a:r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Dataset</a:t>
              </a:r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276999"/>
            <a:chOff x="1095328" y="1080913"/>
            <a:chExt cx="7174745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Category </a:t>
              </a:r>
              <a:r>
                <a:rPr lang="en-US" altLang="ko-KR" sz="12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for Data: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Edema(ED), Enhancing Tumor(ET), Necrosis(NCR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6777053" cy="276999"/>
            <a:chOff x="1095328" y="1080913"/>
            <a:chExt cx="6777053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Category </a:t>
              </a:r>
              <a:r>
                <a:rPr lang="en-US" altLang="ko-KR" sz="12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for Segmentation: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Enhancing(ET), Tumor Core(TC), Whole Tumor(WT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9FC281A0-8ED5-716A-D4FB-7FEBDB1217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93" y="2283718"/>
            <a:ext cx="4835656" cy="2252547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868144" y="3866899"/>
            <a:ext cx="206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latin typeface="+mn-ea"/>
                <a:ea typeface="+mn-ea"/>
              </a:rPr>
              <a:t>ET = </a:t>
            </a:r>
            <a:r>
              <a:rPr lang="en-US" altLang="ko-KR" sz="1200" b="1" dirty="0" smtClean="0">
                <a:solidFill>
                  <a:schemeClr val="accent4"/>
                </a:solidFill>
                <a:latin typeface="+mn-ea"/>
                <a:ea typeface="+mn-ea"/>
              </a:rPr>
              <a:t>ET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solidFill>
                  <a:srgbClr val="FF00FF"/>
                </a:solidFill>
                <a:latin typeface="+mn-ea"/>
                <a:ea typeface="+mn-ea"/>
              </a:rPr>
              <a:t>TC </a:t>
            </a:r>
            <a:r>
              <a:rPr lang="en-US" altLang="ko-KR" sz="1200" b="1" dirty="0">
                <a:solidFill>
                  <a:srgbClr val="FF00FF"/>
                </a:solidFill>
                <a:latin typeface="+mn-ea"/>
                <a:ea typeface="+mn-ea"/>
              </a:rPr>
              <a:t>=NCR + </a:t>
            </a:r>
            <a:r>
              <a:rPr lang="en-US" altLang="ko-KR" sz="1200" b="1" dirty="0" smtClean="0">
                <a:solidFill>
                  <a:srgbClr val="FF00FF"/>
                </a:solidFill>
                <a:latin typeface="+mn-ea"/>
                <a:ea typeface="+mn-ea"/>
              </a:rPr>
              <a:t>ET</a:t>
            </a:r>
            <a:endParaRPr lang="en-US" altLang="ko-KR" sz="1200" b="1" dirty="0">
              <a:latin typeface="+mn-ea"/>
              <a:ea typeface="+mn-ea"/>
            </a:endParaRPr>
          </a:p>
          <a:p>
            <a:r>
              <a:rPr lang="en-US" altLang="ko-KR" sz="1200" b="1" dirty="0" smtClean="0">
                <a:solidFill>
                  <a:srgbClr val="00B0F0"/>
                </a:solidFill>
                <a:latin typeface="+mn-ea"/>
                <a:ea typeface="+mn-ea"/>
              </a:rPr>
              <a:t>WT=ET+NCR+ED</a:t>
            </a:r>
            <a:endParaRPr lang="ko-KR" altLang="en-US" sz="1200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1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데이터셋</a:t>
              </a:r>
              <a:r>
                <a:rPr lang="ko-KR" altLang="en-US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구성</a:t>
              </a:r>
              <a:endPara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환자별로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다섯 개의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NifTI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(nil.gz)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가지고 있음         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flair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t1, t1ce, t2,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276999"/>
            <a:chOff x="1095328" y="1080913"/>
            <a:chExt cx="7174745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NifTI</a:t>
              </a:r>
              <a:r>
                <a:rPr lang="en-US" altLang="ko-KR" sz="12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Brain MRI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영상 등을 표현할 때 자주 쓰이는 형식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8398881" cy="276999"/>
            <a:chOff x="1095328" y="1080913"/>
            <a:chExt cx="8398881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flair </a:t>
              </a:r>
              <a:r>
                <a:rPr lang="en-US" altLang="ko-KR" sz="1200" b="1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~ t2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같은 뇌에 대해 각각 다른 스캐너를 이용해서 출력한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Data, </a:t>
              </a:r>
              <a:r>
                <a:rPr lang="en-US" altLang="ko-KR" sz="1200" b="1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Ground Truth Data (GT : Tumor Area)</a:t>
              </a:r>
            </a:p>
          </p:txBody>
        </p:sp>
      </p:grpSp>
      <p:pic>
        <p:nvPicPr>
          <p:cNvPr id="38" name="그래픽 37">
            <a:extLst>
              <a:ext uri="{FF2B5EF4-FFF2-40B4-BE49-F238E27FC236}">
                <a16:creationId xmlns:a16="http://schemas.microsoft.com/office/drawing/2014/main" id="{5FDDDC7E-56CF-451F-8355-C4E4000C3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16016" y="1168412"/>
            <a:ext cx="288754" cy="14935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2FAAE833-338A-C7D0-A667-69BBA9FAEA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0774"/>
          <a:stretch/>
        </p:blipFill>
        <p:spPr>
          <a:xfrm>
            <a:off x="1042575" y="2569073"/>
            <a:ext cx="1933560" cy="1716631"/>
          </a:xfrm>
          <a:prstGeom prst="rect">
            <a:avLst/>
          </a:prstGeom>
          <a:ln>
            <a:solidFill>
              <a:srgbClr val="0A3567"/>
            </a:solidFill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1529A518-0230-4F74-3A42-461E6F9D559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0364"/>
          <a:stretch/>
        </p:blipFill>
        <p:spPr>
          <a:xfrm>
            <a:off x="3131840" y="2280614"/>
            <a:ext cx="4755594" cy="124989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29D6F04-60A0-E46D-B18E-F1A9CD1D050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789"/>
          <a:stretch/>
        </p:blipFill>
        <p:spPr>
          <a:xfrm>
            <a:off x="3131840" y="3651870"/>
            <a:ext cx="1224136" cy="1267669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BraTS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 시각화</a:t>
              </a:r>
              <a:endPara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Tumor Data(3D)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155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장의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2D Data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이루어져 있음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461665"/>
            <a:chOff x="1095328" y="1080913"/>
            <a:chExt cx="7174745" cy="461665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차원 뇌를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155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장의 단면으로 표현했다고 생각하면 됨</a:t>
              </a:r>
            </a:p>
            <a:p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8398881" cy="461665"/>
            <a:chOff x="1095328" y="1080913"/>
            <a:chExt cx="8398881" cy="461665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환자마다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 x W x D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데이터 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(H,W: </a:t>
              </a:r>
              <a:r>
                <a:rPr lang="ko-KR" altLang="en-US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해상도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&lt;240&gt;, D: </a:t>
              </a:r>
              <a:r>
                <a:rPr lang="ko-KR" altLang="en-US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뇌의 단면 개수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&lt;155&gt;)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다섯 개 지님 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(flair, t1, t1ce, t2, </a:t>
              </a:r>
              <a:r>
                <a:rPr lang="en-US" altLang="ko-KR" sz="105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  <a:p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9EF168D3-AFD5-0216-0546-10E07A077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446" y="2249442"/>
            <a:ext cx="3059497" cy="222550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F8CD130-35DE-9944-375A-9C32EA535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6016" y="2247373"/>
            <a:ext cx="3054305" cy="2227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F494CB-B56F-C46A-B072-609BE2130550}"/>
                  </a:ext>
                </a:extLst>
              </p:cNvPr>
              <p:cNvSpPr txBox="1"/>
              <p:nvPr/>
            </p:nvSpPr>
            <p:spPr>
              <a:xfrm>
                <a:off x="925647" y="4549131"/>
                <a:ext cx="3430329" cy="360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7030A0"/>
                    </a:solidFill>
                    <a:latin typeface="+mn-ea"/>
                    <a:ea typeface="+mn-ea"/>
                  </a:rPr>
                  <a:t>한 </a:t>
                </a:r>
                <a:r>
                  <a:rPr lang="ko-KR" altLang="en-US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환자에 대한 </a:t>
                </a:r>
                <a:r>
                  <a:rPr lang="en-US" altLang="ko-KR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Flair Data </a:t>
                </a:r>
                <a:r>
                  <a:rPr lang="ko-KR" altLang="en-US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일부 스캔  </a:t>
                </a:r>
                <a:r>
                  <a:rPr lang="en-US" altLang="ko-KR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ko-KR" sz="1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155</m:t>
                        </m:r>
                      </m:num>
                      <m:den>
                        <m:r>
                          <a:rPr lang="en-US" altLang="ko-KR" sz="1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  <m:r>
                      <a:rPr lang="en-US" altLang="ko-KR" sz="12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+mn-ea"/>
                      </a:rPr>
                      <m:t>Data</m:t>
                    </m:r>
                  </m:oMath>
                </a14:m>
                <a:r>
                  <a:rPr lang="en-US" altLang="ko-KR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)</a:t>
                </a:r>
                <a:r>
                  <a:rPr lang="ko-KR" altLang="en-US" sz="1200" dirty="0">
                    <a:solidFill>
                      <a:srgbClr val="7030A0"/>
                    </a:solidFill>
                    <a:latin typeface="+mn-ea"/>
                    <a:ea typeface="+mn-ea"/>
                  </a:rPr>
                  <a:t> </a:t>
                </a:r>
                <a:endParaRPr lang="en-US" altLang="ko-KR" sz="1200" dirty="0">
                  <a:solidFill>
                    <a:srgbClr val="7030A0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F494CB-B56F-C46A-B072-609BE213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47" y="4549131"/>
                <a:ext cx="3430329" cy="360933"/>
              </a:xfrm>
              <a:prstGeom prst="rect">
                <a:avLst/>
              </a:prstGeom>
              <a:blipFill>
                <a:blip r:embed="rId12"/>
                <a:stretch>
                  <a:fillRect l="-178"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F494CB-B56F-C46A-B072-609BE2130550}"/>
                  </a:ext>
                </a:extLst>
              </p:cNvPr>
              <p:cNvSpPr txBox="1"/>
              <p:nvPr/>
            </p:nvSpPr>
            <p:spPr>
              <a:xfrm>
                <a:off x="4635783" y="4549131"/>
                <a:ext cx="3430329" cy="360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1200" dirty="0" smtClean="0">
                    <a:solidFill>
                      <a:schemeClr val="accent1"/>
                    </a:solidFill>
                    <a:latin typeface="+mn-ea"/>
                    <a:ea typeface="+mn-ea"/>
                  </a:rPr>
                  <a:t>한 </a:t>
                </a:r>
                <a:r>
                  <a:rPr lang="ko-KR" altLang="en-US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환자에 대한 </a:t>
                </a:r>
                <a:r>
                  <a:rPr lang="en-US" altLang="ko-KR" sz="1200" dirty="0" err="1" smtClean="0">
                    <a:solidFill>
                      <a:schemeClr val="accent1"/>
                    </a:solidFill>
                    <a:latin typeface="+mn-ea"/>
                    <a:ea typeface="+mn-ea"/>
                  </a:rPr>
                  <a:t>Seg</a:t>
                </a:r>
                <a:r>
                  <a:rPr lang="en-US" altLang="ko-KR" sz="1200" dirty="0" smtClean="0">
                    <a:solidFill>
                      <a:schemeClr val="accent1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ko-KR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Data </a:t>
                </a:r>
                <a:r>
                  <a:rPr lang="ko-KR" altLang="en-US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일부 스캔  </a:t>
                </a:r>
                <a:r>
                  <a:rPr lang="en-US" altLang="ko-KR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ko-KR" sz="1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155</m:t>
                        </m:r>
                      </m:num>
                      <m:den>
                        <m:r>
                          <a:rPr lang="en-US" altLang="ko-KR" sz="1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  <m:r>
                      <a:rPr lang="en-US" altLang="ko-KR" sz="12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+mn-ea"/>
                      </a:rPr>
                      <m:t>Data</m:t>
                    </m:r>
                  </m:oMath>
                </a14:m>
                <a:r>
                  <a:rPr lang="en-US" altLang="ko-KR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)</a:t>
                </a:r>
                <a:r>
                  <a:rPr lang="ko-KR" altLang="en-US" sz="1200" dirty="0">
                    <a:solidFill>
                      <a:schemeClr val="accent1"/>
                    </a:solidFill>
                    <a:latin typeface="+mn-ea"/>
                    <a:ea typeface="+mn-ea"/>
                  </a:rPr>
                  <a:t> </a:t>
                </a:r>
                <a:endParaRPr lang="en-US" altLang="ko-KR" sz="1200" dirty="0">
                  <a:solidFill>
                    <a:schemeClr val="accent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F494CB-B56F-C46A-B072-609BE2130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783" y="4549131"/>
                <a:ext cx="3430329" cy="360933"/>
              </a:xfrm>
              <a:prstGeom prst="rect">
                <a:avLst/>
              </a:prstGeom>
              <a:blipFill>
                <a:blip r:embed="rId1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8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Color Segmentation Map </a:t>
              </a:r>
              <a:endPara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461665"/>
            <a:chOff x="1095328" y="1080913"/>
            <a:chExt cx="6777053" cy="461665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에는 어떤 픽셀이 어떤 </a:t>
              </a:r>
              <a:r>
                <a:rPr lang="ko-KR" altLang="en-US" sz="1200" dirty="0" err="1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범주인지에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대한 정보를 지니고 있음 </a:t>
              </a:r>
              <a:r>
                <a:rPr lang="en-US" altLang="ko-KR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(0~4)</a:t>
              </a:r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646331"/>
            <a:chOff x="1095328" y="1080913"/>
            <a:chExt cx="7174745" cy="646331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정보를 이용해서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Color </a:t>
              </a:r>
              <a:r>
                <a:rPr lang="en-US" altLang="ko-KR" sz="12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Segmantation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Map (240x240x3)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구성할 수 있음 </a:t>
              </a:r>
            </a:p>
            <a:p>
              <a:endParaRPr lang="ko-KR" altLang="en-US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8398881" cy="253916"/>
            <a:chOff x="1095328" y="1080913"/>
            <a:chExt cx="8398881" cy="253916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 smtClean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 </a:t>
              </a:r>
              <a:r>
                <a:rPr lang="en-US" altLang="ko-KR" sz="105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= NCR -&gt; Red</a:t>
              </a:r>
              <a:r>
                <a:rPr lang="en-US" altLang="ko-KR" sz="105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050" dirty="0">
                  <a:solidFill>
                    <a:schemeClr val="accent6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2= ED -&gt; </a:t>
              </a:r>
              <a:r>
                <a:rPr lang="en-US" altLang="ko-KR" sz="1050" dirty="0" smtClean="0">
                  <a:solidFill>
                    <a:schemeClr val="accent6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Green</a:t>
              </a:r>
              <a:r>
                <a:rPr lang="en-US" altLang="ko-KR" sz="105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050" dirty="0">
                  <a:solidFill>
                    <a:srgbClr val="0070C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4 = ET -&gt; </a:t>
              </a:r>
              <a:r>
                <a:rPr lang="en-US" altLang="ko-KR" sz="1050" dirty="0" smtClean="0">
                  <a:solidFill>
                    <a:srgbClr val="0070C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Blue</a:t>
              </a:r>
              <a:endParaRPr lang="en-US" altLang="ko-KR" sz="1200" dirty="0">
                <a:solidFill>
                  <a:srgbClr val="0070C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8" name="그림 37">
            <a:extLst>
              <a:ext uri="{FF2B5EF4-FFF2-40B4-BE49-F238E27FC236}">
                <a16:creationId xmlns:a16="http://schemas.microsoft.com/office/drawing/2014/main" id="{C6562BDF-8B89-E780-293D-61287ECA4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73" y="2371921"/>
            <a:ext cx="4451777" cy="1784005"/>
          </a:xfrm>
          <a:prstGeom prst="rect">
            <a:avLst/>
          </a:prstGeom>
          <a:ln>
            <a:solidFill>
              <a:srgbClr val="0A3567"/>
            </a:solidFill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EF385E8-3580-F4E5-AF40-6719F2A9B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6176" y="2372417"/>
            <a:ext cx="1728192" cy="1721519"/>
          </a:xfrm>
          <a:prstGeom prst="rect">
            <a:avLst/>
          </a:prstGeom>
        </p:spPr>
      </p:pic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B5BE15DE-EB12-B7CB-CE97-984F039646BC}"/>
              </a:ext>
            </a:extLst>
          </p:cNvPr>
          <p:cNvCxnSpPr>
            <a:cxnSpLocks/>
          </p:cNvCxnSpPr>
          <p:nvPr/>
        </p:nvCxnSpPr>
        <p:spPr>
          <a:xfrm>
            <a:off x="5508104" y="3291830"/>
            <a:ext cx="504056" cy="0"/>
          </a:xfrm>
          <a:prstGeom prst="straightConnector1">
            <a:avLst/>
          </a:prstGeom>
          <a:ln w="76200">
            <a:solidFill>
              <a:srgbClr val="0A35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873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 smtClean="0">
                <a:solidFill>
                  <a:srgbClr val="002060"/>
                </a:solidFill>
                <a:latin typeface="+mj-ea"/>
                <a:ea typeface="+mj-ea"/>
              </a:rPr>
              <a:t>Introduction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790DB6-16B1-4113-B2C2-945633725083}"/>
              </a:ext>
            </a:extLst>
          </p:cNvPr>
          <p:cNvGrpSpPr/>
          <p:nvPr/>
        </p:nvGrpSpPr>
        <p:grpSpPr>
          <a:xfrm>
            <a:off x="664555" y="685047"/>
            <a:ext cx="8587965" cy="369332"/>
            <a:chOff x="598273" y="567686"/>
            <a:chExt cx="7284841" cy="36933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F464049-4C27-4556-8BF8-D90DD0B41F87}"/>
                </a:ext>
              </a:extLst>
            </p:cNvPr>
            <p:cNvSpPr/>
            <p:nvPr/>
          </p:nvSpPr>
          <p:spPr>
            <a:xfrm>
              <a:off x="722431" y="567686"/>
              <a:ext cx="71606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4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 Map for Deep Learning </a:t>
              </a:r>
              <a:endParaRPr lang="ko-KR" altLang="en-US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6F4A8A8-1D82-4D0D-8302-48C01A5D1D4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61BBEED9-D64C-46DE-B20D-1889C3F7765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래픽 14">
                <a:extLst>
                  <a:ext uri="{FF2B5EF4-FFF2-40B4-BE49-F238E27FC236}">
                    <a16:creationId xmlns:a16="http://schemas.microsoft.com/office/drawing/2014/main" id="{5ED588C9-063E-44AC-B912-74C142499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116567"/>
            <a:ext cx="6777053" cy="646331"/>
            <a:chOff x="1095328" y="1080913"/>
            <a:chExt cx="6777053" cy="646331"/>
          </a:xfrm>
        </p:grpSpPr>
        <p:pic>
          <p:nvPicPr>
            <p:cNvPr id="3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66601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실제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딥 러닝으로 학습할 때는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en-US" altLang="ko-KR" sz="1200" dirty="0">
                  <a:solidFill>
                    <a:srgbClr val="FF000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NCR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200" dirty="0">
                  <a:solidFill>
                    <a:schemeClr val="accent6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ED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200" dirty="0">
                  <a:solidFill>
                    <a:srgbClr val="0070C0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ET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범주 대신 </a:t>
              </a:r>
              <a:r>
                <a:rPr lang="en-US" altLang="ko-KR" sz="1200" dirty="0">
                  <a:solidFill>
                    <a:srgbClr val="0A3567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(ET, TC, WT)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범주를 사용함</a:t>
              </a:r>
            </a:p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  <a:endPara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423540"/>
            <a:ext cx="7174745" cy="276999"/>
            <a:chOff x="1095328" y="1080913"/>
            <a:chExt cx="7174745" cy="276999"/>
          </a:xfrm>
        </p:grpSpPr>
        <p:pic>
          <p:nvPicPr>
            <p:cNvPr id="28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705781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딥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러닝 모델은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ET, WT, TC 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대응되는 세 개의 채널을 가지는 </a:t>
              </a:r>
              <a:r>
                <a:rPr lang="en-US" altLang="ko-KR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Segmentation Output</a:t>
              </a:r>
              <a:r>
                <a:rPr lang="ko-KR" altLang="en-US" sz="12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생성함 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11E69A6-3BF0-48EA-BC9C-C5003A4319D6}"/>
              </a:ext>
            </a:extLst>
          </p:cNvPr>
          <p:cNvGrpSpPr/>
          <p:nvPr/>
        </p:nvGrpSpPr>
        <p:grpSpPr>
          <a:xfrm>
            <a:off x="925647" y="1725590"/>
            <a:ext cx="8398881" cy="276999"/>
            <a:chOff x="1095328" y="1080913"/>
            <a:chExt cx="8398881" cy="276999"/>
          </a:xfrm>
        </p:grpSpPr>
        <p:pic>
          <p:nvPicPr>
            <p:cNvPr id="46" name="그래픽 49">
              <a:extLst>
                <a:ext uri="{FF2B5EF4-FFF2-40B4-BE49-F238E27FC236}">
                  <a16:creationId xmlns:a16="http://schemas.microsoft.com/office/drawing/2014/main" id="{CBEA24BC-C2A9-4942-86C0-CAD1CE2EC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99F91E1-A18B-4A42-A14A-F954CFE0189E}"/>
                </a:ext>
              </a:extLst>
            </p:cNvPr>
            <p:cNvSpPr/>
            <p:nvPr/>
          </p:nvSpPr>
          <p:spPr>
            <a:xfrm>
              <a:off x="1212256" y="1080913"/>
              <a:ext cx="82819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Brain </a:t>
              </a:r>
              <a:r>
                <a:rPr lang="en-US" altLang="ko-KR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Tumor Segmentation</a:t>
              </a:r>
              <a:r>
                <a:rPr lang="ko-KR" altLang="en-US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각 채널 별로 </a:t>
              </a:r>
              <a:r>
                <a:rPr lang="en-US" altLang="ko-KR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Pixel</a:t>
              </a:r>
              <a:r>
                <a:rPr lang="ko-KR" altLang="en-US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별 </a:t>
              </a:r>
              <a:r>
                <a:rPr lang="en-US" altLang="ko-KR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Tumor</a:t>
              </a:r>
              <a:r>
                <a:rPr lang="ko-KR" altLang="en-US" sz="1050" u="sng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예측하는 </a:t>
              </a:r>
              <a:r>
                <a:rPr lang="en-US" altLang="ko-KR" sz="105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</a:t>
              </a:r>
              <a:r>
                <a:rPr lang="en-US" altLang="ko-KR" sz="1200" u="sng" dirty="0" smtClean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200" u="sng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647" y="2304781"/>
            <a:ext cx="7052845" cy="2016934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EF385E8-3580-F4E5-AF40-6719F2A9B21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67" t="4183" r="4167" b="7978"/>
          <a:stretch/>
        </p:blipFill>
        <p:spPr>
          <a:xfrm>
            <a:off x="1619672" y="2643757"/>
            <a:ext cx="1008112" cy="962289"/>
          </a:xfrm>
          <a:prstGeom prst="rect">
            <a:avLst/>
          </a:prstGeom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0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17850</TotalTime>
  <Words>1569</Words>
  <Application>Microsoft Office PowerPoint</Application>
  <PresentationFormat>화면 슬라이드 쇼(16:9)</PresentationFormat>
  <Paragraphs>261</Paragraphs>
  <Slides>29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에스코어 드림 5 Medium</vt:lpstr>
      <vt:lpstr>조선일보명조</vt:lpstr>
      <vt:lpstr>맑은 고딕</vt:lpstr>
      <vt:lpstr>에스코어 드림 2 ExtraLight</vt:lpstr>
      <vt:lpstr>Cambria Math</vt:lpstr>
      <vt:lpstr>Arial</vt:lpstr>
      <vt:lpstr>에스코어 드림 7 ExtraBold</vt:lpstr>
      <vt:lpstr>굴림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SungHyun Ahn</cp:lastModifiedBy>
  <cp:revision>2712</cp:revision>
  <dcterms:created xsi:type="dcterms:W3CDTF">2009-09-20T10:20:07Z</dcterms:created>
  <dcterms:modified xsi:type="dcterms:W3CDTF">2023-01-11T15:54:53Z</dcterms:modified>
</cp:coreProperties>
</file>