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88" r:id="rId3"/>
    <p:sldId id="261" r:id="rId4"/>
    <p:sldId id="290" r:id="rId5"/>
    <p:sldId id="291" r:id="rId6"/>
    <p:sldId id="292" r:id="rId7"/>
    <p:sldId id="293" r:id="rId8"/>
    <p:sldId id="296" r:id="rId9"/>
    <p:sldId id="294" r:id="rId10"/>
    <p:sldId id="295" r:id="rId11"/>
    <p:sldId id="297" r:id="rId12"/>
    <p:sldId id="298" r:id="rId13"/>
    <p:sldId id="299" r:id="rId14"/>
    <p:sldId id="282" r:id="rId15"/>
    <p:sldId id="300" r:id="rId16"/>
    <p:sldId id="301" r:id="rId17"/>
    <p:sldId id="286" r:id="rId18"/>
  </p:sldIdLst>
  <p:sldSz cx="18288000" cy="10287000"/>
  <p:notesSz cx="10287000" cy="18288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맑은 고딕" panose="020B0503020000020004" pitchFamily="50" charset="-127"/>
      <p:regular r:id="rId24"/>
      <p:bold r:id="rId25"/>
    </p:embeddedFont>
    <p:embeddedFont>
      <p:font typeface="이사만루체 Bold" panose="00000800000000000000" pitchFamily="2" charset="-127"/>
      <p:bold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85F4"/>
    <a:srgbClr val="ED6C49"/>
    <a:srgbClr val="78B64E"/>
    <a:srgbClr val="A0CC82"/>
    <a:srgbClr val="F2F8EE"/>
    <a:srgbClr val="FFFFFF"/>
    <a:srgbClr val="F4A590"/>
    <a:srgbClr val="F6B9A8"/>
    <a:srgbClr val="FFD94E"/>
    <a:srgbClr val="C8B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77" d="100"/>
          <a:sy n="77" d="100"/>
        </p:scale>
        <p:origin x="396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827713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5266EF9-0734-4CE4-A8C1-C0AC44C54B2F}" type="datetimeFigureOut">
              <a:rPr lang="ko-KR" altLang="en-US"/>
              <a:pPr>
                <a:defRPr/>
              </a:pPr>
              <a:t>2022-12-20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/>
              <a:t>마스터 텍스트 스타일 편집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827713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06F76F1-F073-43DB-839A-2A06C10F28A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5F549D-8962-412E-BE30-F34B0DAB4CBA}" type="datetime1">
              <a:rPr lang="en-US" altLang="ko-KR" smtClean="0"/>
              <a:t>12/20/2022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91C12-082F-4CAE-B331-14FD6CD53AE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1880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DF64B0-E537-4991-ACBE-00F908CF5800}" type="datetime1">
              <a:rPr lang="en-US" altLang="ko-KR" smtClean="0"/>
              <a:t>12/20/2022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1C9-8600-4D0F-ABE0-2D3558BDBD7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9921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43D1CA-B82A-4B25-8F66-DCBA43D7AA0A}" type="datetime1">
              <a:rPr lang="en-US" altLang="ko-KR" smtClean="0"/>
              <a:t>12/20/2022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F6F22-7CD1-461A-BC70-2B56C353B90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3772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B396DE-E469-4C8F-938F-70C126D4AA08}" type="datetime1">
              <a:rPr lang="en-US" altLang="ko-KR" smtClean="0"/>
              <a:t>12/20/2022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A417F-04C8-4235-939A-C6E7E5B9536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2230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54600D-9A4C-4194-95FF-83E5F1B0F51B}" type="datetime1">
              <a:rPr lang="en-US" altLang="ko-KR" smtClean="0"/>
              <a:t>12/20/2022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328BD7-EDA1-46AD-8520-C0118E2579B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96590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4E4552-7551-414B-8371-CDB06757D974}" type="datetime1">
              <a:rPr lang="en-US" altLang="ko-KR" smtClean="0"/>
              <a:t>12/20/2022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F33FE-CD0F-4347-9D00-C4D2D677D3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031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EC2B92-73F6-4537-86DA-6E0C517AB243}" type="datetime1">
              <a:rPr lang="en-US" altLang="ko-KR" smtClean="0"/>
              <a:t>12/20/2022</a:t>
            </a:fld>
            <a:endParaRPr lang="en-US" altLang="ko-K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7CA2F-36A8-466D-9C47-FF806578AB6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42053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B511D7-BB55-4B47-96E8-B2E7799B7ED8}" type="datetime1">
              <a:rPr lang="en-US" altLang="ko-KR" smtClean="0"/>
              <a:t>12/20/2022</a:t>
            </a:fld>
            <a:endParaRPr lang="en-US" altLang="ko-K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94DEA-5AA0-4B45-96DD-1E84B7A9B2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07114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155E98-672B-43EC-B04A-A4E7D0FD5E9F}" type="datetime1">
              <a:rPr lang="en-US" altLang="ko-KR" smtClean="0"/>
              <a:t>12/20/2022</a:t>
            </a:fld>
            <a:endParaRPr lang="en-US" altLang="ko-K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0D3C18-A768-4D09-B557-C3D2FCFFD6F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876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1D6BEB-0258-4F9C-8253-750276DF85AD}" type="datetime1">
              <a:rPr lang="en-US" altLang="ko-KR" smtClean="0"/>
              <a:t>12/20/2022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74497-D8B8-4846-B2D0-69E729086AD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77585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/>
              <a:t>그림을 추가하려면 아이콘을 클릭하십시오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045440-86B6-44F5-927E-EB309E442000}" type="datetime1">
              <a:rPr lang="en-US" altLang="ko-KR" smtClean="0"/>
              <a:t>12/20/2022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0ABF5-5CB3-4594-8F98-65C0598C4DD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63352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  <a:endParaRPr lang="en-US" altLang="ko-KR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altLang="ko-K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ea typeface="굴림" panose="020B0600000101010101" pitchFamily="50" charset="-127"/>
              </a:defRPr>
            </a:lvl1pPr>
          </a:lstStyle>
          <a:p>
            <a:fld id="{0A8D9A5A-BDF5-4792-89AF-29FF92E61171}" type="datetime1">
              <a:rPr lang="en-US" altLang="ko-KR" smtClean="0"/>
              <a:t>12/20/2022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ea typeface="굴림" panose="020B0600000101010101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굴림" panose="020B0600000101010101" pitchFamily="50" charset="-127"/>
              </a:defRPr>
            </a:lvl1pPr>
          </a:lstStyle>
          <a:p>
            <a:fld id="{E162632B-00FB-408B-BECC-5817A2798F92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4.gif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arxiv.org/pdf/1810.11981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pdf/1807.06521.pdf" TargetMode="External"/><Relationship Id="rId5" Type="http://schemas.openxmlformats.org/officeDocument/2006/relationships/hyperlink" Target="https://arxiv.org/pdf/1606.09549.pdf" TargetMode="External"/><Relationship Id="rId4" Type="http://schemas.openxmlformats.org/officeDocument/2006/relationships/hyperlink" Target="https://arxiv.org/pdf/2103.15436.pdf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ED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13"/>
          <p:cNvSpPr txBox="1">
            <a:spLocks noChangeArrowheads="1"/>
          </p:cNvSpPr>
          <p:nvPr/>
        </p:nvSpPr>
        <p:spPr bwMode="auto">
          <a:xfrm>
            <a:off x="1092200" y="4686300"/>
            <a:ext cx="998061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4800" dirty="0">
                <a:solidFill>
                  <a:schemeClr val="bg1"/>
                </a:solidFill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다중 객체 비디오에서의</a:t>
            </a:r>
            <a:endParaRPr lang="en-US" altLang="ko-KR" sz="4800" dirty="0">
              <a:solidFill>
                <a:schemeClr val="bg1"/>
              </a:solidFill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  <a:p>
            <a:pPr eaLnBrk="1" hangingPunct="1"/>
            <a:r>
              <a:rPr lang="ko-KR" altLang="en-US" sz="4800" dirty="0" err="1">
                <a:solidFill>
                  <a:schemeClr val="bg1"/>
                </a:solidFill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어텐션</a:t>
            </a:r>
            <a:r>
              <a:rPr lang="ko-KR" altLang="en-US" sz="4800" dirty="0">
                <a:solidFill>
                  <a:schemeClr val="bg1"/>
                </a:solidFill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 기반 단일 객체 추적 모델 연구</a:t>
            </a:r>
            <a:endParaRPr lang="en-US" altLang="ko-KR" sz="4800" dirty="0">
              <a:solidFill>
                <a:schemeClr val="bg1"/>
              </a:solidFill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grpSp>
        <p:nvGrpSpPr>
          <p:cNvPr id="3076" name="그룹 1003"/>
          <p:cNvGrpSpPr>
            <a:grpSpLocks/>
          </p:cNvGrpSpPr>
          <p:nvPr/>
        </p:nvGrpSpPr>
        <p:grpSpPr bwMode="auto">
          <a:xfrm>
            <a:off x="1204913" y="3908425"/>
            <a:ext cx="2371725" cy="450850"/>
            <a:chOff x="1204482" y="3908741"/>
            <a:chExt cx="2371969" cy="451167"/>
          </a:xfrm>
        </p:grpSpPr>
        <p:pic>
          <p:nvPicPr>
            <p:cNvPr id="3080" name="Object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482" y="3908741"/>
              <a:ext cx="2371969" cy="45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7" name="TextBox 17"/>
          <p:cNvSpPr txBox="1">
            <a:spLocks noChangeArrowheads="1"/>
          </p:cNvSpPr>
          <p:nvPr/>
        </p:nvSpPr>
        <p:spPr bwMode="auto">
          <a:xfrm>
            <a:off x="1787525" y="3954463"/>
            <a:ext cx="12314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KSC 2022</a:t>
            </a:r>
            <a:endParaRPr lang="ko-KR" altLang="en-US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078" name="TextBox 18"/>
          <p:cNvSpPr txBox="1">
            <a:spLocks noChangeArrowheads="1"/>
          </p:cNvSpPr>
          <p:nvPr/>
        </p:nvSpPr>
        <p:spPr bwMode="auto">
          <a:xfrm flipH="1">
            <a:off x="13536488" y="7231732"/>
            <a:ext cx="38914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ko-KR" sz="2000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Sunghyun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 Ahn | Catholic </a:t>
            </a:r>
            <a:r>
              <a:rPr lang="en-US" altLang="ko-KR" sz="2000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Univ</a:t>
            </a:r>
            <a:endParaRPr lang="en-US" altLang="ko-KR" sz="2000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algn="r" eaLnBrk="1" hangingPunct="1"/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  </a:t>
            </a:r>
            <a:r>
              <a:rPr lang="en-US" altLang="ko-KR" sz="2000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Youngwan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 Jo</a:t>
            </a:r>
            <a:r>
              <a:rPr lang="ko-KR" altLang="en-US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| </a:t>
            </a:r>
            <a:r>
              <a:rPr lang="en-US" altLang="ko-KR" sz="2000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Yonsei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en-US" altLang="ko-KR" sz="2000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Univ</a:t>
            </a:r>
            <a:endParaRPr lang="en-US" altLang="ko-KR" sz="2000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algn="r" eaLnBrk="1" hangingPunct="1"/>
            <a:r>
              <a:rPr lang="en-US" altLang="ko-KR" sz="2000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Sanghyun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 Park</a:t>
            </a:r>
            <a:r>
              <a:rPr lang="ko-KR" altLang="en-US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| </a:t>
            </a:r>
            <a:r>
              <a:rPr lang="en-US" altLang="ko-KR" sz="2000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Yonsei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en-US" altLang="ko-KR" sz="2000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Univ</a:t>
            </a:r>
            <a:endParaRPr lang="en-US" altLang="ko-KR" sz="2000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105859" y="6582985"/>
            <a:ext cx="75093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ko-KR" sz="2200" dirty="0">
                <a:solidFill>
                  <a:schemeClr val="bg1">
                    <a:lumMod val="95000"/>
                  </a:schemeClr>
                </a:solidFill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Attention based Single Object Tracking Model</a:t>
            </a:r>
          </a:p>
          <a:p>
            <a:pPr eaLnBrk="1" hangingPunct="1"/>
            <a:r>
              <a:rPr lang="en-US" altLang="ko-KR" sz="2200" dirty="0">
                <a:solidFill>
                  <a:schemeClr val="bg1">
                    <a:lumMod val="95000"/>
                  </a:schemeClr>
                </a:solidFill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In Multiple Object Video </a:t>
            </a:r>
            <a:endParaRPr lang="ko-KR" altLang="en-US" sz="2200" dirty="0">
              <a:solidFill>
                <a:schemeClr val="bg1">
                  <a:lumMod val="95000"/>
                </a:schemeClr>
              </a:solidFill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 flipH="1">
            <a:off x="13581878" y="8455868"/>
            <a:ext cx="38914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skd@catholic.ac.kr</a:t>
            </a:r>
          </a:p>
          <a:p>
            <a:pPr algn="r" eaLnBrk="1" hangingPunct="1"/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jyy1551@yonsei.ac.kr</a:t>
            </a:r>
          </a:p>
          <a:p>
            <a:pPr algn="r" eaLnBrk="1" hangingPunct="1"/>
            <a:r>
              <a:rPr lang="en-US" altLang="ko-K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sanghyun@yonsei.ac.kr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002">
            <a:extLst>
              <a:ext uri="{FF2B5EF4-FFF2-40B4-BE49-F238E27FC236}">
                <a16:creationId xmlns:a16="http://schemas.microsoft.com/office/drawing/2014/main" id="{B6ED38B3-FA3B-C7C1-BCD1-2D1C3DD1C139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9539199-E07D-3D33-7ED1-ADDA914B1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그룹 1003">
            <a:extLst>
              <a:ext uri="{FF2B5EF4-FFF2-40B4-BE49-F238E27FC236}">
                <a16:creationId xmlns:a16="http://schemas.microsoft.com/office/drawing/2014/main" id="{A6004DB4-7132-8E87-70D2-8390DC9CDC7F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01EECECB-0BCC-33C7-F8FE-0C10A93FA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34">
            <a:extLst>
              <a:ext uri="{FF2B5EF4-FFF2-40B4-BE49-F238E27FC236}">
                <a16:creationId xmlns:a16="http://schemas.microsoft.com/office/drawing/2014/main" id="{CB736F09-89E5-AF72-F373-F82B59FA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3243196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Method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sp>
        <p:nvSpPr>
          <p:cNvPr id="9" name="TextBox 35">
            <a:extLst>
              <a:ext uri="{FF2B5EF4-FFF2-40B4-BE49-F238E27FC236}">
                <a16:creationId xmlns:a16="http://schemas.microsoft.com/office/drawing/2014/main" id="{B66920E4-C39C-B6CF-16EC-1CACBCC9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006" y="1617732"/>
            <a:ext cx="237626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17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제안 모델 방법</a:t>
            </a:r>
          </a:p>
        </p:txBody>
      </p:sp>
      <p:grpSp>
        <p:nvGrpSpPr>
          <p:cNvPr id="10" name="그룹 1001">
            <a:extLst>
              <a:ext uri="{FF2B5EF4-FFF2-40B4-BE49-F238E27FC236}">
                <a16:creationId xmlns:a16="http://schemas.microsoft.com/office/drawing/2014/main" id="{5F83AC6C-A08C-26DA-3441-CD3AD42C1545}"/>
              </a:ext>
            </a:extLst>
          </p:cNvPr>
          <p:cNvGrpSpPr>
            <a:grpSpLocks/>
          </p:cNvGrpSpPr>
          <p:nvPr/>
        </p:nvGrpSpPr>
        <p:grpSpPr bwMode="auto">
          <a:xfrm>
            <a:off x="804863" y="2471738"/>
            <a:ext cx="4954761" cy="520700"/>
            <a:chOff x="824203" y="4235358"/>
            <a:chExt cx="4671585" cy="521168"/>
          </a:xfrm>
        </p:grpSpPr>
        <p:pic>
          <p:nvPicPr>
            <p:cNvPr id="11" name="Object 2">
              <a:extLst>
                <a:ext uri="{FF2B5EF4-FFF2-40B4-BE49-F238E27FC236}">
                  <a16:creationId xmlns:a16="http://schemas.microsoft.com/office/drawing/2014/main" id="{3DF65097-457C-D609-61B6-78FFB2C71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36">
            <a:extLst>
              <a:ext uri="{FF2B5EF4-FFF2-40B4-BE49-F238E27FC236}">
                <a16:creationId xmlns:a16="http://schemas.microsoft.com/office/drawing/2014/main" id="{24453F49-AF12-5C67-E04A-BDBDBEF42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7355" y="2533086"/>
            <a:ext cx="44326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예측 헤드 네트워크에서의 </a:t>
            </a:r>
            <a:r>
              <a:rPr lang="ko-KR" altLang="en-US" sz="22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어텐션</a:t>
            </a:r>
            <a:endParaRPr lang="ko-KR" altLang="en-US" sz="22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38F507F7-A67F-8DD9-67DC-19B7E2213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3151188"/>
            <a:ext cx="1055128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유사도가 저장된 융합 벡터들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(Fusion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Vectors)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에 </a:t>
            </a:r>
            <a:r>
              <a:rPr lang="ko-KR" altLang="en-US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공간 </a:t>
            </a:r>
            <a:r>
              <a:rPr lang="ko-KR" altLang="en-US" b="1" dirty="0" err="1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어텐션</a:t>
            </a:r>
            <a:r>
              <a:rPr lang="en-US" altLang="ko-KR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(Spatial Attention)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을 수행하였음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융합 벡터들은 융합 </a:t>
            </a:r>
            <a:r>
              <a:rPr lang="ko-KR" altLang="en-US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특징맵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(Fusion Map)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으로 변환되고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공간 </a:t>
            </a:r>
            <a:r>
              <a:rPr lang="ko-KR" altLang="en-US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어텐션을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 통해 중요한 위치가 강조된다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  <a:b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</a:b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이후 평탄화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(flatten)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을 거쳐 어떤 융합 벡터가 중요한지를 알 수 있다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L="0" indent="0" eaLnBrk="1" hangingPunct="1"/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r>
              <a:rPr lang="en-US" altLang="ko-KR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-&gt; </a:t>
            </a:r>
            <a:r>
              <a:rPr lang="ko-KR" altLang="en-US" u="sng" dirty="0">
                <a:latin typeface="Pretendard" panose="02000503000000020004" pitchFamily="50" charset="-127"/>
                <a:ea typeface="Pretendard" panose="02000503000000020004" pitchFamily="50" charset="-127"/>
              </a:rPr>
              <a:t>추적 대상의 위치와 크기는 강조된 융합 벡터를 통해 더 정확하게 예측될 수 있음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7339106-799B-A4BB-3715-7FF3D4079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293" y="5341263"/>
            <a:ext cx="14431720" cy="357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4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002">
            <a:extLst>
              <a:ext uri="{FF2B5EF4-FFF2-40B4-BE49-F238E27FC236}">
                <a16:creationId xmlns:a16="http://schemas.microsoft.com/office/drawing/2014/main" id="{B6ED38B3-FA3B-C7C1-BCD1-2D1C3DD1C139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9539199-E07D-3D33-7ED1-ADDA914B1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그룹 1003">
            <a:extLst>
              <a:ext uri="{FF2B5EF4-FFF2-40B4-BE49-F238E27FC236}">
                <a16:creationId xmlns:a16="http://schemas.microsoft.com/office/drawing/2014/main" id="{A6004DB4-7132-8E87-70D2-8390DC9CDC7F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01EECECB-0BCC-33C7-F8FE-0C10A93FA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34">
            <a:extLst>
              <a:ext uri="{FF2B5EF4-FFF2-40B4-BE49-F238E27FC236}">
                <a16:creationId xmlns:a16="http://schemas.microsoft.com/office/drawing/2014/main" id="{CB736F09-89E5-AF72-F373-F82B59FA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5306261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Experiments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sp>
        <p:nvSpPr>
          <p:cNvPr id="9" name="TextBox 35">
            <a:extLst>
              <a:ext uri="{FF2B5EF4-FFF2-40B4-BE49-F238E27FC236}">
                <a16:creationId xmlns:a16="http://schemas.microsoft.com/office/drawing/2014/main" id="{B66920E4-C39C-B6CF-16EC-1CACBCC9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152" y="1617732"/>
            <a:ext cx="237626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17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실험 환경 및 데이터셋</a:t>
            </a:r>
          </a:p>
        </p:txBody>
      </p:sp>
      <p:pic>
        <p:nvPicPr>
          <p:cNvPr id="15" name="Object 15">
            <a:extLst>
              <a:ext uri="{FF2B5EF4-FFF2-40B4-BE49-F238E27FC236}">
                <a16:creationId xmlns:a16="http://schemas.microsoft.com/office/drawing/2014/main" id="{478D5ECA-334E-DF59-4D3B-8B44DF1F5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62" y="3911375"/>
            <a:ext cx="311308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그룹 1001">
            <a:extLst>
              <a:ext uri="{FF2B5EF4-FFF2-40B4-BE49-F238E27FC236}">
                <a16:creationId xmlns:a16="http://schemas.microsoft.com/office/drawing/2014/main" id="{82613D81-F141-ABA0-9D44-EE35F24721F8}"/>
              </a:ext>
            </a:extLst>
          </p:cNvPr>
          <p:cNvGrpSpPr>
            <a:grpSpLocks/>
          </p:cNvGrpSpPr>
          <p:nvPr/>
        </p:nvGrpSpPr>
        <p:grpSpPr bwMode="auto">
          <a:xfrm>
            <a:off x="2734837" y="3884387"/>
            <a:ext cx="4672012" cy="520700"/>
            <a:chOff x="824203" y="4235358"/>
            <a:chExt cx="4671585" cy="521168"/>
          </a:xfrm>
        </p:grpSpPr>
        <p:pic>
          <p:nvPicPr>
            <p:cNvPr id="17" name="Object 2">
              <a:extLst>
                <a:ext uri="{FF2B5EF4-FFF2-40B4-BE49-F238E27FC236}">
                  <a16:creationId xmlns:a16="http://schemas.microsoft.com/office/drawing/2014/main" id="{410342DC-013C-96C8-7629-DF82DC7B8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29">
            <a:extLst>
              <a:ext uri="{FF2B5EF4-FFF2-40B4-BE49-F238E27FC236}">
                <a16:creationId xmlns:a16="http://schemas.microsoft.com/office/drawing/2014/main" id="{DEC19E95-B9E6-7B87-EFA3-DB3887616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966" y="3953504"/>
            <a:ext cx="396775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실험 환경 및 </a:t>
            </a:r>
            <a:r>
              <a:rPr lang="ko-KR" altLang="en-US" sz="22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하이퍼</a:t>
            </a:r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파라미터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99F8B0-7BFE-35E4-95ED-0468843D7B5F}"/>
              </a:ext>
            </a:extLst>
          </p:cNvPr>
          <p:cNvSpPr txBox="1"/>
          <p:nvPr/>
        </p:nvSpPr>
        <p:spPr>
          <a:xfrm>
            <a:off x="2734837" y="4792760"/>
            <a:ext cx="443120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>
                <a:latin typeface="Pretendard" panose="02000503000000020004" pitchFamily="50" charset="-127"/>
                <a:ea typeface="Pretendard" panose="02000503000000020004"/>
              </a:rPr>
              <a:t>OS: 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/>
              </a:rPr>
              <a:t>CentOS 7</a:t>
            </a:r>
          </a:p>
          <a:p>
            <a:r>
              <a:rPr lang="en-US" altLang="ko-KR" sz="2000" b="1" dirty="0">
                <a:latin typeface="Pretendard" panose="02000503000000020004" pitchFamily="50" charset="-127"/>
                <a:ea typeface="Pretendard" panose="02000503000000020004"/>
              </a:rPr>
              <a:t>GPU: 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/>
              </a:rPr>
              <a:t>NVIDIA GeForce RTX3090 x2</a:t>
            </a:r>
          </a:p>
          <a:p>
            <a:endParaRPr lang="en-US" altLang="ko-KR" sz="2000" b="1" dirty="0">
              <a:ea typeface="Pretendard" panose="02000503000000020004"/>
            </a:endParaRPr>
          </a:p>
          <a:p>
            <a:r>
              <a:rPr lang="en-US" altLang="ko-KR" sz="2000" b="1" dirty="0">
                <a:ea typeface="Pretendard" panose="02000503000000020004"/>
              </a:rPr>
              <a:t>Epoch: </a:t>
            </a:r>
            <a:r>
              <a:rPr lang="en-US" altLang="ko-KR" sz="2000" dirty="0">
                <a:ea typeface="Pretendard" panose="02000503000000020004"/>
              </a:rPr>
              <a:t>500</a:t>
            </a:r>
            <a:br>
              <a:rPr lang="en-US" altLang="ko-KR" sz="2000" dirty="0">
                <a:ea typeface="Pretendard" panose="02000503000000020004"/>
              </a:rPr>
            </a:br>
            <a:r>
              <a:rPr lang="en-US" altLang="ko-KR" sz="2000" b="1" dirty="0">
                <a:ea typeface="Pretendard" panose="02000503000000020004"/>
              </a:rPr>
              <a:t>Iteration: </a:t>
            </a:r>
            <a:r>
              <a:rPr lang="en-US" altLang="ko-KR" sz="2000" dirty="0">
                <a:ea typeface="Pretendard" panose="02000503000000020004"/>
              </a:rPr>
              <a:t>1000</a:t>
            </a:r>
            <a:br>
              <a:rPr lang="en-US" altLang="ko-KR" sz="2000" dirty="0">
                <a:ea typeface="Pretendard" panose="02000503000000020004"/>
              </a:rPr>
            </a:br>
            <a:r>
              <a:rPr lang="en-US" altLang="ko-KR" sz="2000" b="1" dirty="0" err="1">
                <a:ea typeface="Pretendard" panose="02000503000000020004"/>
              </a:rPr>
              <a:t>Batchsize</a:t>
            </a:r>
            <a:r>
              <a:rPr lang="en-US" altLang="ko-KR" sz="2000" b="1" dirty="0">
                <a:ea typeface="Pretendard" panose="02000503000000020004"/>
              </a:rPr>
              <a:t>: </a:t>
            </a:r>
            <a:r>
              <a:rPr lang="en-US" altLang="ko-KR" sz="2000" dirty="0">
                <a:ea typeface="Pretendard" panose="02000503000000020004"/>
              </a:rPr>
              <a:t>32</a:t>
            </a:r>
          </a:p>
          <a:p>
            <a:r>
              <a:rPr lang="en-US" altLang="ko-KR" b="1" dirty="0">
                <a:ea typeface="Pretendard" panose="02000503000000020004" pitchFamily="50" charset="-127"/>
              </a:rPr>
              <a:t>Learning rate: </a:t>
            </a:r>
            <a:r>
              <a:rPr lang="en-US" altLang="ko-KR" sz="1800" dirty="0"/>
              <a:t>1e-5 (backbone),</a:t>
            </a:r>
            <a:r>
              <a:rPr lang="en-US" altLang="ko-KR" sz="1800" baseline="0" dirty="0"/>
              <a:t> 1e-4 (others)</a:t>
            </a:r>
          </a:p>
          <a:p>
            <a:r>
              <a:rPr lang="en-US" altLang="ko-KR" dirty="0"/>
              <a:t>(epoch </a:t>
            </a:r>
            <a:r>
              <a:rPr lang="ko-KR" altLang="en-US" dirty="0"/>
              <a:t>수가 </a:t>
            </a:r>
            <a:r>
              <a:rPr lang="en-US" altLang="ko-KR" dirty="0"/>
              <a:t>250</a:t>
            </a:r>
            <a:r>
              <a:rPr lang="ko-KR" altLang="en-US" dirty="0"/>
              <a:t>을 넘으면 </a:t>
            </a:r>
            <a:r>
              <a:rPr lang="en-US" altLang="ko-KR" dirty="0"/>
              <a:t>10</a:t>
            </a:r>
            <a:r>
              <a:rPr lang="ko-KR" altLang="en-US" dirty="0"/>
              <a:t>배 감소</a:t>
            </a:r>
            <a:r>
              <a:rPr lang="en-US" altLang="ko-KR" dirty="0"/>
              <a:t>)</a:t>
            </a:r>
            <a:endParaRPr lang="ko-KR" altLang="en-US" sz="1800" dirty="0"/>
          </a:p>
        </p:txBody>
      </p:sp>
      <p:grpSp>
        <p:nvGrpSpPr>
          <p:cNvPr id="24" name="그룹 1001">
            <a:extLst>
              <a:ext uri="{FF2B5EF4-FFF2-40B4-BE49-F238E27FC236}">
                <a16:creationId xmlns:a16="http://schemas.microsoft.com/office/drawing/2014/main" id="{07AC0FB4-6EDB-C570-3BEF-E26C46486578}"/>
              </a:ext>
            </a:extLst>
          </p:cNvPr>
          <p:cNvGrpSpPr>
            <a:grpSpLocks/>
          </p:cNvGrpSpPr>
          <p:nvPr/>
        </p:nvGrpSpPr>
        <p:grpSpPr bwMode="auto">
          <a:xfrm>
            <a:off x="9720064" y="3884387"/>
            <a:ext cx="4672012" cy="520700"/>
            <a:chOff x="824203" y="4235358"/>
            <a:chExt cx="4671585" cy="521168"/>
          </a:xfrm>
        </p:grpSpPr>
        <p:pic>
          <p:nvPicPr>
            <p:cNvPr id="25" name="Object 2">
              <a:extLst>
                <a:ext uri="{FF2B5EF4-FFF2-40B4-BE49-F238E27FC236}">
                  <a16:creationId xmlns:a16="http://schemas.microsoft.com/office/drawing/2014/main" id="{47179CA9-4DD3-BEAC-660E-F9F34F53F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extBox 29">
            <a:extLst>
              <a:ext uri="{FF2B5EF4-FFF2-40B4-BE49-F238E27FC236}">
                <a16:creationId xmlns:a16="http://schemas.microsoft.com/office/drawing/2014/main" id="{0A135CE4-B46D-2F64-7209-1EBD45D3D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2951" y="3953503"/>
            <a:ext cx="35862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데이터셋 및 백본 네트워크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2CE83F-76C0-0AD6-D8A8-F4844CF9B708}"/>
              </a:ext>
            </a:extLst>
          </p:cNvPr>
          <p:cNvSpPr txBox="1"/>
          <p:nvPr/>
        </p:nvSpPr>
        <p:spPr>
          <a:xfrm>
            <a:off x="9720064" y="4774168"/>
            <a:ext cx="511256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1" dirty="0">
                <a:latin typeface="Pretendard" panose="02000503000000020004" pitchFamily="50" charset="-127"/>
                <a:ea typeface="Pretendard" panose="02000503000000020004"/>
              </a:rPr>
              <a:t>D</a:t>
            </a:r>
            <a:r>
              <a:rPr lang="en-US" altLang="ko-KR" b="1" dirty="0">
                <a:latin typeface="Pretendard" panose="02000503000000020004" pitchFamily="50" charset="-127"/>
                <a:ea typeface="Pretendard" panose="02000503000000020004"/>
              </a:rPr>
              <a:t>ataset:</a:t>
            </a:r>
            <a:r>
              <a:rPr lang="ko-KR" altLang="en-US" b="1" dirty="0">
                <a:latin typeface="Pretendard" panose="02000503000000020004" pitchFamily="50" charset="-127"/>
                <a:ea typeface="Pretendard" panose="02000503000000020004"/>
              </a:rPr>
              <a:t> 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/>
              </a:rPr>
              <a:t>GOT-10k</a:t>
            </a:r>
          </a:p>
          <a:p>
            <a:endParaRPr lang="en-US" altLang="ko-KR" dirty="0">
              <a:ea typeface="Pretendard" panose="02000503000000020004"/>
            </a:endParaRPr>
          </a:p>
          <a:p>
            <a:r>
              <a:rPr lang="ko-KR" altLang="en-US" dirty="0"/>
              <a:t>현실 세계에서 사람이나 동물 등이 움직이는 비디오가 약 만 개 저장된 데이터셋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b="1" dirty="0"/>
              <a:t>Backbone: </a:t>
            </a:r>
            <a:r>
              <a:rPr lang="en-US" altLang="ko-KR" dirty="0"/>
              <a:t>ResNet50 with CBAM </a:t>
            </a:r>
          </a:p>
          <a:p>
            <a:endParaRPr lang="en-US" altLang="ko-KR" b="1" dirty="0"/>
          </a:p>
          <a:p>
            <a:r>
              <a:rPr lang="en-US" altLang="ko-KR" dirty="0"/>
              <a:t>ImageNet </a:t>
            </a:r>
            <a:r>
              <a:rPr lang="ko-KR" altLang="en-US" dirty="0"/>
              <a:t>데이터셋으로 </a:t>
            </a:r>
            <a:r>
              <a:rPr lang="ko-KR" altLang="en-US" dirty="0" err="1"/>
              <a:t>사전학습된</a:t>
            </a:r>
            <a:r>
              <a:rPr lang="ko-KR" altLang="en-US" dirty="0"/>
              <a:t> 백본 네트워크</a:t>
            </a:r>
          </a:p>
        </p:txBody>
      </p:sp>
    </p:spTree>
    <p:extLst>
      <p:ext uri="{BB962C8B-B14F-4D97-AF65-F5344CB8AC3E}">
        <p14:creationId xmlns:p14="http://schemas.microsoft.com/office/powerpoint/2010/main" val="32388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002">
            <a:extLst>
              <a:ext uri="{FF2B5EF4-FFF2-40B4-BE49-F238E27FC236}">
                <a16:creationId xmlns:a16="http://schemas.microsoft.com/office/drawing/2014/main" id="{B6ED38B3-FA3B-C7C1-BCD1-2D1C3DD1C139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9539199-E07D-3D33-7ED1-ADDA914B1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그룹 1003">
            <a:extLst>
              <a:ext uri="{FF2B5EF4-FFF2-40B4-BE49-F238E27FC236}">
                <a16:creationId xmlns:a16="http://schemas.microsoft.com/office/drawing/2014/main" id="{A6004DB4-7132-8E87-70D2-8390DC9CDC7F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01EECECB-0BCC-33C7-F8FE-0C10A93FA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34">
            <a:extLst>
              <a:ext uri="{FF2B5EF4-FFF2-40B4-BE49-F238E27FC236}">
                <a16:creationId xmlns:a16="http://schemas.microsoft.com/office/drawing/2014/main" id="{CB736F09-89E5-AF72-F373-F82B59FA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5306261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Experiments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sp>
        <p:nvSpPr>
          <p:cNvPr id="9" name="TextBox 35">
            <a:extLst>
              <a:ext uri="{FF2B5EF4-FFF2-40B4-BE49-F238E27FC236}">
                <a16:creationId xmlns:a16="http://schemas.microsoft.com/office/drawing/2014/main" id="{B66920E4-C39C-B6CF-16EC-1CACBCC9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011" y="1617732"/>
            <a:ext cx="237626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170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실험 결과</a:t>
            </a:r>
            <a:endParaRPr lang="ko-KR" altLang="en-US" sz="17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F899509-94D6-A4AA-F77B-1684EA14E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13" y="4706432"/>
            <a:ext cx="9388654" cy="2621507"/>
          </a:xfrm>
          <a:prstGeom prst="rect">
            <a:avLst/>
          </a:prstGeom>
        </p:spPr>
      </p:pic>
      <p:grpSp>
        <p:nvGrpSpPr>
          <p:cNvPr id="10" name="그룹 1001">
            <a:extLst>
              <a:ext uri="{FF2B5EF4-FFF2-40B4-BE49-F238E27FC236}">
                <a16:creationId xmlns:a16="http://schemas.microsoft.com/office/drawing/2014/main" id="{1FF7B52F-BE1F-C707-BADD-2E71556C7A25}"/>
              </a:ext>
            </a:extLst>
          </p:cNvPr>
          <p:cNvGrpSpPr>
            <a:grpSpLocks/>
          </p:cNvGrpSpPr>
          <p:nvPr/>
        </p:nvGrpSpPr>
        <p:grpSpPr bwMode="auto">
          <a:xfrm>
            <a:off x="804863" y="2471738"/>
            <a:ext cx="3874641" cy="520700"/>
            <a:chOff x="824203" y="4235358"/>
            <a:chExt cx="4671585" cy="521168"/>
          </a:xfrm>
        </p:grpSpPr>
        <p:pic>
          <p:nvPicPr>
            <p:cNvPr id="11" name="Object 2">
              <a:extLst>
                <a:ext uri="{FF2B5EF4-FFF2-40B4-BE49-F238E27FC236}">
                  <a16:creationId xmlns:a16="http://schemas.microsoft.com/office/drawing/2014/main" id="{3BEE9E94-A624-4D55-FD5F-481EB2340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36">
            <a:extLst>
              <a:ext uri="{FF2B5EF4-FFF2-40B4-BE49-F238E27FC236}">
                <a16:creationId xmlns:a16="http://schemas.microsoft.com/office/drawing/2014/main" id="{2145C174-1719-5796-CD30-77123B6FC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311" y="2516644"/>
            <a:ext cx="14125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실험 결과</a:t>
            </a:r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ED89A10B-1100-7B30-791B-E289D143D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3169335"/>
            <a:ext cx="740811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en-US" altLang="ko-KR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Average Overlap (AO):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추적 결과와 정답 사이의 중복 비율 평균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r>
              <a:rPr lang="en-US" altLang="ko-KR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Success Rate (SR</a:t>
            </a:r>
            <a:r>
              <a:rPr lang="en-US" altLang="ko-KR" b="1" baseline="-25000" dirty="0">
                <a:latin typeface="Pretendard" panose="02000503000000020004" pitchFamily="50" charset="-127"/>
                <a:ea typeface="Pretendard" panose="02000503000000020004" pitchFamily="50" charset="-127"/>
              </a:rPr>
              <a:t>T</a:t>
            </a:r>
            <a:r>
              <a:rPr lang="en-US" altLang="ko-KR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):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중복 비율이 </a:t>
            </a:r>
            <a:r>
              <a:rPr lang="ko-KR" altLang="en-US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임계값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(T)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을 초과하는 프레임의 비율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r>
              <a:rPr lang="en-US" altLang="ko-KR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-&gt;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ko-KR" altLang="en-US" u="sng" dirty="0">
                <a:latin typeface="Pretendard" panose="02000503000000020004" pitchFamily="50" charset="-127"/>
                <a:ea typeface="Pretendard" panose="02000503000000020004" pitchFamily="50" charset="-127"/>
              </a:rPr>
              <a:t>모든 네트워크에 </a:t>
            </a:r>
            <a:r>
              <a:rPr lang="ko-KR" altLang="en-US" u="sng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어텐션을</a:t>
            </a:r>
            <a:r>
              <a:rPr lang="ko-KR" altLang="en-US" u="sng" dirty="0">
                <a:latin typeface="Pretendard" panose="02000503000000020004" pitchFamily="50" charset="-127"/>
                <a:ea typeface="Pretendard" panose="02000503000000020004" pitchFamily="50" charset="-127"/>
              </a:rPr>
              <a:t> 적용한 모델이 가장 성능이 좋음</a:t>
            </a:r>
            <a:endParaRPr lang="en-US" altLang="ko-KR" u="sng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pSp>
        <p:nvGrpSpPr>
          <p:cNvPr id="14" name="그룹 1001">
            <a:extLst>
              <a:ext uri="{FF2B5EF4-FFF2-40B4-BE49-F238E27FC236}">
                <a16:creationId xmlns:a16="http://schemas.microsoft.com/office/drawing/2014/main" id="{2FED5C22-5813-1A5D-BAF4-00D6F7101256}"/>
              </a:ext>
            </a:extLst>
          </p:cNvPr>
          <p:cNvGrpSpPr>
            <a:grpSpLocks/>
          </p:cNvGrpSpPr>
          <p:nvPr/>
        </p:nvGrpSpPr>
        <p:grpSpPr bwMode="auto">
          <a:xfrm>
            <a:off x="804863" y="2471738"/>
            <a:ext cx="4162673" cy="520700"/>
            <a:chOff x="824203" y="4235358"/>
            <a:chExt cx="4671585" cy="521168"/>
          </a:xfrm>
        </p:grpSpPr>
        <p:pic>
          <p:nvPicPr>
            <p:cNvPr id="19" name="Object 2">
              <a:extLst>
                <a:ext uri="{FF2B5EF4-FFF2-40B4-BE49-F238E27FC236}">
                  <a16:creationId xmlns:a16="http://schemas.microsoft.com/office/drawing/2014/main" id="{0383ABB0-2645-5CC9-F136-B3212F4A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36">
            <a:extLst>
              <a:ext uri="{FF2B5EF4-FFF2-40B4-BE49-F238E27FC236}">
                <a16:creationId xmlns:a16="http://schemas.microsoft.com/office/drawing/2014/main" id="{E2CF3D7F-ABB0-339E-B368-174442C77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916" y="2516644"/>
            <a:ext cx="14125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실험 결과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9A3F33A6-99CA-C421-74A5-8FB51E48F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0184" y="3919364"/>
            <a:ext cx="6264696" cy="401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7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002">
            <a:extLst>
              <a:ext uri="{FF2B5EF4-FFF2-40B4-BE49-F238E27FC236}">
                <a16:creationId xmlns:a16="http://schemas.microsoft.com/office/drawing/2014/main" id="{B6ED38B3-FA3B-C7C1-BCD1-2D1C3DD1C139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9539199-E07D-3D33-7ED1-ADDA914B1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34">
            <a:extLst>
              <a:ext uri="{FF2B5EF4-FFF2-40B4-BE49-F238E27FC236}">
                <a16:creationId xmlns:a16="http://schemas.microsoft.com/office/drawing/2014/main" id="{CB736F09-89E5-AF72-F373-F82B59FA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5306261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Experiments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649F380-39FA-BD3E-ADC6-B2552EEF6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39" y="4008027"/>
            <a:ext cx="7311975" cy="4094706"/>
          </a:xfrm>
          <a:prstGeom prst="rect">
            <a:avLst/>
          </a:prstGeom>
        </p:spPr>
      </p:pic>
      <p:grpSp>
        <p:nvGrpSpPr>
          <p:cNvPr id="15" name="그룹 1003">
            <a:extLst>
              <a:ext uri="{FF2B5EF4-FFF2-40B4-BE49-F238E27FC236}">
                <a16:creationId xmlns:a16="http://schemas.microsoft.com/office/drawing/2014/main" id="{E00DDEAA-84E0-380D-BF12-0BFB49E461E2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16" name="Object 8">
              <a:extLst>
                <a:ext uri="{FF2B5EF4-FFF2-40B4-BE49-F238E27FC236}">
                  <a16:creationId xmlns:a16="http://schemas.microsoft.com/office/drawing/2014/main" id="{1A19E6C3-D7D6-9781-AABC-7AB35137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35">
            <a:extLst>
              <a:ext uri="{FF2B5EF4-FFF2-40B4-BE49-F238E27FC236}">
                <a16:creationId xmlns:a16="http://schemas.microsoft.com/office/drawing/2014/main" id="{C0ABCE39-449E-51A1-BB1E-040641E63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156" y="1605790"/>
            <a:ext cx="237626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17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시뮬레이션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FF1A03A3-A5AC-C2F5-39B0-8297D97CF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137" y="4024349"/>
            <a:ext cx="7329088" cy="4106648"/>
          </a:xfrm>
          <a:prstGeom prst="rect">
            <a:avLst/>
          </a:prstGeom>
        </p:spPr>
      </p:pic>
      <p:grpSp>
        <p:nvGrpSpPr>
          <p:cNvPr id="22" name="그룹 1001">
            <a:extLst>
              <a:ext uri="{FF2B5EF4-FFF2-40B4-BE49-F238E27FC236}">
                <a16:creationId xmlns:a16="http://schemas.microsoft.com/office/drawing/2014/main" id="{485C2D69-D8FD-E0EB-897C-F56CFCD7786A}"/>
              </a:ext>
            </a:extLst>
          </p:cNvPr>
          <p:cNvGrpSpPr>
            <a:grpSpLocks/>
          </p:cNvGrpSpPr>
          <p:nvPr/>
        </p:nvGrpSpPr>
        <p:grpSpPr bwMode="auto">
          <a:xfrm>
            <a:off x="1001661" y="8575660"/>
            <a:ext cx="3874641" cy="520700"/>
            <a:chOff x="824203" y="4235358"/>
            <a:chExt cx="4671585" cy="521168"/>
          </a:xfrm>
        </p:grpSpPr>
        <p:pic>
          <p:nvPicPr>
            <p:cNvPr id="24" name="Object 2">
              <a:extLst>
                <a:ext uri="{FF2B5EF4-FFF2-40B4-BE49-F238E27FC236}">
                  <a16:creationId xmlns:a16="http://schemas.microsoft.com/office/drawing/2014/main" id="{E3B48582-4AA4-12FD-7099-C4F8F9616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36">
            <a:extLst>
              <a:ext uri="{FF2B5EF4-FFF2-40B4-BE49-F238E27FC236}">
                <a16:creationId xmlns:a16="http://schemas.microsoft.com/office/drawing/2014/main" id="{CEB5AFEB-D2BC-7EBA-F4E2-917D27EFE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109" y="8620566"/>
            <a:ext cx="14125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실험 결과</a:t>
            </a:r>
          </a:p>
        </p:txBody>
      </p:sp>
      <p:grpSp>
        <p:nvGrpSpPr>
          <p:cNvPr id="26" name="그룹 1001">
            <a:extLst>
              <a:ext uri="{FF2B5EF4-FFF2-40B4-BE49-F238E27FC236}">
                <a16:creationId xmlns:a16="http://schemas.microsoft.com/office/drawing/2014/main" id="{B292A69B-D6D1-04F4-53E8-5E8FCD57173F}"/>
              </a:ext>
            </a:extLst>
          </p:cNvPr>
          <p:cNvGrpSpPr>
            <a:grpSpLocks/>
          </p:cNvGrpSpPr>
          <p:nvPr/>
        </p:nvGrpSpPr>
        <p:grpSpPr bwMode="auto">
          <a:xfrm>
            <a:off x="1001661" y="8575660"/>
            <a:ext cx="4162673" cy="520700"/>
            <a:chOff x="824203" y="4235358"/>
            <a:chExt cx="4671585" cy="521168"/>
          </a:xfrm>
        </p:grpSpPr>
        <p:pic>
          <p:nvPicPr>
            <p:cNvPr id="27" name="Object 2">
              <a:extLst>
                <a:ext uri="{FF2B5EF4-FFF2-40B4-BE49-F238E27FC236}">
                  <a16:creationId xmlns:a16="http://schemas.microsoft.com/office/drawing/2014/main" id="{E9213290-9F90-D42B-4C58-053C4297D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31C84692-1535-4A6F-CD4F-A2265C75A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296" y="8618234"/>
            <a:ext cx="23013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22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TransT</a:t>
            </a:r>
            <a:r>
              <a:rPr lang="en-US" altLang="ko-KR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(Baseline)</a:t>
            </a:r>
            <a:endParaRPr lang="ko-KR" altLang="en-US" sz="22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pSp>
        <p:nvGrpSpPr>
          <p:cNvPr id="29" name="그룹 1001">
            <a:extLst>
              <a:ext uri="{FF2B5EF4-FFF2-40B4-BE49-F238E27FC236}">
                <a16:creationId xmlns:a16="http://schemas.microsoft.com/office/drawing/2014/main" id="{01172516-C2CF-E607-9EBA-45493214F779}"/>
              </a:ext>
            </a:extLst>
          </p:cNvPr>
          <p:cNvGrpSpPr>
            <a:grpSpLocks/>
          </p:cNvGrpSpPr>
          <p:nvPr/>
        </p:nvGrpSpPr>
        <p:grpSpPr bwMode="auto">
          <a:xfrm>
            <a:off x="9508137" y="8618234"/>
            <a:ext cx="3874641" cy="520700"/>
            <a:chOff x="824203" y="4235358"/>
            <a:chExt cx="4671585" cy="521168"/>
          </a:xfrm>
        </p:grpSpPr>
        <p:pic>
          <p:nvPicPr>
            <p:cNvPr id="30" name="Object 2">
              <a:extLst>
                <a:ext uri="{FF2B5EF4-FFF2-40B4-BE49-F238E27FC236}">
                  <a16:creationId xmlns:a16="http://schemas.microsoft.com/office/drawing/2014/main" id="{0ADFBE38-41B3-6132-D19B-6EE54E243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Box 36">
            <a:extLst>
              <a:ext uri="{FF2B5EF4-FFF2-40B4-BE49-F238E27FC236}">
                <a16:creationId xmlns:a16="http://schemas.microsoft.com/office/drawing/2014/main" id="{2A077877-0753-805D-725E-67C1DC395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8585" y="8663140"/>
            <a:ext cx="14125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실험 결과</a:t>
            </a:r>
          </a:p>
        </p:txBody>
      </p:sp>
      <p:grpSp>
        <p:nvGrpSpPr>
          <p:cNvPr id="32" name="그룹 1001">
            <a:extLst>
              <a:ext uri="{FF2B5EF4-FFF2-40B4-BE49-F238E27FC236}">
                <a16:creationId xmlns:a16="http://schemas.microsoft.com/office/drawing/2014/main" id="{2D33E06E-1565-FDA8-9BD6-37F2574743C5}"/>
              </a:ext>
            </a:extLst>
          </p:cNvPr>
          <p:cNvGrpSpPr>
            <a:grpSpLocks/>
          </p:cNvGrpSpPr>
          <p:nvPr/>
        </p:nvGrpSpPr>
        <p:grpSpPr bwMode="auto">
          <a:xfrm>
            <a:off x="9508137" y="8618234"/>
            <a:ext cx="4162673" cy="520700"/>
            <a:chOff x="824203" y="4235358"/>
            <a:chExt cx="4671585" cy="521168"/>
          </a:xfrm>
        </p:grpSpPr>
        <p:pic>
          <p:nvPicPr>
            <p:cNvPr id="33" name="Object 2">
              <a:extLst>
                <a:ext uri="{FF2B5EF4-FFF2-40B4-BE49-F238E27FC236}">
                  <a16:creationId xmlns:a16="http://schemas.microsoft.com/office/drawing/2014/main" id="{EB72967B-0AAB-B447-8313-5E382AF7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TextBox 36">
            <a:extLst>
              <a:ext uri="{FF2B5EF4-FFF2-40B4-BE49-F238E27FC236}">
                <a16:creationId xmlns:a16="http://schemas.microsoft.com/office/drawing/2014/main" id="{FE64B54C-4101-11FD-056F-E02F93569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4749" y="8663140"/>
            <a:ext cx="7894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Ours</a:t>
            </a:r>
            <a:endParaRPr lang="ko-KR" altLang="en-US" sz="22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pSp>
        <p:nvGrpSpPr>
          <p:cNvPr id="35" name="그룹 1001">
            <a:extLst>
              <a:ext uri="{FF2B5EF4-FFF2-40B4-BE49-F238E27FC236}">
                <a16:creationId xmlns:a16="http://schemas.microsoft.com/office/drawing/2014/main" id="{8C651D47-24F5-5400-52CE-089D7367C9AA}"/>
              </a:ext>
            </a:extLst>
          </p:cNvPr>
          <p:cNvGrpSpPr>
            <a:grpSpLocks/>
          </p:cNvGrpSpPr>
          <p:nvPr/>
        </p:nvGrpSpPr>
        <p:grpSpPr bwMode="auto">
          <a:xfrm>
            <a:off x="804863" y="2471738"/>
            <a:ext cx="3874641" cy="520700"/>
            <a:chOff x="824203" y="4235358"/>
            <a:chExt cx="4671585" cy="521168"/>
          </a:xfrm>
        </p:grpSpPr>
        <p:pic>
          <p:nvPicPr>
            <p:cNvPr id="36" name="Object 2">
              <a:extLst>
                <a:ext uri="{FF2B5EF4-FFF2-40B4-BE49-F238E27FC236}">
                  <a16:creationId xmlns:a16="http://schemas.microsoft.com/office/drawing/2014/main" id="{27EB3667-C2C3-3003-2744-92F27FFBF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4F296D2-8E34-4E92-E53C-115DA9661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311" y="2516644"/>
            <a:ext cx="14125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실험 결과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3C3DDE-376A-DA46-DC50-885647050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3169335"/>
            <a:ext cx="66095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ko-KR" altLang="en-US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다중 객체가 동시에 움직이는 비디오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에서 두 모델의 결과 비교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pSp>
        <p:nvGrpSpPr>
          <p:cNvPr id="39" name="그룹 1001">
            <a:extLst>
              <a:ext uri="{FF2B5EF4-FFF2-40B4-BE49-F238E27FC236}">
                <a16:creationId xmlns:a16="http://schemas.microsoft.com/office/drawing/2014/main" id="{E3B7525E-CB42-B0C6-1700-294598ECFC9D}"/>
              </a:ext>
            </a:extLst>
          </p:cNvPr>
          <p:cNvGrpSpPr>
            <a:grpSpLocks/>
          </p:cNvGrpSpPr>
          <p:nvPr/>
        </p:nvGrpSpPr>
        <p:grpSpPr bwMode="auto">
          <a:xfrm>
            <a:off x="804863" y="2471738"/>
            <a:ext cx="4162673" cy="520700"/>
            <a:chOff x="824203" y="4235358"/>
            <a:chExt cx="4671585" cy="521168"/>
          </a:xfrm>
        </p:grpSpPr>
        <p:pic>
          <p:nvPicPr>
            <p:cNvPr id="40" name="Object 2">
              <a:extLst>
                <a:ext uri="{FF2B5EF4-FFF2-40B4-BE49-F238E27FC236}">
                  <a16:creationId xmlns:a16="http://schemas.microsoft.com/office/drawing/2014/main" id="{EECC9D7C-402B-A204-5937-7F6F1DAFF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TextBox 36">
            <a:extLst>
              <a:ext uri="{FF2B5EF4-FFF2-40B4-BE49-F238E27FC236}">
                <a16:creationId xmlns:a16="http://schemas.microsoft.com/office/drawing/2014/main" id="{8E6979D0-7F9E-07FB-0FE6-652E7F1B7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811" y="2534546"/>
            <a:ext cx="38683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다중 객체 비디오에서의 실험</a:t>
            </a:r>
          </a:p>
        </p:txBody>
      </p:sp>
    </p:spTree>
    <p:extLst>
      <p:ext uri="{BB962C8B-B14F-4D97-AF65-F5344CB8AC3E}">
        <p14:creationId xmlns:p14="http://schemas.microsoft.com/office/powerpoint/2010/main" val="31883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그룹 1001"/>
          <p:cNvGrpSpPr>
            <a:grpSpLocks/>
          </p:cNvGrpSpPr>
          <p:nvPr/>
        </p:nvGrpSpPr>
        <p:grpSpPr bwMode="auto">
          <a:xfrm>
            <a:off x="0" y="8074025"/>
            <a:ext cx="18288000" cy="2212975"/>
            <a:chOff x="-141483" y="8073333"/>
            <a:chExt cx="19015433" cy="3576215"/>
          </a:xfrm>
        </p:grpSpPr>
        <p:pic>
          <p:nvPicPr>
            <p:cNvPr id="8207" name="Object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1483" y="8073333"/>
              <a:ext cx="19015433" cy="357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5" name="그룹 1001"/>
          <p:cNvGrpSpPr>
            <a:grpSpLocks/>
          </p:cNvGrpSpPr>
          <p:nvPr/>
        </p:nvGrpSpPr>
        <p:grpSpPr bwMode="auto">
          <a:xfrm>
            <a:off x="811965" y="3937317"/>
            <a:ext cx="4672013" cy="520700"/>
            <a:chOff x="824203" y="4235358"/>
            <a:chExt cx="4671585" cy="521168"/>
          </a:xfrm>
        </p:grpSpPr>
        <p:pic>
          <p:nvPicPr>
            <p:cNvPr id="8206" name="Object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6" name="TextBox 17"/>
          <p:cNvSpPr txBox="1">
            <a:spLocks noChangeArrowheads="1"/>
          </p:cNvSpPr>
          <p:nvPr/>
        </p:nvSpPr>
        <p:spPr bwMode="auto">
          <a:xfrm>
            <a:off x="1387052" y="3982223"/>
            <a:ext cx="386836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다중 객체 비디오에서의 실험</a:t>
            </a:r>
          </a:p>
        </p:txBody>
      </p:sp>
      <p:sp>
        <p:nvSpPr>
          <p:cNvPr id="8197" name="TextBox 18"/>
          <p:cNvSpPr txBox="1">
            <a:spLocks noChangeArrowheads="1"/>
          </p:cNvSpPr>
          <p:nvPr/>
        </p:nvSpPr>
        <p:spPr bwMode="auto">
          <a:xfrm>
            <a:off x="792915" y="4631055"/>
            <a:ext cx="446250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TransT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모델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(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위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)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와 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Ours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모델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(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아래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)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의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eaLnBrk="1" hangingPunct="1"/>
            <a:r>
              <a:rPr lang="en-US" altLang="ko-KR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Intersection Over Union(</a:t>
            </a:r>
            <a:r>
              <a:rPr lang="en-US" altLang="ko-KR" b="1" dirty="0" err="1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IoU</a:t>
            </a:r>
            <a:r>
              <a:rPr lang="en-US" altLang="ko-KR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)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비교 결과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eaLnBrk="1" hangingPunct="1"/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eaLnBrk="1" hangingPunct="1"/>
            <a:r>
              <a:rPr lang="en-US" altLang="ko-KR" b="1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IoU</a:t>
            </a:r>
            <a:r>
              <a:rPr lang="en-US" altLang="ko-KR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: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두 영역 사이의 교집합의 넓이를</a:t>
            </a:r>
          </a:p>
          <a:p>
            <a:pPr eaLnBrk="1" hangingPunct="1"/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합집합의 넓이로 나눈 값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8198" name="TextBox 19"/>
          <p:cNvSpPr txBox="1">
            <a:spLocks noChangeArrowheads="1"/>
          </p:cNvSpPr>
          <p:nvPr/>
        </p:nvSpPr>
        <p:spPr bwMode="auto">
          <a:xfrm>
            <a:off x="757238" y="8535988"/>
            <a:ext cx="130247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400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어텐션을</a:t>
            </a: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</a:rPr>
              <a:t> 적용하지 않은 모델</a:t>
            </a:r>
            <a:r>
              <a:rPr lang="en-US" altLang="ko-KR" sz="2400" dirty="0">
                <a:latin typeface="Pretendard" panose="02000503000000020004" pitchFamily="50" charset="-127"/>
                <a:ea typeface="Pretendard" panose="02000503000000020004" pitchFamily="50" charset="-127"/>
              </a:rPr>
              <a:t>(</a:t>
            </a:r>
            <a:r>
              <a:rPr lang="en-US" altLang="ko-KR" sz="2400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TransT</a:t>
            </a:r>
            <a:r>
              <a:rPr lang="en-US" altLang="ko-KR" sz="2400" dirty="0">
                <a:latin typeface="Pretendard" panose="02000503000000020004" pitchFamily="50" charset="-127"/>
                <a:ea typeface="Pretendard" panose="02000503000000020004" pitchFamily="50" charset="-127"/>
              </a:rPr>
              <a:t>)</a:t>
            </a:r>
            <a:r>
              <a:rPr lang="ko-KR" altLang="en-US" sz="2400" dirty="0">
                <a:latin typeface="Pretendard" panose="02000503000000020004" pitchFamily="50" charset="-127"/>
                <a:ea typeface="Pretendard" panose="02000503000000020004" pitchFamily="50" charset="-127"/>
              </a:rPr>
              <a:t>은 다른 객체와의 유사도가 커져 정확하게 추적이 불가 </a:t>
            </a:r>
            <a:endParaRPr lang="en-US" altLang="ko-KR" sz="2400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8199" name="TextBox 20"/>
          <p:cNvSpPr txBox="1">
            <a:spLocks noChangeArrowheads="1"/>
          </p:cNvSpPr>
          <p:nvPr/>
        </p:nvSpPr>
        <p:spPr bwMode="auto">
          <a:xfrm>
            <a:off x="725488" y="9063038"/>
            <a:ext cx="1411623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3300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어텐션을</a:t>
            </a:r>
            <a:r>
              <a:rPr lang="ko-KR" altLang="en-US" sz="3300" dirty="0">
                <a:latin typeface="Pretendard" panose="02000503000000020004" pitchFamily="50" charset="-127"/>
                <a:ea typeface="Pretendard" panose="02000503000000020004" pitchFamily="50" charset="-127"/>
              </a:rPr>
              <a:t> 적용한 모델</a:t>
            </a:r>
            <a:r>
              <a:rPr lang="en-US" altLang="ko-KR" sz="3300" dirty="0">
                <a:latin typeface="Pretendard" panose="02000503000000020004" pitchFamily="50" charset="-127"/>
                <a:ea typeface="Pretendard" panose="02000503000000020004" pitchFamily="50" charset="-127"/>
              </a:rPr>
              <a:t>(Ours)</a:t>
            </a:r>
            <a:r>
              <a:rPr lang="ko-KR" altLang="en-US" sz="3300" dirty="0">
                <a:latin typeface="Pretendard" panose="02000503000000020004" pitchFamily="50" charset="-127"/>
                <a:ea typeface="Pretendard" panose="02000503000000020004" pitchFamily="50" charset="-127"/>
              </a:rPr>
              <a:t>은 </a:t>
            </a:r>
            <a:r>
              <a:rPr lang="ko-KR" altLang="en-US" sz="3300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추적 대상에 더욱 집중해서 정확하게 추적 </a:t>
            </a:r>
            <a:endParaRPr lang="en-US" altLang="ko-KR" sz="3300" b="1" dirty="0">
              <a:solidFill>
                <a:srgbClr val="ED6C49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pSp>
        <p:nvGrpSpPr>
          <p:cNvPr id="2" name="그룹 1002">
            <a:extLst>
              <a:ext uri="{FF2B5EF4-FFF2-40B4-BE49-F238E27FC236}">
                <a16:creationId xmlns:a16="http://schemas.microsoft.com/office/drawing/2014/main" id="{84FB7FE5-7994-B036-F7C6-322D707EAC54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3" name="Object 5">
              <a:extLst>
                <a:ext uri="{FF2B5EF4-FFF2-40B4-BE49-F238E27FC236}">
                  <a16:creationId xmlns:a16="http://schemas.microsoft.com/office/drawing/2014/main" id="{7487C1D1-F052-04FD-8899-2B5E344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그룹 1003">
            <a:extLst>
              <a:ext uri="{FF2B5EF4-FFF2-40B4-BE49-F238E27FC236}">
                <a16:creationId xmlns:a16="http://schemas.microsoft.com/office/drawing/2014/main" id="{B5575BCF-4593-95CF-5EA2-92D09F6C92CE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5" name="Object 8">
              <a:extLst>
                <a:ext uri="{FF2B5EF4-FFF2-40B4-BE49-F238E27FC236}">
                  <a16:creationId xmlns:a16="http://schemas.microsoft.com/office/drawing/2014/main" id="{2D0AEA19-F980-57A4-2439-323CC3C9C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34">
            <a:extLst>
              <a:ext uri="{FF2B5EF4-FFF2-40B4-BE49-F238E27FC236}">
                <a16:creationId xmlns:a16="http://schemas.microsoft.com/office/drawing/2014/main" id="{2C4F71CF-DE24-426E-3D26-2762C3A1D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5306261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Experiments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44C8C773-D887-B9B3-EC06-CAC67B147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156" y="1605790"/>
            <a:ext cx="237626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17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시뮬레이션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9F647AB-DBC3-C742-F740-FB907EE18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688" y="2911252"/>
            <a:ext cx="11306172" cy="193739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AAE0D26-55D5-74D1-2C4F-F26FA54E0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687" y="5249813"/>
            <a:ext cx="11315523" cy="1937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02">
            <a:extLst>
              <a:ext uri="{FF2B5EF4-FFF2-40B4-BE49-F238E27FC236}">
                <a16:creationId xmlns:a16="http://schemas.microsoft.com/office/drawing/2014/main" id="{84FB7FE5-7994-B036-F7C6-322D707EAC54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3" name="Object 5">
              <a:extLst>
                <a:ext uri="{FF2B5EF4-FFF2-40B4-BE49-F238E27FC236}">
                  <a16:creationId xmlns:a16="http://schemas.microsoft.com/office/drawing/2014/main" id="{7487C1D1-F052-04FD-8899-2B5E344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그룹 1003">
            <a:extLst>
              <a:ext uri="{FF2B5EF4-FFF2-40B4-BE49-F238E27FC236}">
                <a16:creationId xmlns:a16="http://schemas.microsoft.com/office/drawing/2014/main" id="{B5575BCF-4593-95CF-5EA2-92D09F6C92CE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5" name="Object 8">
              <a:extLst>
                <a:ext uri="{FF2B5EF4-FFF2-40B4-BE49-F238E27FC236}">
                  <a16:creationId xmlns:a16="http://schemas.microsoft.com/office/drawing/2014/main" id="{2D0AEA19-F980-57A4-2439-323CC3C9C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34">
            <a:extLst>
              <a:ext uri="{FF2B5EF4-FFF2-40B4-BE49-F238E27FC236}">
                <a16:creationId xmlns:a16="http://schemas.microsoft.com/office/drawing/2014/main" id="{2C4F71CF-DE24-426E-3D26-2762C3A1D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4669868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Conclusion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44C8C773-D887-B9B3-EC06-CAC67B147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224" y="1605790"/>
            <a:ext cx="237626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170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결론</a:t>
            </a:r>
            <a:endParaRPr lang="ko-KR" altLang="en-US" sz="17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8AD7E533-494A-1434-9A07-90EC2F15B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467" y="4711452"/>
            <a:ext cx="9565878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ko-KR" altLang="en-US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특징 추출기와 예측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ko-KR" altLang="en-US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헤드 네트워크에 </a:t>
            </a:r>
            <a:r>
              <a:rPr lang="ko-KR" altLang="en-US" sz="2000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어텐션을</a:t>
            </a:r>
            <a:r>
              <a:rPr lang="ko-KR" altLang="en-US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 추가하였으며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000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기존의 </a:t>
            </a:r>
            <a:r>
              <a:rPr lang="en-US" altLang="ko-KR" sz="2000" b="1" dirty="0" err="1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TransT</a:t>
            </a:r>
            <a:r>
              <a:rPr lang="ko-KR" altLang="en-US" sz="2000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보다 </a:t>
            </a:r>
            <a:r>
              <a:rPr lang="en-US" altLang="ko-KR" sz="2000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AO</a:t>
            </a:r>
            <a:r>
              <a:rPr lang="ko-KR" altLang="en-US" sz="2000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와 </a:t>
            </a:r>
            <a:r>
              <a:rPr lang="en-US" altLang="ko-KR" sz="2000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SR</a:t>
            </a:r>
            <a:r>
              <a:rPr lang="en-US" altLang="ko-KR" sz="2000" b="1" baseline="-25000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0.50</a:t>
            </a:r>
            <a:r>
              <a:rPr lang="ko-KR" altLang="en-US" sz="2000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이 각각 </a:t>
            </a:r>
            <a:r>
              <a:rPr lang="en-US" altLang="ko-KR" sz="2000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0.7%, 1.3%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ko-KR" altLang="en-US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상승하였다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000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342900" indent="-342900" eaLnBrk="1" hangingPunct="1">
              <a:buFontTx/>
              <a:buChar char="-"/>
            </a:pPr>
            <a:r>
              <a:rPr lang="ko-KR" altLang="en-US" sz="2000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어텐션</a:t>
            </a:r>
            <a:r>
              <a:rPr lang="ko-KR" altLang="en-US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 모듈을 추가하자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sz="2000" b="1" dirty="0">
                <a:solidFill>
                  <a:srgbClr val="ED6C49"/>
                </a:solidFill>
              </a:rPr>
              <a:t>여러 객체들이 동시에 움직이는 비디오에서 추적 대상에 대한 정확한 탐지</a:t>
            </a:r>
            <a:r>
              <a:rPr lang="ko-KR" altLang="en-US" sz="2000" dirty="0"/>
              <a:t>를 보였다</a:t>
            </a:r>
            <a:r>
              <a:rPr lang="en-US" altLang="ko-KR" sz="2000" dirty="0"/>
              <a:t>.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000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342900" indent="-342900" eaLnBrk="1" hangingPunct="1">
              <a:buFontTx/>
              <a:buChar char="-"/>
            </a:pPr>
            <a:r>
              <a:rPr lang="ko-KR" altLang="en-US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그러나 </a:t>
            </a:r>
            <a:r>
              <a:rPr lang="ko-KR" altLang="en-US" sz="2000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비슷한 객체가 갑자기 나타나거나 유사한 객체들이 많은 비디오에서는 여전히 낮은 정확도</a:t>
            </a:r>
            <a:r>
              <a:rPr lang="ko-KR" altLang="en-US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를</a:t>
            </a:r>
            <a:r>
              <a:rPr lang="ko-KR" altLang="en-US" sz="2000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ko-KR" altLang="en-US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보인다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. </a:t>
            </a:r>
            <a:r>
              <a:rPr lang="ko-KR" altLang="en-US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향후에는 이러한 문제점에 대한 추가적인 연구를 수행할 예정이다</a:t>
            </a:r>
            <a:r>
              <a:rPr lang="en-US" altLang="ko-KR" sz="2000" dirty="0"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L="342900" indent="-342900" eaLnBrk="1" hangingPunct="1">
              <a:buFontTx/>
              <a:buChar char="-"/>
            </a:pPr>
            <a:endParaRPr lang="en-US" altLang="ko-KR" sz="2400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pSp>
        <p:nvGrpSpPr>
          <p:cNvPr id="14" name="그룹 1001">
            <a:extLst>
              <a:ext uri="{FF2B5EF4-FFF2-40B4-BE49-F238E27FC236}">
                <a16:creationId xmlns:a16="http://schemas.microsoft.com/office/drawing/2014/main" id="{78E12013-AD7A-3F61-48A2-3CC290918002}"/>
              </a:ext>
            </a:extLst>
          </p:cNvPr>
          <p:cNvGrpSpPr>
            <a:grpSpLocks/>
          </p:cNvGrpSpPr>
          <p:nvPr/>
        </p:nvGrpSpPr>
        <p:grpSpPr bwMode="auto">
          <a:xfrm>
            <a:off x="848467" y="3559324"/>
            <a:ext cx="2966942" cy="520700"/>
            <a:chOff x="824203" y="4235358"/>
            <a:chExt cx="4671585" cy="521168"/>
          </a:xfrm>
        </p:grpSpPr>
        <p:pic>
          <p:nvPicPr>
            <p:cNvPr id="15" name="Object 2">
              <a:extLst>
                <a:ext uri="{FF2B5EF4-FFF2-40B4-BE49-F238E27FC236}">
                  <a16:creationId xmlns:a16="http://schemas.microsoft.com/office/drawing/2014/main" id="{F0A91215-6AB4-BCE5-1A9E-03995E821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7">
            <a:extLst>
              <a:ext uri="{FF2B5EF4-FFF2-40B4-BE49-F238E27FC236}">
                <a16:creationId xmlns:a16="http://schemas.microsoft.com/office/drawing/2014/main" id="{3284EC1E-9331-0268-BF38-CDF2FD3F0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128" y="3604230"/>
            <a:ext cx="2358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결론 및 향후연구</a:t>
            </a:r>
          </a:p>
        </p:txBody>
      </p:sp>
    </p:spTree>
    <p:extLst>
      <p:ext uri="{BB962C8B-B14F-4D97-AF65-F5344CB8AC3E}">
        <p14:creationId xmlns:p14="http://schemas.microsoft.com/office/powerpoint/2010/main" val="128293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02">
            <a:extLst>
              <a:ext uri="{FF2B5EF4-FFF2-40B4-BE49-F238E27FC236}">
                <a16:creationId xmlns:a16="http://schemas.microsoft.com/office/drawing/2014/main" id="{84FB7FE5-7994-B036-F7C6-322D707EAC54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3" name="Object 5">
              <a:extLst>
                <a:ext uri="{FF2B5EF4-FFF2-40B4-BE49-F238E27FC236}">
                  <a16:creationId xmlns:a16="http://schemas.microsoft.com/office/drawing/2014/main" id="{7487C1D1-F052-04FD-8899-2B5E34461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그룹 1003">
            <a:extLst>
              <a:ext uri="{FF2B5EF4-FFF2-40B4-BE49-F238E27FC236}">
                <a16:creationId xmlns:a16="http://schemas.microsoft.com/office/drawing/2014/main" id="{B5575BCF-4593-95CF-5EA2-92D09F6C92CE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5" name="Object 8">
              <a:extLst>
                <a:ext uri="{FF2B5EF4-FFF2-40B4-BE49-F238E27FC236}">
                  <a16:creationId xmlns:a16="http://schemas.microsoft.com/office/drawing/2014/main" id="{2D0AEA19-F980-57A4-2439-323CC3C9C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34">
            <a:extLst>
              <a:ext uri="{FF2B5EF4-FFF2-40B4-BE49-F238E27FC236}">
                <a16:creationId xmlns:a16="http://schemas.microsoft.com/office/drawing/2014/main" id="{2C4F71CF-DE24-426E-3D26-2762C3A1D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4411785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Reference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44C8C773-D887-B9B3-EC06-CAC67B147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011" y="1605790"/>
            <a:ext cx="237626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17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참고자료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662DCD-2530-DC2E-32F8-68C5AD988C12}"/>
              </a:ext>
            </a:extLst>
          </p:cNvPr>
          <p:cNvSpPr txBox="1"/>
          <p:nvPr/>
        </p:nvSpPr>
        <p:spPr>
          <a:xfrm>
            <a:off x="823912" y="2767236"/>
            <a:ext cx="1242454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ko-KR" sz="2200" b="1" dirty="0">
                <a:latin typeface="Pretendard" panose="02000503000000020004" pitchFamily="50" charset="-127"/>
                <a:ea typeface="Pretendard" panose="02000503000000020004"/>
              </a:rPr>
              <a:t>Transformer Tracking</a:t>
            </a:r>
            <a:r>
              <a:rPr lang="en-US" altLang="ko-KR" sz="2200" dirty="0">
                <a:ea typeface="Pretendard" panose="02000503000000020004"/>
              </a:rPr>
              <a:t/>
            </a:r>
            <a:br>
              <a:rPr lang="en-US" altLang="ko-KR" sz="2200" dirty="0">
                <a:ea typeface="Pretendard" panose="02000503000000020004"/>
              </a:rPr>
            </a:br>
            <a:r>
              <a:rPr lang="en-US" altLang="ko-KR" sz="2200" dirty="0">
                <a:latin typeface="Pretendard" panose="02000503000000020004" pitchFamily="50" charset="-127"/>
                <a:ea typeface="Pretendard" panose="02000503000000020004"/>
                <a:hlinkClick r:id="rId4"/>
              </a:rPr>
              <a:t>https://arxiv.org/pdf/2103.15436.pdf</a:t>
            </a:r>
            <a:endParaRPr lang="en-US" altLang="ko-KR" sz="2200" dirty="0">
              <a:latin typeface="Pretendard" panose="02000503000000020004" pitchFamily="50" charset="-127"/>
              <a:ea typeface="Pretendard" panose="02000503000000020004"/>
            </a:endParaRPr>
          </a:p>
          <a:p>
            <a:endParaRPr lang="en-US" altLang="ko-KR" sz="2200" dirty="0">
              <a:latin typeface="Pretendard" panose="02000503000000020004" pitchFamily="50" charset="-127"/>
              <a:ea typeface="Pretendard" panose="02000503000000020004"/>
            </a:endParaRPr>
          </a:p>
          <a:p>
            <a:pPr marL="285750" indent="-285750">
              <a:buFontTx/>
              <a:buChar char="-"/>
            </a:pPr>
            <a:r>
              <a:rPr lang="en-US" altLang="ko-KR" sz="2200" b="1" dirty="0">
                <a:latin typeface="Pretendard" panose="02000503000000020004" pitchFamily="50" charset="-127"/>
                <a:ea typeface="Pretendard" panose="02000503000000020004"/>
              </a:rPr>
              <a:t>Fully convolutional Siamese networks for object tracking</a:t>
            </a:r>
            <a:br>
              <a:rPr lang="en-US" altLang="ko-KR" sz="2200" b="1" dirty="0">
                <a:latin typeface="Pretendard" panose="02000503000000020004" pitchFamily="50" charset="-127"/>
                <a:ea typeface="Pretendard" panose="02000503000000020004"/>
              </a:rPr>
            </a:br>
            <a:r>
              <a:rPr lang="en-US" altLang="ko-KR" sz="2200" dirty="0">
                <a:latin typeface="Pretendard" panose="02000503000000020004" pitchFamily="50" charset="-127"/>
                <a:ea typeface="Pretendard" panose="02000503000000020004"/>
                <a:hlinkClick r:id="rId5"/>
              </a:rPr>
              <a:t>https://arxiv.org/pdf/1606.09549.pdf</a:t>
            </a:r>
            <a:r>
              <a:rPr lang="en-US" altLang="ko-KR" sz="2200" dirty="0">
                <a:latin typeface="Pretendard" panose="02000503000000020004" pitchFamily="50" charset="-127"/>
                <a:ea typeface="Pretendard" panose="02000503000000020004"/>
              </a:rPr>
              <a:t/>
            </a:r>
            <a:br>
              <a:rPr lang="en-US" altLang="ko-KR" sz="2200" dirty="0">
                <a:latin typeface="Pretendard" panose="02000503000000020004" pitchFamily="50" charset="-127"/>
                <a:ea typeface="Pretendard" panose="02000503000000020004"/>
              </a:rPr>
            </a:br>
            <a:endParaRPr lang="en-US" altLang="ko-KR" sz="2200" dirty="0">
              <a:ea typeface="Pretendard" panose="02000503000000020004"/>
            </a:endParaRPr>
          </a:p>
          <a:p>
            <a:pPr marL="285750" indent="-285750">
              <a:buFontTx/>
              <a:buChar char="-"/>
            </a:pPr>
            <a:r>
              <a:rPr lang="en-US" altLang="ko-KR" sz="2200" b="1" dirty="0">
                <a:latin typeface="Pretendard" panose="02000503000000020004" pitchFamily="50" charset="-127"/>
                <a:ea typeface="Pretendard" panose="02000503000000020004"/>
              </a:rPr>
              <a:t>CBAM: Convolutional block attention module</a:t>
            </a:r>
            <a:br>
              <a:rPr lang="en-US" altLang="ko-KR" sz="2200" b="1" dirty="0">
                <a:latin typeface="Pretendard" panose="02000503000000020004" pitchFamily="50" charset="-127"/>
                <a:ea typeface="Pretendard" panose="02000503000000020004"/>
              </a:rPr>
            </a:br>
            <a:r>
              <a:rPr lang="en-US" altLang="ko-KR" sz="2200" dirty="0">
                <a:latin typeface="Pretendard" panose="02000503000000020004" pitchFamily="50" charset="-127"/>
                <a:ea typeface="Pretendard" panose="02000503000000020004"/>
                <a:hlinkClick r:id="rId6"/>
              </a:rPr>
              <a:t>https://arxiv.org/pdf/1807.06521.pdf</a:t>
            </a:r>
            <a:endParaRPr lang="en-US" altLang="ko-KR" sz="2200" dirty="0">
              <a:latin typeface="Pretendard" panose="02000503000000020004" pitchFamily="50" charset="-127"/>
              <a:ea typeface="Pretendard" panose="02000503000000020004"/>
            </a:endParaRPr>
          </a:p>
          <a:p>
            <a:pPr marL="285750" indent="-285750">
              <a:buFontTx/>
              <a:buChar char="-"/>
            </a:pPr>
            <a:endParaRPr lang="en-US" altLang="ko-KR" sz="2200" dirty="0">
              <a:ea typeface="Pretendard" panose="02000503000000020004"/>
            </a:endParaRPr>
          </a:p>
          <a:p>
            <a:pPr marL="285750" indent="-285750">
              <a:buFontTx/>
              <a:buChar char="-"/>
            </a:pPr>
            <a:r>
              <a:rPr lang="en-US" altLang="ko-KR" sz="2200" b="1" dirty="0">
                <a:latin typeface="Pretendard" panose="02000503000000020004" pitchFamily="50" charset="-127"/>
                <a:ea typeface="Pretendard" panose="02000503000000020004"/>
              </a:rPr>
              <a:t>GOT-10k: A Large High-Diversity Benchmark for Generic Object Tracking in the Wild</a:t>
            </a:r>
            <a:r>
              <a:rPr lang="en-US" altLang="ko-KR" sz="2200" dirty="0">
                <a:ea typeface="Pretendard" panose="02000503000000020004"/>
              </a:rPr>
              <a:t/>
            </a:r>
            <a:br>
              <a:rPr lang="en-US" altLang="ko-KR" sz="2200" dirty="0">
                <a:ea typeface="Pretendard" panose="02000503000000020004"/>
              </a:rPr>
            </a:br>
            <a:r>
              <a:rPr lang="en-US" altLang="ko-KR" sz="2200" dirty="0">
                <a:ea typeface="Pretendard" panose="02000503000000020004"/>
                <a:hlinkClick r:id="rId7"/>
              </a:rPr>
              <a:t>https://arxiv.org/pdf/1810.11981.pdf</a:t>
            </a:r>
            <a:endParaRPr lang="en-US" altLang="ko-KR" sz="2200" dirty="0">
              <a:ea typeface="Pretendard" panose="02000503000000020004"/>
            </a:endParaRPr>
          </a:p>
          <a:p>
            <a:pPr marL="285750" indent="-285750">
              <a:buFontTx/>
              <a:buChar char="-"/>
            </a:pPr>
            <a:endParaRPr lang="ko-KR" altLang="en-US" sz="2200" dirty="0">
              <a:ea typeface="Pretendard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17240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ED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1274425" y="2911475"/>
            <a:ext cx="19573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33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CH01.</a:t>
            </a:r>
            <a:endParaRPr lang="ko-KR" altLang="en-US" sz="330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</a:endParaRP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12692063" y="2917825"/>
            <a:ext cx="2389565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3100" dirty="0">
                <a:solidFill>
                  <a:srgbClr val="FFD94E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Introduction</a:t>
            </a:r>
            <a:endParaRPr lang="ko-KR" altLang="en-US" sz="3100" dirty="0">
              <a:solidFill>
                <a:srgbClr val="FFD94E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11274425" y="4287838"/>
            <a:ext cx="19573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33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CH02.</a:t>
            </a:r>
            <a:endParaRPr lang="ko-KR" altLang="en-US" sz="330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</a:endParaRPr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12692063" y="4305300"/>
            <a:ext cx="1604927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3100" dirty="0">
                <a:solidFill>
                  <a:srgbClr val="FFD94E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Method</a:t>
            </a:r>
            <a:endParaRPr lang="ko-KR" altLang="en-US" sz="3100" dirty="0">
              <a:solidFill>
                <a:srgbClr val="FFD94E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11274425" y="5654675"/>
            <a:ext cx="19573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33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CH03.</a:t>
            </a:r>
            <a:endParaRPr lang="ko-KR" altLang="en-US" sz="330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</a:endParaRPr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12704763" y="5675313"/>
            <a:ext cx="236475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3100" dirty="0">
                <a:solidFill>
                  <a:srgbClr val="FFD94E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Experiments</a:t>
            </a:r>
            <a:endParaRPr lang="ko-KR" altLang="en-US" sz="3100" dirty="0">
              <a:solidFill>
                <a:srgbClr val="FFD94E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4105" name="TextBox 8"/>
          <p:cNvSpPr txBox="1">
            <a:spLocks noChangeArrowheads="1"/>
          </p:cNvSpPr>
          <p:nvPr/>
        </p:nvSpPr>
        <p:spPr bwMode="auto">
          <a:xfrm>
            <a:off x="11274425" y="7032625"/>
            <a:ext cx="19573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330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</a:rPr>
              <a:t>CH04.</a:t>
            </a:r>
            <a:endParaRPr lang="ko-KR" altLang="en-US" sz="330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</a:endParaRPr>
          </a:p>
        </p:txBody>
      </p:sp>
      <p:sp>
        <p:nvSpPr>
          <p:cNvPr id="4106" name="TextBox 9"/>
          <p:cNvSpPr txBox="1">
            <a:spLocks noChangeArrowheads="1"/>
          </p:cNvSpPr>
          <p:nvPr/>
        </p:nvSpPr>
        <p:spPr bwMode="auto">
          <a:xfrm>
            <a:off x="12692063" y="7080250"/>
            <a:ext cx="2156360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3100" dirty="0">
                <a:solidFill>
                  <a:srgbClr val="FFD94E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Conclusion</a:t>
            </a:r>
            <a:endParaRPr lang="ko-KR" altLang="en-US" sz="3100" dirty="0">
              <a:solidFill>
                <a:srgbClr val="FFD94E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002">
            <a:extLst>
              <a:ext uri="{FF2B5EF4-FFF2-40B4-BE49-F238E27FC236}">
                <a16:creationId xmlns:a16="http://schemas.microsoft.com/office/drawing/2014/main" id="{43BDCEBA-2DC3-8DC8-EFA5-F5EB5C2B9390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3" name="Object 5">
              <a:extLst>
                <a:ext uri="{FF2B5EF4-FFF2-40B4-BE49-F238E27FC236}">
                  <a16:creationId xmlns:a16="http://schemas.microsoft.com/office/drawing/2014/main" id="{FB5AF82D-4212-5C26-AE90-84EC1E5AC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그룹 1003">
            <a:extLst>
              <a:ext uri="{FF2B5EF4-FFF2-40B4-BE49-F238E27FC236}">
                <a16:creationId xmlns:a16="http://schemas.microsoft.com/office/drawing/2014/main" id="{A2ABA5DE-BFBD-2984-9B22-68A0DA155A41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5" name="Object 8">
              <a:extLst>
                <a:ext uri="{FF2B5EF4-FFF2-40B4-BE49-F238E27FC236}">
                  <a16:creationId xmlns:a16="http://schemas.microsoft.com/office/drawing/2014/main" id="{7B8444C3-7B01-F5BA-0E1D-26339693D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34">
            <a:extLst>
              <a:ext uri="{FF2B5EF4-FFF2-40B4-BE49-F238E27FC236}">
                <a16:creationId xmlns:a16="http://schemas.microsoft.com/office/drawing/2014/main" id="{9ABB8C51-A60C-8663-21F5-5C38D2A24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515557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Introduction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A45F57F6-717C-A0A8-0708-9036250A3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144" y="1600454"/>
            <a:ext cx="24828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17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단일 객체 추적이란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455D6A9-E341-A8D0-6837-BB2C2835E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04" y="3559324"/>
            <a:ext cx="7743714" cy="4362292"/>
          </a:xfrm>
          <a:prstGeom prst="rect">
            <a:avLst/>
          </a:prstGeom>
        </p:spPr>
      </p:pic>
      <p:grpSp>
        <p:nvGrpSpPr>
          <p:cNvPr id="9" name="그룹 1001">
            <a:extLst>
              <a:ext uri="{FF2B5EF4-FFF2-40B4-BE49-F238E27FC236}">
                <a16:creationId xmlns:a16="http://schemas.microsoft.com/office/drawing/2014/main" id="{C5CE6861-BC02-35AD-F6EC-E107E8366996}"/>
              </a:ext>
            </a:extLst>
          </p:cNvPr>
          <p:cNvGrpSpPr>
            <a:grpSpLocks/>
          </p:cNvGrpSpPr>
          <p:nvPr/>
        </p:nvGrpSpPr>
        <p:grpSpPr bwMode="auto">
          <a:xfrm>
            <a:off x="898526" y="4737854"/>
            <a:ext cx="3023468" cy="520700"/>
            <a:chOff x="824203" y="4235358"/>
            <a:chExt cx="4671585" cy="521168"/>
          </a:xfrm>
        </p:grpSpPr>
        <p:pic>
          <p:nvPicPr>
            <p:cNvPr id="10" name="Object 2">
              <a:extLst>
                <a:ext uri="{FF2B5EF4-FFF2-40B4-BE49-F238E27FC236}">
                  <a16:creationId xmlns:a16="http://schemas.microsoft.com/office/drawing/2014/main" id="{31B44BFB-0567-8048-6936-2058205BC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36">
            <a:extLst>
              <a:ext uri="{FF2B5EF4-FFF2-40B4-BE49-F238E27FC236}">
                <a16:creationId xmlns:a16="http://schemas.microsoft.com/office/drawing/2014/main" id="{C895A67C-A4AB-399A-E4E8-9D8CC83B1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810" y="4793424"/>
            <a:ext cx="20762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단일 객체 추적</a:t>
            </a:r>
          </a:p>
        </p:txBody>
      </p:sp>
      <p:sp>
        <p:nvSpPr>
          <p:cNvPr id="12" name="TextBox 37">
            <a:extLst>
              <a:ext uri="{FF2B5EF4-FFF2-40B4-BE49-F238E27FC236}">
                <a16:creationId xmlns:a16="http://schemas.microsoft.com/office/drawing/2014/main" id="{F791092F-BB70-987D-0C88-AA3DCFEDA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13" y="5417304"/>
            <a:ext cx="65790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비디오의 특정 프레임에서 </a:t>
            </a:r>
            <a:r>
              <a:rPr lang="ko-KR" altLang="en-US" b="1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객체를 포함하는 영역이 입력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될 때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,</a:t>
            </a:r>
          </a:p>
          <a:p>
            <a:pPr marL="0" indent="0" eaLnBrk="1" hangingPunct="1"/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이후의 </a:t>
            </a:r>
            <a:r>
              <a:rPr lang="ko-KR" altLang="en-US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프레임들에서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 해당 객체를 추적하는 기술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논문 리뷰] Fast Online Object Tracking and Segmentation: A Unifying Approach  (SiamMask) : 네이버 블로그">
            <a:extLst>
              <a:ext uri="{FF2B5EF4-FFF2-40B4-BE49-F238E27FC236}">
                <a16:creationId xmlns:a16="http://schemas.microsoft.com/office/drawing/2014/main" id="{D5C9AAEB-634F-BBE9-8BC1-8B35B1BD85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03" y="4495428"/>
            <a:ext cx="10479164" cy="477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A269118-FD41-EA84-CF37-F1A92E653E9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92302" y="5176862"/>
            <a:ext cx="6768752" cy="3504946"/>
          </a:xfrm>
          <a:prstGeom prst="rect">
            <a:avLst/>
          </a:prstGeom>
        </p:spPr>
      </p:pic>
      <p:grpSp>
        <p:nvGrpSpPr>
          <p:cNvPr id="4" name="그룹 1002">
            <a:extLst>
              <a:ext uri="{FF2B5EF4-FFF2-40B4-BE49-F238E27FC236}">
                <a16:creationId xmlns:a16="http://schemas.microsoft.com/office/drawing/2014/main" id="{B6ED38B3-FA3B-C7C1-BCD1-2D1C3DD1C139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9539199-E07D-3D33-7ED1-ADDA914B1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그룹 1003">
            <a:extLst>
              <a:ext uri="{FF2B5EF4-FFF2-40B4-BE49-F238E27FC236}">
                <a16:creationId xmlns:a16="http://schemas.microsoft.com/office/drawing/2014/main" id="{A6004DB4-7132-8E87-70D2-8390DC9CDC7F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01EECECB-0BCC-33C7-F8FE-0C10A93FA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34">
            <a:extLst>
              <a:ext uri="{FF2B5EF4-FFF2-40B4-BE49-F238E27FC236}">
                <a16:creationId xmlns:a16="http://schemas.microsoft.com/office/drawing/2014/main" id="{CB736F09-89E5-AF72-F373-F82B59FA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515557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Introduction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sp>
        <p:nvSpPr>
          <p:cNvPr id="9" name="TextBox 35">
            <a:extLst>
              <a:ext uri="{FF2B5EF4-FFF2-40B4-BE49-F238E27FC236}">
                <a16:creationId xmlns:a16="http://schemas.microsoft.com/office/drawing/2014/main" id="{B66920E4-C39C-B6CF-16EC-1CACBCC9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144" y="1600454"/>
            <a:ext cx="24828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17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샴 네트워크 기반 방식</a:t>
            </a:r>
          </a:p>
        </p:txBody>
      </p:sp>
      <p:grpSp>
        <p:nvGrpSpPr>
          <p:cNvPr id="10" name="그룹 1001">
            <a:extLst>
              <a:ext uri="{FF2B5EF4-FFF2-40B4-BE49-F238E27FC236}">
                <a16:creationId xmlns:a16="http://schemas.microsoft.com/office/drawing/2014/main" id="{5F83AC6C-A08C-26DA-3441-CD3AD42C1545}"/>
              </a:ext>
            </a:extLst>
          </p:cNvPr>
          <p:cNvGrpSpPr>
            <a:grpSpLocks/>
          </p:cNvGrpSpPr>
          <p:nvPr/>
        </p:nvGrpSpPr>
        <p:grpSpPr bwMode="auto">
          <a:xfrm>
            <a:off x="804863" y="2471738"/>
            <a:ext cx="6826969" cy="520700"/>
            <a:chOff x="824203" y="4235358"/>
            <a:chExt cx="4671585" cy="521168"/>
          </a:xfrm>
        </p:grpSpPr>
        <p:pic>
          <p:nvPicPr>
            <p:cNvPr id="11" name="Object 2">
              <a:extLst>
                <a:ext uri="{FF2B5EF4-FFF2-40B4-BE49-F238E27FC236}">
                  <a16:creationId xmlns:a16="http://schemas.microsoft.com/office/drawing/2014/main" id="{3DF65097-457C-D609-61B6-78FFB2C71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36">
            <a:extLst>
              <a:ext uri="{FF2B5EF4-FFF2-40B4-BE49-F238E27FC236}">
                <a16:creationId xmlns:a16="http://schemas.microsoft.com/office/drawing/2014/main" id="{24453F49-AF12-5C67-E04A-BDBDBEF42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112" y="2516644"/>
            <a:ext cx="62510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Fully Convolutional Siamese Network (Siam FC)</a:t>
            </a:r>
            <a:endParaRPr lang="ko-KR" altLang="en-US" sz="22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38F507F7-A67F-8DD9-67DC-19B7E2213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3151188"/>
            <a:ext cx="1375088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단일 객체 추적 연구는 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Siam FC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를 기반으로 하며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모델은 </a:t>
            </a:r>
            <a:r>
              <a:rPr lang="ko-KR" altLang="en-US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특징 </a:t>
            </a:r>
            <a:r>
              <a:rPr lang="ko-KR" altLang="en-US" b="1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추출기</a:t>
            </a:r>
            <a:r>
              <a:rPr lang="en-US" altLang="ko-KR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특징 융합 네트워크</a:t>
            </a:r>
            <a:r>
              <a:rPr lang="en-US" altLang="ko-KR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예측</a:t>
            </a:r>
            <a:r>
              <a:rPr lang="en-US" altLang="ko-KR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ko-KR" altLang="en-US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헤드 네트워크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 세 가지로 구성된다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L="0" indent="0" eaLnBrk="1" hangingPunct="1"/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1.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추적 대상을 포함하는 </a:t>
            </a:r>
            <a:r>
              <a:rPr lang="ko-KR" altLang="en-US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템플릿 영상</a:t>
            </a:r>
            <a:r>
              <a:rPr lang="en-US" altLang="ko-KR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(z)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과 추적 대상을 찾을 </a:t>
            </a:r>
            <a:r>
              <a:rPr lang="ko-KR" altLang="en-US" b="1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검색</a:t>
            </a:r>
            <a:r>
              <a:rPr lang="en-US" altLang="ko-KR" b="1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ko-KR" altLang="en-US" b="1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영상</a:t>
            </a:r>
            <a:r>
              <a:rPr lang="en-US" altLang="ko-KR" b="1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(x)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의 특징을 각각 추출한다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L="0" indent="0" eaLnBrk="1" hangingPunct="1"/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2.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교차상관관계를 통해 두 </a:t>
            </a:r>
            <a:r>
              <a:rPr lang="ko-KR" altLang="en-US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특징맵의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 유사도를 계산한다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.</a:t>
            </a:r>
          </a:p>
          <a:p>
            <a:pPr marL="0" indent="0" eaLnBrk="1" hangingPunct="1"/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3.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가장 높은 유사도를 통해 검색 영상에서 추적 대상의 위치를 예측한다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. </a:t>
            </a:r>
            <a:endParaRPr lang="ko-KR" altLang="en-US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52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002">
            <a:extLst>
              <a:ext uri="{FF2B5EF4-FFF2-40B4-BE49-F238E27FC236}">
                <a16:creationId xmlns:a16="http://schemas.microsoft.com/office/drawing/2014/main" id="{B6ED38B3-FA3B-C7C1-BCD1-2D1C3DD1C139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9539199-E07D-3D33-7ED1-ADDA914B1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그룹 1003">
            <a:extLst>
              <a:ext uri="{FF2B5EF4-FFF2-40B4-BE49-F238E27FC236}">
                <a16:creationId xmlns:a16="http://schemas.microsoft.com/office/drawing/2014/main" id="{A6004DB4-7132-8E87-70D2-8390DC9CDC7F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01EECECB-0BCC-33C7-F8FE-0C10A93FA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34">
            <a:extLst>
              <a:ext uri="{FF2B5EF4-FFF2-40B4-BE49-F238E27FC236}">
                <a16:creationId xmlns:a16="http://schemas.microsoft.com/office/drawing/2014/main" id="{CB736F09-89E5-AF72-F373-F82B59FA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515557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Introduction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sp>
        <p:nvSpPr>
          <p:cNvPr id="9" name="TextBox 35">
            <a:extLst>
              <a:ext uri="{FF2B5EF4-FFF2-40B4-BE49-F238E27FC236}">
                <a16:creationId xmlns:a16="http://schemas.microsoft.com/office/drawing/2014/main" id="{B66920E4-C39C-B6CF-16EC-1CACBCC9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144" y="1600454"/>
            <a:ext cx="24828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17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샴 네트워크 기반 방식</a:t>
            </a:r>
          </a:p>
        </p:txBody>
      </p:sp>
      <p:grpSp>
        <p:nvGrpSpPr>
          <p:cNvPr id="10" name="그룹 1001">
            <a:extLst>
              <a:ext uri="{FF2B5EF4-FFF2-40B4-BE49-F238E27FC236}">
                <a16:creationId xmlns:a16="http://schemas.microsoft.com/office/drawing/2014/main" id="{5F83AC6C-A08C-26DA-3441-CD3AD42C1545}"/>
              </a:ext>
            </a:extLst>
          </p:cNvPr>
          <p:cNvGrpSpPr>
            <a:grpSpLocks/>
          </p:cNvGrpSpPr>
          <p:nvPr/>
        </p:nvGrpSpPr>
        <p:grpSpPr bwMode="auto">
          <a:xfrm>
            <a:off x="804863" y="2471738"/>
            <a:ext cx="4594721" cy="520700"/>
            <a:chOff x="824203" y="4235358"/>
            <a:chExt cx="4671585" cy="521168"/>
          </a:xfrm>
        </p:grpSpPr>
        <p:pic>
          <p:nvPicPr>
            <p:cNvPr id="11" name="Object 2">
              <a:extLst>
                <a:ext uri="{FF2B5EF4-FFF2-40B4-BE49-F238E27FC236}">
                  <a16:creationId xmlns:a16="http://schemas.microsoft.com/office/drawing/2014/main" id="{3DF65097-457C-D609-61B6-78FFB2C71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36">
            <a:extLst>
              <a:ext uri="{FF2B5EF4-FFF2-40B4-BE49-F238E27FC236}">
                <a16:creationId xmlns:a16="http://schemas.microsoft.com/office/drawing/2014/main" id="{24453F49-AF12-5C67-E04A-BDBDBEF42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922" y="2509846"/>
            <a:ext cx="39246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Transformer Tracking (</a:t>
            </a:r>
            <a:r>
              <a:rPr lang="en-US" altLang="ko-KR" sz="22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TransT</a:t>
            </a:r>
            <a:r>
              <a:rPr lang="en-US" altLang="ko-KR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)</a:t>
            </a:r>
            <a:endParaRPr lang="ko-KR" altLang="en-US" sz="22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38F507F7-A67F-8DD9-67DC-19B7E2213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3151188"/>
            <a:ext cx="100142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교차상관관계를 </a:t>
            </a:r>
            <a:r>
              <a:rPr lang="en-US" altLang="ko-KR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Transformer </a:t>
            </a:r>
            <a:r>
              <a:rPr lang="ko-KR" altLang="en-US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구조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로 대체한 단일 객체 추적 모델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교차상관관계보다 전역적인 정보를 활용할 수 있고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유의미한 정보의 소실을 막음 </a:t>
            </a:r>
            <a:r>
              <a:rPr lang="en-US" altLang="ko-KR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-&gt; </a:t>
            </a:r>
            <a:r>
              <a:rPr lang="ko-KR" altLang="en-US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성능 향상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D102415-5EE2-465B-869F-5065BC19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56" y="4495428"/>
            <a:ext cx="16601007" cy="468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002">
            <a:extLst>
              <a:ext uri="{FF2B5EF4-FFF2-40B4-BE49-F238E27FC236}">
                <a16:creationId xmlns:a16="http://schemas.microsoft.com/office/drawing/2014/main" id="{B6ED38B3-FA3B-C7C1-BCD1-2D1C3DD1C139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9539199-E07D-3D33-7ED1-ADDA914B1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34">
            <a:extLst>
              <a:ext uri="{FF2B5EF4-FFF2-40B4-BE49-F238E27FC236}">
                <a16:creationId xmlns:a16="http://schemas.microsoft.com/office/drawing/2014/main" id="{CB736F09-89E5-AF72-F373-F82B59FA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515557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Introduction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grpSp>
        <p:nvGrpSpPr>
          <p:cNvPr id="10" name="그룹 1001">
            <a:extLst>
              <a:ext uri="{FF2B5EF4-FFF2-40B4-BE49-F238E27FC236}">
                <a16:creationId xmlns:a16="http://schemas.microsoft.com/office/drawing/2014/main" id="{5F83AC6C-A08C-26DA-3441-CD3AD42C1545}"/>
              </a:ext>
            </a:extLst>
          </p:cNvPr>
          <p:cNvGrpSpPr>
            <a:grpSpLocks/>
          </p:cNvGrpSpPr>
          <p:nvPr/>
        </p:nvGrpSpPr>
        <p:grpSpPr bwMode="auto">
          <a:xfrm>
            <a:off x="898526" y="4521478"/>
            <a:ext cx="4162673" cy="520700"/>
            <a:chOff x="824203" y="4235358"/>
            <a:chExt cx="4671585" cy="521168"/>
          </a:xfrm>
        </p:grpSpPr>
        <p:pic>
          <p:nvPicPr>
            <p:cNvPr id="11" name="Object 2">
              <a:extLst>
                <a:ext uri="{FF2B5EF4-FFF2-40B4-BE49-F238E27FC236}">
                  <a16:creationId xmlns:a16="http://schemas.microsoft.com/office/drawing/2014/main" id="{3DF65097-457C-D609-61B6-78FFB2C71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36">
            <a:extLst>
              <a:ext uri="{FF2B5EF4-FFF2-40B4-BE49-F238E27FC236}">
                <a16:creationId xmlns:a16="http://schemas.microsoft.com/office/drawing/2014/main" id="{24453F49-AF12-5C67-E04A-BDBDBEF42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815" y="4566384"/>
            <a:ext cx="264046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기존 방식의 문제점</a:t>
            </a:r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38F507F7-A67F-8DD9-67DC-19B7E2213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13" y="5200928"/>
            <a:ext cx="67585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ko-KR" altLang="en-US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여러 객체들이 동시에 움직이는 비디오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에서 </a:t>
            </a:r>
            <a:r>
              <a:rPr lang="ko-KR" altLang="en-US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낮은 정확도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를 보임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여러 객체들이 동시에 움직이면 </a:t>
            </a:r>
            <a:r>
              <a:rPr lang="ko-KR" altLang="en-US" b="1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템플릿 영상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속에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r>
              <a:rPr lang="ko-KR" altLang="en-US" b="1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다른 객체의 일부가 포함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되어 </a:t>
            </a:r>
            <a:r>
              <a:rPr lang="ko-KR" altLang="en-US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노이즈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로 작용하기 때문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AAB243C-9955-7D69-F6A5-7EE679F6F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96" y="3173228"/>
            <a:ext cx="8560829" cy="4794064"/>
          </a:xfrm>
          <a:prstGeom prst="rect">
            <a:avLst/>
          </a:prstGeom>
        </p:spPr>
      </p:pic>
      <p:grpSp>
        <p:nvGrpSpPr>
          <p:cNvPr id="14" name="그룹 1003">
            <a:extLst>
              <a:ext uri="{FF2B5EF4-FFF2-40B4-BE49-F238E27FC236}">
                <a16:creationId xmlns:a16="http://schemas.microsoft.com/office/drawing/2014/main" id="{EF18A9BF-359B-30C2-4B0F-A95BD9E0E7BE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8F657D37-8926-0769-A003-4628C4D19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35">
            <a:extLst>
              <a:ext uri="{FF2B5EF4-FFF2-40B4-BE49-F238E27FC236}">
                <a16:creationId xmlns:a16="http://schemas.microsoft.com/office/drawing/2014/main" id="{61C952BB-1215-DCBD-795E-119EC694E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144" y="1600454"/>
            <a:ext cx="24828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17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샴 네트워크 기반 방식</a:t>
            </a:r>
          </a:p>
        </p:txBody>
      </p:sp>
    </p:spTree>
    <p:extLst>
      <p:ext uri="{BB962C8B-B14F-4D97-AF65-F5344CB8AC3E}">
        <p14:creationId xmlns:p14="http://schemas.microsoft.com/office/powerpoint/2010/main" val="27392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002">
            <a:extLst>
              <a:ext uri="{FF2B5EF4-FFF2-40B4-BE49-F238E27FC236}">
                <a16:creationId xmlns:a16="http://schemas.microsoft.com/office/drawing/2014/main" id="{B6ED38B3-FA3B-C7C1-BCD1-2D1C3DD1C139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9539199-E07D-3D33-7ED1-ADDA914B1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그룹 1003">
            <a:extLst>
              <a:ext uri="{FF2B5EF4-FFF2-40B4-BE49-F238E27FC236}">
                <a16:creationId xmlns:a16="http://schemas.microsoft.com/office/drawing/2014/main" id="{A6004DB4-7132-8E87-70D2-8390DC9CDC7F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01EECECB-0BCC-33C7-F8FE-0C10A93FA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34">
            <a:extLst>
              <a:ext uri="{FF2B5EF4-FFF2-40B4-BE49-F238E27FC236}">
                <a16:creationId xmlns:a16="http://schemas.microsoft.com/office/drawing/2014/main" id="{CB736F09-89E5-AF72-F373-F82B59FA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515557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Introduction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sp>
        <p:nvSpPr>
          <p:cNvPr id="9" name="TextBox 35">
            <a:extLst>
              <a:ext uri="{FF2B5EF4-FFF2-40B4-BE49-F238E27FC236}">
                <a16:creationId xmlns:a16="http://schemas.microsoft.com/office/drawing/2014/main" id="{B66920E4-C39C-B6CF-16EC-1CACBCC9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176" y="1600454"/>
            <a:ext cx="24828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170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제안 아이디어</a:t>
            </a:r>
            <a:endParaRPr lang="ko-KR" altLang="en-US" sz="17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pSp>
        <p:nvGrpSpPr>
          <p:cNvPr id="10" name="그룹 1001">
            <a:extLst>
              <a:ext uri="{FF2B5EF4-FFF2-40B4-BE49-F238E27FC236}">
                <a16:creationId xmlns:a16="http://schemas.microsoft.com/office/drawing/2014/main" id="{5F83AC6C-A08C-26DA-3441-CD3AD42C1545}"/>
              </a:ext>
            </a:extLst>
          </p:cNvPr>
          <p:cNvGrpSpPr>
            <a:grpSpLocks/>
          </p:cNvGrpSpPr>
          <p:nvPr/>
        </p:nvGrpSpPr>
        <p:grpSpPr bwMode="auto">
          <a:xfrm>
            <a:off x="804863" y="2471738"/>
            <a:ext cx="2938537" cy="520700"/>
            <a:chOff x="824203" y="4235358"/>
            <a:chExt cx="4671585" cy="521168"/>
          </a:xfrm>
        </p:grpSpPr>
        <p:pic>
          <p:nvPicPr>
            <p:cNvPr id="11" name="Object 2">
              <a:extLst>
                <a:ext uri="{FF2B5EF4-FFF2-40B4-BE49-F238E27FC236}">
                  <a16:creationId xmlns:a16="http://schemas.microsoft.com/office/drawing/2014/main" id="{3DF65097-457C-D609-61B6-78FFB2C71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36">
            <a:extLst>
              <a:ext uri="{FF2B5EF4-FFF2-40B4-BE49-F238E27FC236}">
                <a16:creationId xmlns:a16="http://schemas.microsoft.com/office/drawing/2014/main" id="{24453F49-AF12-5C67-E04A-BDBDBEF42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719" y="2520541"/>
            <a:ext cx="19768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제안 아이디어</a:t>
            </a:r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38F507F7-A67F-8DD9-67DC-19B7E2213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3151188"/>
            <a:ext cx="91101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ko-KR" altLang="en-US" b="1" dirty="0">
                <a:solidFill>
                  <a:srgbClr val="78B64E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특징 추출기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와 </a:t>
            </a:r>
            <a:r>
              <a:rPr lang="ko-KR" altLang="en-US" b="1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예측</a:t>
            </a:r>
            <a:r>
              <a:rPr lang="en-US" altLang="ko-KR" b="1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ko-KR" altLang="en-US" b="1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헤드 네트워크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에서 </a:t>
            </a:r>
            <a:r>
              <a:rPr lang="ko-KR" altLang="en-US" b="1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어텐션</a:t>
            </a:r>
            <a:r>
              <a:rPr lang="ko-KR" altLang="en-US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 모듈을 적용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하는 방식을 제안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1.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템플릿 영상에 다른 객체의 일부가 포함되어 있더라도 추적 대상에만 집중하도록 함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2. 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유사도가 계산된 이후 추적 대상의 위치와 크기를 정확하게 예측할 수 있도록 함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6422F452-922A-9D52-E34C-454A67337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23" y="4661525"/>
            <a:ext cx="15930127" cy="488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9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002">
            <a:extLst>
              <a:ext uri="{FF2B5EF4-FFF2-40B4-BE49-F238E27FC236}">
                <a16:creationId xmlns:a16="http://schemas.microsoft.com/office/drawing/2014/main" id="{B6ED38B3-FA3B-C7C1-BCD1-2D1C3DD1C139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9539199-E07D-3D33-7ED1-ADDA914B1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그룹 1003">
            <a:extLst>
              <a:ext uri="{FF2B5EF4-FFF2-40B4-BE49-F238E27FC236}">
                <a16:creationId xmlns:a16="http://schemas.microsoft.com/office/drawing/2014/main" id="{A6004DB4-7132-8E87-70D2-8390DC9CDC7F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01EECECB-0BCC-33C7-F8FE-0C10A93FA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34">
            <a:extLst>
              <a:ext uri="{FF2B5EF4-FFF2-40B4-BE49-F238E27FC236}">
                <a16:creationId xmlns:a16="http://schemas.microsoft.com/office/drawing/2014/main" id="{CB736F09-89E5-AF72-F373-F82B59FA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3243196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Method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sp>
        <p:nvSpPr>
          <p:cNvPr id="9" name="TextBox 35">
            <a:extLst>
              <a:ext uri="{FF2B5EF4-FFF2-40B4-BE49-F238E27FC236}">
                <a16:creationId xmlns:a16="http://schemas.microsoft.com/office/drawing/2014/main" id="{B66920E4-C39C-B6CF-16EC-1CACBCC9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462" y="1605790"/>
            <a:ext cx="237626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17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CNN </a:t>
            </a:r>
            <a:r>
              <a:rPr lang="ko-KR" altLang="en-US" sz="17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어텐션</a:t>
            </a:r>
            <a:r>
              <a:rPr lang="ko-KR" altLang="en-US" sz="17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네트워크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5C0A61D9-6B35-1E36-0AE3-8C1E85D60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84" y="5044090"/>
            <a:ext cx="8853735" cy="191992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7701D8B-7D61-B60D-9E26-C1AF3B542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84" y="7519764"/>
            <a:ext cx="6303863" cy="1931431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E00CF42-FD87-4290-F01C-B84DE6CC0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674" y="5712890"/>
            <a:ext cx="7397336" cy="915133"/>
          </a:xfrm>
          <a:prstGeom prst="rect">
            <a:avLst/>
          </a:prstGeom>
        </p:spPr>
      </p:pic>
      <p:grpSp>
        <p:nvGrpSpPr>
          <p:cNvPr id="25" name="그룹 1001">
            <a:extLst>
              <a:ext uri="{FF2B5EF4-FFF2-40B4-BE49-F238E27FC236}">
                <a16:creationId xmlns:a16="http://schemas.microsoft.com/office/drawing/2014/main" id="{6C7FF5D6-A6AD-F5B7-5D3A-529902DC5460}"/>
              </a:ext>
            </a:extLst>
          </p:cNvPr>
          <p:cNvGrpSpPr>
            <a:grpSpLocks/>
          </p:cNvGrpSpPr>
          <p:nvPr/>
        </p:nvGrpSpPr>
        <p:grpSpPr bwMode="auto">
          <a:xfrm>
            <a:off x="10436256" y="4778184"/>
            <a:ext cx="4791511" cy="520700"/>
            <a:chOff x="824203" y="4235358"/>
            <a:chExt cx="4671585" cy="521168"/>
          </a:xfrm>
        </p:grpSpPr>
        <p:pic>
          <p:nvPicPr>
            <p:cNvPr id="26" name="Object 2">
              <a:extLst>
                <a:ext uri="{FF2B5EF4-FFF2-40B4-BE49-F238E27FC236}">
                  <a16:creationId xmlns:a16="http://schemas.microsoft.com/office/drawing/2014/main" id="{95173C84-0BB0-AA48-9AE0-3C4D492FC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Box 36">
            <a:extLst>
              <a:ext uri="{FF2B5EF4-FFF2-40B4-BE49-F238E27FC236}">
                <a16:creationId xmlns:a16="http://schemas.microsoft.com/office/drawing/2014/main" id="{C21C3E4C-1827-AB4A-8660-9571C9424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0636" y="4823090"/>
            <a:ext cx="42916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채널 </a:t>
            </a:r>
            <a:r>
              <a:rPr lang="ko-KR" altLang="en-US" sz="22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어텐션</a:t>
            </a:r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en-US" altLang="ko-KR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(Channel Attention)</a:t>
            </a:r>
            <a:endParaRPr lang="ko-KR" altLang="en-US" sz="22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pSp>
        <p:nvGrpSpPr>
          <p:cNvPr id="28" name="그룹 1001">
            <a:extLst>
              <a:ext uri="{FF2B5EF4-FFF2-40B4-BE49-F238E27FC236}">
                <a16:creationId xmlns:a16="http://schemas.microsoft.com/office/drawing/2014/main" id="{AF066FBF-346D-3FBE-C082-0F60375A2C56}"/>
              </a:ext>
            </a:extLst>
          </p:cNvPr>
          <p:cNvGrpSpPr>
            <a:grpSpLocks/>
          </p:cNvGrpSpPr>
          <p:nvPr/>
        </p:nvGrpSpPr>
        <p:grpSpPr bwMode="auto">
          <a:xfrm>
            <a:off x="10515378" y="7159761"/>
            <a:ext cx="4712389" cy="520700"/>
            <a:chOff x="824203" y="4235358"/>
            <a:chExt cx="4671585" cy="521168"/>
          </a:xfrm>
        </p:grpSpPr>
        <p:pic>
          <p:nvPicPr>
            <p:cNvPr id="29" name="Object 2">
              <a:extLst>
                <a:ext uri="{FF2B5EF4-FFF2-40B4-BE49-F238E27FC236}">
                  <a16:creationId xmlns:a16="http://schemas.microsoft.com/office/drawing/2014/main" id="{04377731-EC8E-31FD-5904-69C44F05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36">
            <a:extLst>
              <a:ext uri="{FF2B5EF4-FFF2-40B4-BE49-F238E27FC236}">
                <a16:creationId xmlns:a16="http://schemas.microsoft.com/office/drawing/2014/main" id="{2712B346-21DA-1F07-BB0E-62A7FD6B9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2917" y="7199354"/>
            <a:ext cx="410490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공간 </a:t>
            </a:r>
            <a:r>
              <a:rPr lang="ko-KR" altLang="en-US" sz="22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어텐션</a:t>
            </a:r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 </a:t>
            </a:r>
            <a:r>
              <a:rPr lang="en-US" altLang="ko-KR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(Spatial Attention)</a:t>
            </a:r>
            <a:endParaRPr lang="ko-KR" altLang="en-US" sz="22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17CF0505-420C-8E40-7B26-58FA64D45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184" y="2420389"/>
            <a:ext cx="8707768" cy="200484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4F532656-271E-8AA4-CCAF-505A887C29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3772" y="3125706"/>
            <a:ext cx="2880320" cy="1026037"/>
          </a:xfrm>
          <a:prstGeom prst="rect">
            <a:avLst/>
          </a:prstGeom>
        </p:spPr>
      </p:pic>
      <p:grpSp>
        <p:nvGrpSpPr>
          <p:cNvPr id="34" name="그룹 1001">
            <a:extLst>
              <a:ext uri="{FF2B5EF4-FFF2-40B4-BE49-F238E27FC236}">
                <a16:creationId xmlns:a16="http://schemas.microsoft.com/office/drawing/2014/main" id="{0126C3FE-E8C7-F645-1D5B-B95F100434E1}"/>
              </a:ext>
            </a:extLst>
          </p:cNvPr>
          <p:cNvGrpSpPr>
            <a:grpSpLocks/>
          </p:cNvGrpSpPr>
          <p:nvPr/>
        </p:nvGrpSpPr>
        <p:grpSpPr bwMode="auto">
          <a:xfrm>
            <a:off x="10406446" y="2354728"/>
            <a:ext cx="4712389" cy="520700"/>
            <a:chOff x="824203" y="4235358"/>
            <a:chExt cx="4671585" cy="521168"/>
          </a:xfrm>
        </p:grpSpPr>
        <p:pic>
          <p:nvPicPr>
            <p:cNvPr id="35" name="Object 2">
              <a:extLst>
                <a:ext uri="{FF2B5EF4-FFF2-40B4-BE49-F238E27FC236}">
                  <a16:creationId xmlns:a16="http://schemas.microsoft.com/office/drawing/2014/main" id="{015772AB-4BCE-1371-B15B-9799733AB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Box 36">
            <a:extLst>
              <a:ext uri="{FF2B5EF4-FFF2-40B4-BE49-F238E27FC236}">
                <a16:creationId xmlns:a16="http://schemas.microsoft.com/office/drawing/2014/main" id="{0B04EA3E-480C-E9D3-E490-83A96E56F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1303" y="2399634"/>
            <a:ext cx="32319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CBAM </a:t>
            </a:r>
            <a:r>
              <a:rPr lang="ko-KR" altLang="en-US" sz="2200" dirty="0" smtClean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모듈 </a:t>
            </a:r>
            <a:r>
              <a:rPr lang="en-US" altLang="ko-KR" sz="2200" dirty="0" smtClean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(ECCV 2018)</a:t>
            </a:r>
            <a:endParaRPr lang="ko-KR" altLang="en-US" sz="22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BD14E39F-F1AC-EC0A-BB49-B6B58DD6AE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9715" y="7976736"/>
            <a:ext cx="6735310" cy="105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002">
            <a:extLst>
              <a:ext uri="{FF2B5EF4-FFF2-40B4-BE49-F238E27FC236}">
                <a16:creationId xmlns:a16="http://schemas.microsoft.com/office/drawing/2014/main" id="{B6ED38B3-FA3B-C7C1-BCD1-2D1C3DD1C139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868363"/>
            <a:ext cx="879475" cy="95250"/>
            <a:chOff x="102026" y="868430"/>
            <a:chExt cx="878527" cy="95238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9539199-E07D-3D33-7ED1-ADDA914B1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2026" y="868430"/>
              <a:ext cx="878527" cy="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그룹 1003">
            <a:extLst>
              <a:ext uri="{FF2B5EF4-FFF2-40B4-BE49-F238E27FC236}">
                <a16:creationId xmlns:a16="http://schemas.microsoft.com/office/drawing/2014/main" id="{A6004DB4-7132-8E87-70D2-8390DC9CDC7F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1593850"/>
            <a:ext cx="3535362" cy="377825"/>
            <a:chOff x="824203" y="1593868"/>
            <a:chExt cx="3535650" cy="377096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01EECECB-0BCC-33C7-F8FE-0C10A93FA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1593868"/>
              <a:ext cx="3535650" cy="37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34">
            <a:extLst>
              <a:ext uri="{FF2B5EF4-FFF2-40B4-BE49-F238E27FC236}">
                <a16:creationId xmlns:a16="http://schemas.microsoft.com/office/drawing/2014/main" id="{CB736F09-89E5-AF72-F373-F82B59FA2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498475"/>
            <a:ext cx="3243196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ko-KR" sz="5500" dirty="0">
                <a:latin typeface="이사만루체 Bold" panose="00000800000000000000" pitchFamily="2" charset="-127"/>
                <a:ea typeface="이사만루체 Bold" panose="00000800000000000000" pitchFamily="2" charset="-127"/>
              </a:rPr>
              <a:t>Method</a:t>
            </a:r>
            <a:endParaRPr lang="ko-KR" altLang="en-US" sz="5500" dirty="0">
              <a:latin typeface="이사만루체 Bold" panose="00000800000000000000" pitchFamily="2" charset="-127"/>
              <a:ea typeface="이사만루체 Bold" panose="00000800000000000000" pitchFamily="2" charset="-127"/>
            </a:endParaRPr>
          </a:p>
        </p:txBody>
      </p:sp>
      <p:sp>
        <p:nvSpPr>
          <p:cNvPr id="9" name="TextBox 35">
            <a:extLst>
              <a:ext uri="{FF2B5EF4-FFF2-40B4-BE49-F238E27FC236}">
                <a16:creationId xmlns:a16="http://schemas.microsoft.com/office/drawing/2014/main" id="{B66920E4-C39C-B6CF-16EC-1CACBCC9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006" y="1617732"/>
            <a:ext cx="237626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17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제안 모델 방법</a:t>
            </a:r>
          </a:p>
        </p:txBody>
      </p:sp>
      <p:grpSp>
        <p:nvGrpSpPr>
          <p:cNvPr id="10" name="그룹 1001">
            <a:extLst>
              <a:ext uri="{FF2B5EF4-FFF2-40B4-BE49-F238E27FC236}">
                <a16:creationId xmlns:a16="http://schemas.microsoft.com/office/drawing/2014/main" id="{5F83AC6C-A08C-26DA-3441-CD3AD42C1545}"/>
              </a:ext>
            </a:extLst>
          </p:cNvPr>
          <p:cNvGrpSpPr>
            <a:grpSpLocks/>
          </p:cNvGrpSpPr>
          <p:nvPr/>
        </p:nvGrpSpPr>
        <p:grpSpPr bwMode="auto">
          <a:xfrm>
            <a:off x="804863" y="2471738"/>
            <a:ext cx="4162673" cy="520700"/>
            <a:chOff x="824203" y="4235358"/>
            <a:chExt cx="4671585" cy="521168"/>
          </a:xfrm>
        </p:grpSpPr>
        <p:pic>
          <p:nvPicPr>
            <p:cNvPr id="11" name="Object 2">
              <a:extLst>
                <a:ext uri="{FF2B5EF4-FFF2-40B4-BE49-F238E27FC236}">
                  <a16:creationId xmlns:a16="http://schemas.microsoft.com/office/drawing/2014/main" id="{3DF65097-457C-D609-61B6-78FFB2C71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203" y="4235358"/>
              <a:ext cx="4671585" cy="52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36">
            <a:extLst>
              <a:ext uri="{FF2B5EF4-FFF2-40B4-BE49-F238E27FC236}">
                <a16:creationId xmlns:a16="http://schemas.microsoft.com/office/drawing/2014/main" id="{24453F49-AF12-5C67-E04A-BDBDBEF42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136" y="2516644"/>
            <a:ext cx="34868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ko-KR" altLang="en-US" sz="2200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특징 추출기에서의 </a:t>
            </a:r>
            <a:r>
              <a:rPr lang="ko-KR" altLang="en-US" sz="2200" dirty="0" err="1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어텐션</a:t>
            </a:r>
            <a:endParaRPr lang="ko-KR" altLang="en-US" sz="220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13" name="TextBox 37">
            <a:extLst>
              <a:ext uri="{FF2B5EF4-FFF2-40B4-BE49-F238E27FC236}">
                <a16:creationId xmlns:a16="http://schemas.microsoft.com/office/drawing/2014/main" id="{38F507F7-A67F-8DD9-67DC-19B7E2213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3151188"/>
            <a:ext cx="1393682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/>
            <a:r>
              <a:rPr lang="en-US" altLang="ko-KR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ResNet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의 모든 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Residual Block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에 </a:t>
            </a:r>
            <a:r>
              <a:rPr lang="en-US" altLang="ko-KR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CBAM </a:t>
            </a:r>
            <a:r>
              <a:rPr lang="ko-KR" altLang="en-US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모듈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을 추가하였음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CBAM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은 </a:t>
            </a:r>
            <a:r>
              <a:rPr lang="ko-KR" altLang="en-US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특징맵에서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 어떤 채널이 중요한지를 결정하는 </a:t>
            </a:r>
            <a:r>
              <a:rPr lang="ko-KR" altLang="en-US" b="1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채널 </a:t>
            </a:r>
            <a:r>
              <a:rPr lang="ko-KR" altLang="en-US" b="1" dirty="0" err="1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어텐션</a:t>
            </a:r>
            <a:r>
              <a:rPr lang="en-US" altLang="ko-KR" b="1" dirty="0">
                <a:solidFill>
                  <a:srgbClr val="4385F4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(Channel Attention)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과</a:t>
            </a:r>
            <a: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  <a:t>,</a:t>
            </a:r>
            <a:br>
              <a:rPr lang="en-US" altLang="ko-KR" dirty="0">
                <a:latin typeface="Pretendard" panose="02000503000000020004" pitchFamily="50" charset="-127"/>
                <a:ea typeface="Pretendard" panose="02000503000000020004" pitchFamily="50" charset="-127"/>
              </a:rPr>
            </a:br>
            <a:r>
              <a:rPr lang="ko-KR" altLang="en-US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특징맵에서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 어떤 위치가 중요한지를 결정하는 </a:t>
            </a:r>
            <a:r>
              <a:rPr lang="ko-KR" altLang="en-US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공간 </a:t>
            </a:r>
            <a:r>
              <a:rPr lang="ko-KR" altLang="en-US" b="1" dirty="0" err="1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어텐션</a:t>
            </a:r>
            <a:r>
              <a:rPr lang="en-US" altLang="ko-KR" b="1" dirty="0">
                <a:solidFill>
                  <a:srgbClr val="ED6C49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(Spatial Attention)</a:t>
            </a:r>
            <a:r>
              <a:rPr lang="ko-KR" altLang="en-US" dirty="0">
                <a:latin typeface="Pretendard" panose="02000503000000020004" pitchFamily="50" charset="-127"/>
                <a:ea typeface="Pretendard" panose="02000503000000020004" pitchFamily="50" charset="-127"/>
              </a:rPr>
              <a:t>이 연속하는 구조를 지님</a:t>
            </a:r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r>
              <a:rPr lang="en-US" altLang="ko-KR" b="1" dirty="0">
                <a:latin typeface="Pretendard" panose="02000503000000020004" pitchFamily="50" charset="-127"/>
                <a:ea typeface="Pretendard" panose="02000503000000020004" pitchFamily="50" charset="-127"/>
              </a:rPr>
              <a:t>-&gt; </a:t>
            </a:r>
            <a:r>
              <a:rPr lang="ko-KR" altLang="en-US" u="sng" dirty="0" err="1">
                <a:latin typeface="Pretendard" panose="02000503000000020004" pitchFamily="50" charset="-127"/>
                <a:ea typeface="Pretendard" panose="02000503000000020004" pitchFamily="50" charset="-127"/>
              </a:rPr>
              <a:t>특징맵에서</a:t>
            </a:r>
            <a:r>
              <a:rPr lang="ko-KR" altLang="en-US" u="sng" dirty="0">
                <a:latin typeface="Pretendard" panose="02000503000000020004" pitchFamily="50" charset="-127"/>
                <a:ea typeface="Pretendard" panose="02000503000000020004" pitchFamily="50" charset="-127"/>
              </a:rPr>
              <a:t> 중요한 부분을 더 강조하므로</a:t>
            </a:r>
            <a:r>
              <a:rPr lang="en-US" altLang="ko-KR" u="sng" dirty="0"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u="sng" dirty="0">
                <a:latin typeface="Pretendard" panose="02000503000000020004" pitchFamily="50" charset="-127"/>
                <a:ea typeface="Pretendard" panose="02000503000000020004" pitchFamily="50" charset="-127"/>
              </a:rPr>
              <a:t>템플릿 영상에서 배경보다는 객체에 집중</a:t>
            </a:r>
            <a:r>
              <a:rPr lang="en-US" altLang="ko-KR" u="sng" dirty="0">
                <a:latin typeface="Pretendard" panose="02000503000000020004" pitchFamily="50" charset="-127"/>
                <a:ea typeface="Pretendard" panose="02000503000000020004" pitchFamily="50" charset="-127"/>
              </a:rPr>
              <a:t>, </a:t>
            </a:r>
            <a:r>
              <a:rPr lang="ko-KR" altLang="en-US" u="sng" dirty="0">
                <a:latin typeface="Pretendard" panose="02000503000000020004" pitchFamily="50" charset="-127"/>
                <a:ea typeface="Pretendard" panose="02000503000000020004" pitchFamily="50" charset="-127"/>
              </a:rPr>
              <a:t>객체가 다수인 경우에는 추적 대상에 더 집중</a:t>
            </a:r>
            <a:endParaRPr lang="en-US" altLang="ko-KR" u="sng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  <a:p>
            <a:pPr marL="0" indent="0" eaLnBrk="1" hangingPunct="1"/>
            <a:endParaRPr lang="en-US" altLang="ko-KR" dirty="0"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3CB780D4-08D4-686B-FAE1-6DDF686B5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65" y="5306647"/>
            <a:ext cx="10571385" cy="455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5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사용자 지정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PPT Template" id="{E20727DE-8138-415C-BD61-0F5D41E4D9D4}" vid="{95EBD843-77BB-49C6-82AD-429BDC842DE9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</Template>
  <TotalTime>355</TotalTime>
  <Words>613</Words>
  <Application>Microsoft Office PowerPoint</Application>
  <PresentationFormat>사용자 지정</PresentationFormat>
  <Paragraphs>133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6" baseType="lpstr">
      <vt:lpstr>Calibri</vt:lpstr>
      <vt:lpstr>Pretendard</vt:lpstr>
      <vt:lpstr>?? ??</vt:lpstr>
      <vt:lpstr>맑은 고딕</vt:lpstr>
      <vt:lpstr>Pretendard SemiBold</vt:lpstr>
      <vt:lpstr>이사만루체 Bold</vt:lpstr>
      <vt:lpstr>Arial</vt:lpstr>
      <vt:lpstr>굴림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SungHyun Ahn</dc:creator>
  <cp:lastModifiedBy>SungHyun Ahn</cp:lastModifiedBy>
  <cp:revision>19</cp:revision>
  <dcterms:created xsi:type="dcterms:W3CDTF">2022-12-19T03:53:06Z</dcterms:created>
  <dcterms:modified xsi:type="dcterms:W3CDTF">2022-12-19T22:31:08Z</dcterms:modified>
</cp:coreProperties>
</file>