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1"/>
  </p:notesMasterIdLst>
  <p:sldIdLst>
    <p:sldId id="256" r:id="rId2"/>
    <p:sldId id="261" r:id="rId3"/>
    <p:sldId id="335" r:id="rId4"/>
    <p:sldId id="350" r:id="rId5"/>
    <p:sldId id="351" r:id="rId6"/>
    <p:sldId id="374" r:id="rId7"/>
    <p:sldId id="373" r:id="rId8"/>
    <p:sldId id="375" r:id="rId9"/>
    <p:sldId id="376" r:id="rId10"/>
    <p:sldId id="377" r:id="rId11"/>
    <p:sldId id="378" r:id="rId12"/>
    <p:sldId id="380" r:id="rId13"/>
    <p:sldId id="379" r:id="rId14"/>
    <p:sldId id="384" r:id="rId15"/>
    <p:sldId id="385" r:id="rId16"/>
    <p:sldId id="383" r:id="rId17"/>
    <p:sldId id="386" r:id="rId18"/>
    <p:sldId id="387" r:id="rId19"/>
    <p:sldId id="388" r:id="rId20"/>
    <p:sldId id="389" r:id="rId21"/>
    <p:sldId id="390" r:id="rId22"/>
    <p:sldId id="381" r:id="rId23"/>
    <p:sldId id="382" r:id="rId24"/>
    <p:sldId id="391" r:id="rId25"/>
    <p:sldId id="393" r:id="rId26"/>
    <p:sldId id="394" r:id="rId27"/>
    <p:sldId id="395" r:id="rId28"/>
    <p:sldId id="372" r:id="rId29"/>
    <p:sldId id="262" r:id="rId30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335"/>
            <p14:sldId id="350"/>
            <p14:sldId id="351"/>
            <p14:sldId id="374"/>
            <p14:sldId id="373"/>
            <p14:sldId id="375"/>
            <p14:sldId id="376"/>
            <p14:sldId id="377"/>
            <p14:sldId id="378"/>
            <p14:sldId id="380"/>
            <p14:sldId id="379"/>
            <p14:sldId id="384"/>
            <p14:sldId id="385"/>
            <p14:sldId id="383"/>
            <p14:sldId id="386"/>
            <p14:sldId id="387"/>
            <p14:sldId id="388"/>
            <p14:sldId id="389"/>
            <p14:sldId id="390"/>
            <p14:sldId id="381"/>
            <p14:sldId id="382"/>
            <p14:sldId id="391"/>
            <p14:sldId id="393"/>
            <p14:sldId id="394"/>
            <p14:sldId id="395"/>
            <p14:sldId id="37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DF"/>
    <a:srgbClr val="FFB3B3"/>
    <a:srgbClr val="F6B9A8"/>
    <a:srgbClr val="FF7C80"/>
    <a:srgbClr val="0D2E86"/>
    <a:srgbClr val="566D9A"/>
    <a:srgbClr val="FF66FF"/>
    <a:srgbClr val="FEE2E4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0" autoAdjust="0"/>
  </p:normalViewPr>
  <p:slideViewPr>
    <p:cSldViewPr snapToGrid="0">
      <p:cViewPr varScale="1">
        <p:scale>
          <a:sx n="76" d="100"/>
          <a:sy n="76" d="100"/>
        </p:scale>
        <p:origin x="600" y="53"/>
      </p:cViewPr>
      <p:guideLst>
        <p:guide orient="horz" pos="2382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25" d="100"/>
        <a:sy n="125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D0750-3D06-44C2-9A2B-6D2CECFC701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66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D0750-3D06-44C2-9A2B-6D2CECFC701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57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D0750-3D06-44C2-9A2B-6D2CECFC701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06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D0750-3D06-44C2-9A2B-6D2CECFC701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62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D0750-3D06-44C2-9A2B-6D2CECFC701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90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11/1/2022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21" Type="http://schemas.openxmlformats.org/officeDocument/2006/relationships/image" Target="../media/image1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_F89YJw0U" TargetMode="External"/><Relationship Id="rId2" Type="http://schemas.openxmlformats.org/officeDocument/2006/relationships/hyperlink" Target="https://arxiv.org/pdf/2103.14030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erbwood.tistory.com/18" TargetMode="External"/><Relationship Id="rId5" Type="http://schemas.openxmlformats.org/officeDocument/2006/relationships/hyperlink" Target="https://www.youtube.com/watch?v=2lZvuU_IIMA" TargetMode="External"/><Relationship Id="rId4" Type="http://schemas.openxmlformats.org/officeDocument/2006/relationships/hyperlink" Target="https://www.youtube.com/watch?v=956DnSewKak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3052" y="3307080"/>
            <a:ext cx="345697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Swin Transformer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2022/10/28&gt;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Swin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Transformer </a:t>
            </a:r>
          </a:p>
          <a:p>
            <a:endParaRPr lang="en-US" altLang="ko-KR" sz="1000" smtClean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Swin</a:t>
            </a:r>
            <a:r>
              <a:rPr lang="ko-KR" altLang="en-US" sz="1600">
                <a:ea typeface="조선일보명조" panose="02030304000000000000"/>
              </a:rPr>
              <a:t>의 </a:t>
            </a:r>
            <a:r>
              <a:rPr lang="en-US" altLang="ko-KR" sz="1600">
                <a:ea typeface="조선일보명조" panose="02030304000000000000"/>
              </a:rPr>
              <a:t>Attention</a:t>
            </a:r>
            <a:r>
              <a:rPr lang="ko-KR" altLang="en-US" sz="1600">
                <a:ea typeface="조선일보명조" panose="02030304000000000000"/>
              </a:rPr>
              <a:t>은 두 개의 연속적인 </a:t>
            </a:r>
            <a:r>
              <a:rPr lang="en-US" altLang="ko-KR" sz="1600">
                <a:ea typeface="조선일보명조" panose="02030304000000000000"/>
              </a:rPr>
              <a:t>Block</a:t>
            </a:r>
            <a:r>
              <a:rPr lang="ko-KR" altLang="en-US" sz="1600">
                <a:ea typeface="조선일보명조" panose="02030304000000000000"/>
              </a:rPr>
              <a:t>으로 계산한다</a:t>
            </a:r>
            <a:r>
              <a:rPr lang="en-US" altLang="ko-KR" sz="1600">
                <a:ea typeface="조선일보명조" panose="02030304000000000000"/>
              </a:rPr>
              <a:t> </a:t>
            </a:r>
          </a:p>
          <a:p>
            <a:r>
              <a:rPr lang="en-US" altLang="ko-KR" sz="1600" b="1" smtClean="0"/>
              <a:t>    </a:t>
            </a:r>
            <a:r>
              <a:rPr lang="ko-KR" altLang="en-US" sz="1600" b="1" smtClean="0"/>
              <a:t>ㆍ</a:t>
            </a:r>
            <a:r>
              <a:rPr lang="en-US" altLang="ko-KR" sz="1600" smtClean="0"/>
              <a:t>Swin</a:t>
            </a:r>
            <a:r>
              <a:rPr lang="ko-KR" altLang="en-US" sz="1600" smtClean="0">
                <a:ea typeface="조선일보명조" panose="02030304000000000000"/>
              </a:rPr>
              <a:t>은 </a:t>
            </a:r>
            <a:r>
              <a:rPr lang="en-US" altLang="ko-KR" sz="1600" smtClean="0">
                <a:ea typeface="조선일보명조" panose="02030304000000000000"/>
              </a:rPr>
              <a:t>Patch Merging</a:t>
            </a:r>
            <a:r>
              <a:rPr lang="ko-KR" altLang="en-US" sz="1600" smtClean="0">
                <a:ea typeface="조선일보명조" panose="02030304000000000000"/>
              </a:rPr>
              <a:t>을 이용하는 다양한 스테이지로 구성돼있다</a:t>
            </a:r>
            <a:r>
              <a:rPr lang="en-US" altLang="ko-KR" sz="1600" smtClean="0">
                <a:ea typeface="조선일보명조" panose="02030304000000000000"/>
              </a:rPr>
              <a:t> </a:t>
            </a:r>
          </a:p>
          <a:p>
            <a:r>
              <a:rPr lang="en-US" altLang="ko-KR" sz="1600" b="1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>
                <a:ea typeface="조선일보명조" panose="02030304000000000000"/>
              </a:rPr>
              <a:t>Swin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Architecture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err="1" smtClean="0">
                <a:ea typeface="조선일보명조" panose="02030304000000000000"/>
              </a:rPr>
              <a:t>VGGNet</a:t>
            </a:r>
            <a:r>
              <a:rPr lang="ko-KR" altLang="en-US" sz="1600" dirty="0" smtClean="0">
                <a:ea typeface="조선일보명조" panose="02030304000000000000"/>
              </a:rPr>
              <a:t>과 유사하다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(3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차원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Feature Map 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형태로 변환하면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, Resolution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은 점점 작아지고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Channel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은 점점 커짐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)</a:t>
            </a: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89" y="3101743"/>
            <a:ext cx="11369853" cy="33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Patch Partition &amp; Linear Embedding</a:t>
            </a: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Patch Partition: </a:t>
            </a:r>
            <a:r>
              <a:rPr lang="ko-KR" altLang="en-US" sz="1600" dirty="0" smtClean="0">
                <a:ea typeface="조선일보명조" panose="02030304000000000000"/>
              </a:rPr>
              <a:t>이미지를 크기가 </a:t>
            </a:r>
            <a:r>
              <a:rPr lang="en-US" altLang="ko-KR" sz="1600" dirty="0">
                <a:ea typeface="조선일보명조" panose="02030304000000000000"/>
              </a:rPr>
              <a:t>P</a:t>
            </a:r>
            <a:r>
              <a:rPr lang="ko-KR" altLang="en-US" sz="1600" dirty="0" smtClean="0">
                <a:ea typeface="조선일보명조" panose="02030304000000000000"/>
              </a:rPr>
              <a:t>인 패치들로 분할 후 변환하는 과정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Linear Embedding: </a:t>
            </a:r>
            <a:r>
              <a:rPr lang="ko-KR" altLang="en-US" sz="1600" dirty="0" err="1" smtClean="0">
                <a:ea typeface="조선일보명조" panose="02030304000000000000"/>
              </a:rPr>
              <a:t>채널축을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C</a:t>
            </a:r>
            <a:r>
              <a:rPr lang="ko-KR" altLang="en-US" sz="1600" dirty="0" smtClean="0">
                <a:ea typeface="조선일보명조" panose="02030304000000000000"/>
              </a:rPr>
              <a:t>로 재구성하는 과정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벡터의 차원이 </a:t>
            </a:r>
            <a:r>
              <a:rPr lang="en-US" altLang="ko-KR" sz="1600" dirty="0" smtClean="0">
                <a:ea typeface="조선일보명조" panose="02030304000000000000"/>
              </a:rPr>
              <a:t>C</a:t>
            </a:r>
            <a:r>
              <a:rPr lang="ko-KR" altLang="en-US" sz="1600" dirty="0" smtClean="0">
                <a:ea typeface="조선일보명조" panose="02030304000000000000"/>
              </a:rPr>
              <a:t>가 되는 과정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5" name="정육면체 4"/>
          <p:cNvSpPr/>
          <p:nvPr/>
        </p:nvSpPr>
        <p:spPr>
          <a:xfrm>
            <a:off x="888171" y="3070098"/>
            <a:ext cx="2247840" cy="2441448"/>
          </a:xfrm>
          <a:prstGeom prst="cube">
            <a:avLst>
              <a:gd name="adj" fmla="val 426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정육면체 8"/>
          <p:cNvSpPr/>
          <p:nvPr/>
        </p:nvSpPr>
        <p:spPr>
          <a:xfrm>
            <a:off x="4256104" y="3311842"/>
            <a:ext cx="2139696" cy="2161413"/>
          </a:xfrm>
          <a:prstGeom prst="cube">
            <a:avLst>
              <a:gd name="adj" fmla="val 5156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346660" y="3991927"/>
            <a:ext cx="698795" cy="4922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660521" y="3991927"/>
            <a:ext cx="698795" cy="4922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79716" y="5543527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 x W x </a:t>
            </a:r>
            <a:r>
              <a:rPr lang="en-US" altLang="ko-KR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r>
              <a:rPr lang="en-US" altLang="ko-KR" baseline="-25000" dirty="0" err="1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23610" y="5863971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64 x 64 x 3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정육면체 20"/>
          <p:cNvSpPr/>
          <p:nvPr/>
        </p:nvSpPr>
        <p:spPr>
          <a:xfrm>
            <a:off x="888171" y="3070098"/>
            <a:ext cx="263592" cy="310896"/>
          </a:xfrm>
          <a:prstGeom prst="cube">
            <a:avLst>
              <a:gd name="adj" fmla="val 39096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정육면체 21"/>
          <p:cNvSpPr/>
          <p:nvPr/>
        </p:nvSpPr>
        <p:spPr>
          <a:xfrm>
            <a:off x="4256104" y="3311842"/>
            <a:ext cx="1229915" cy="1248728"/>
          </a:xfrm>
          <a:prstGeom prst="cube">
            <a:avLst>
              <a:gd name="adj" fmla="val 88752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32000" y="6553747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4 x 4 x 3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435819" y="6265284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ea typeface="조선일보명조" panose="02030304000000000000"/>
              </a:rPr>
              <a:t>P</a:t>
            </a:r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 x P x </a:t>
            </a:r>
            <a:r>
              <a:rPr lang="en-US" altLang="ko-KR" dirty="0" err="1" smtClean="0">
                <a:solidFill>
                  <a:schemeClr val="accent1"/>
                </a:solidFill>
                <a:ea typeface="조선일보명조" panose="02030304000000000000"/>
              </a:rPr>
              <a:t>C</a:t>
            </a:r>
            <a:r>
              <a:rPr lang="en-US" altLang="ko-KR" baseline="-25000" dirty="0" err="1" smtClean="0">
                <a:solidFill>
                  <a:schemeClr val="accent1"/>
                </a:solidFill>
                <a:ea typeface="조선일보명조" panose="02030304000000000000"/>
              </a:rPr>
              <a:t>h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349268" y="556637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H/P x W/P x P</a:t>
            </a:r>
            <a:r>
              <a:rPr lang="en-US" altLang="ko-KR" baseline="30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2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r>
              <a:rPr lang="en-US" altLang="ko-KR" baseline="-250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32256" y="5891455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16 x 16 x 48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82332" y="6553747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1 x </a:t>
            </a:r>
            <a:r>
              <a:rPr lang="en-US" altLang="ko-KR" dirty="0">
                <a:solidFill>
                  <a:schemeClr val="accent1"/>
                </a:solidFill>
                <a:ea typeface="조선일보명조" panose="02030304000000000000"/>
              </a:rPr>
              <a:t>1</a:t>
            </a:r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 x 48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39051" y="6271006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1 x 1 x P</a:t>
            </a:r>
            <a:r>
              <a:rPr lang="en-US" altLang="ko-KR" baseline="30000" dirty="0" smtClean="0">
                <a:solidFill>
                  <a:schemeClr val="accent1"/>
                </a:solidFill>
                <a:ea typeface="조선일보명조" panose="02030304000000000000"/>
              </a:rPr>
              <a:t>2</a:t>
            </a:r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C</a:t>
            </a:r>
            <a:r>
              <a:rPr lang="en-US" altLang="ko-KR" baseline="-25000" dirty="0" smtClean="0">
                <a:solidFill>
                  <a:schemeClr val="accent1"/>
                </a:solidFill>
                <a:ea typeface="조선일보명조" panose="02030304000000000000"/>
              </a:rPr>
              <a:t>h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5" name="오른쪽 화살표 34"/>
          <p:cNvSpPr/>
          <p:nvPr/>
        </p:nvSpPr>
        <p:spPr>
          <a:xfrm>
            <a:off x="1478355" y="3225546"/>
            <a:ext cx="959328" cy="1371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 rot="5400000">
            <a:off x="536523" y="3985088"/>
            <a:ext cx="959328" cy="1371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422009" y="3208817"/>
            <a:ext cx="50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accent1"/>
                </a:solidFill>
                <a:ea typeface="조선일보명조" panose="02030304000000000000"/>
              </a:rPr>
              <a:t>X 16</a:t>
            </a:r>
            <a:endParaRPr lang="ko-KR" altLang="en-US" sz="1400" dirty="0"/>
          </a:p>
        </p:txBody>
      </p:sp>
      <p:sp>
        <p:nvSpPr>
          <p:cNvPr id="38" name="직사각형 37"/>
          <p:cNvSpPr/>
          <p:nvPr/>
        </p:nvSpPr>
        <p:spPr>
          <a:xfrm>
            <a:off x="879258" y="4541403"/>
            <a:ext cx="50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accent1"/>
                </a:solidFill>
                <a:ea typeface="조선일보명조" panose="02030304000000000000"/>
              </a:rPr>
              <a:t>X 16</a:t>
            </a:r>
            <a:endParaRPr lang="ko-KR" altLang="en-US" sz="1400" dirty="0"/>
          </a:p>
        </p:txBody>
      </p:sp>
      <p:sp>
        <p:nvSpPr>
          <p:cNvPr id="24" name="정육면체 23"/>
          <p:cNvSpPr/>
          <p:nvPr/>
        </p:nvSpPr>
        <p:spPr>
          <a:xfrm>
            <a:off x="7656810" y="3667469"/>
            <a:ext cx="1760268" cy="1806530"/>
          </a:xfrm>
          <a:prstGeom prst="cube">
            <a:avLst>
              <a:gd name="adj" fmla="val 4213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정육면체 24"/>
          <p:cNvSpPr/>
          <p:nvPr/>
        </p:nvSpPr>
        <p:spPr>
          <a:xfrm>
            <a:off x="7656810" y="3667469"/>
            <a:ext cx="891331" cy="894824"/>
          </a:xfrm>
          <a:prstGeom prst="cube">
            <a:avLst>
              <a:gd name="adj" fmla="val 8466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7568138" y="5560654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H/P x W/P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751126" y="588573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16 x 16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857921" y="6265284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1 x 1 x C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497850" y="4553432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ea typeface="조선일보명조" panose="02030304000000000000"/>
              </a:rPr>
              <a:t>Embedding</a:t>
            </a:r>
            <a:endParaRPr lang="ko-KR" altLang="en-US" sz="1400" dirty="0"/>
          </a:p>
        </p:txBody>
      </p:sp>
      <p:sp>
        <p:nvSpPr>
          <p:cNvPr id="3" name="직사각형 2"/>
          <p:cNvSpPr/>
          <p:nvPr/>
        </p:nvSpPr>
        <p:spPr>
          <a:xfrm>
            <a:off x="3274859" y="4533332"/>
            <a:ext cx="770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ea typeface="조선일보명조" panose="02030304000000000000"/>
              </a:rPr>
              <a:t>reshape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487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W-MSA</a:t>
            </a: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Window-</a:t>
            </a:r>
            <a:r>
              <a:rPr lang="en-US" altLang="ko-KR" sz="1600" dirty="0" err="1" smtClean="0">
                <a:ea typeface="조선일보명조" panose="02030304000000000000"/>
              </a:rPr>
              <a:t>Multihead</a:t>
            </a:r>
            <a:r>
              <a:rPr lang="en-US" altLang="ko-KR" sz="1600" dirty="0" smtClean="0">
                <a:ea typeface="조선일보명조" panose="02030304000000000000"/>
              </a:rPr>
              <a:t> Self Attention</a:t>
            </a:r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윈도우</a:t>
            </a:r>
            <a:r>
              <a:rPr lang="ko-KR" altLang="en-US" sz="1600" dirty="0" smtClean="0">
                <a:ea typeface="조선일보명조" panose="02030304000000000000"/>
              </a:rPr>
              <a:t> 개수만큼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윈도우 내부에서 멀티 헤드 </a:t>
            </a:r>
            <a:r>
              <a:rPr lang="ko-KR" altLang="en-US" sz="1600" dirty="0" err="1" smtClean="0">
                <a:ea typeface="조선일보명조" panose="02030304000000000000"/>
              </a:rPr>
              <a:t>셀프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 err="1" smtClean="0">
                <a:ea typeface="조선일보명조" panose="02030304000000000000"/>
              </a:rPr>
              <a:t>어텐션을</a:t>
            </a:r>
            <a:r>
              <a:rPr lang="ko-KR" altLang="en-US" sz="1600" dirty="0" smtClean="0">
                <a:ea typeface="조선일보명조" panose="02030304000000000000"/>
              </a:rPr>
              <a:t> 진행한다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윈도우</a:t>
            </a:r>
            <a:r>
              <a:rPr lang="ko-KR" altLang="en-US" sz="1600" dirty="0" smtClean="0">
                <a:ea typeface="조선일보명조" panose="02030304000000000000"/>
              </a:rPr>
              <a:t> 사이즈</a:t>
            </a:r>
            <a:r>
              <a:rPr lang="en-US" altLang="ko-KR" sz="1600" dirty="0" smtClean="0">
                <a:ea typeface="조선일보명조" panose="02030304000000000000"/>
              </a:rPr>
              <a:t>: M (M x M </a:t>
            </a:r>
            <a:r>
              <a:rPr lang="ko-KR" altLang="en-US" sz="1600" dirty="0" smtClean="0">
                <a:ea typeface="조선일보명조" panose="02030304000000000000"/>
              </a:rPr>
              <a:t>패치가 한 윈도우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33" name="정육면체 32"/>
          <p:cNvSpPr/>
          <p:nvPr/>
        </p:nvSpPr>
        <p:spPr>
          <a:xfrm>
            <a:off x="762857" y="3754644"/>
            <a:ext cx="1760268" cy="1806530"/>
          </a:xfrm>
          <a:prstGeom prst="cube">
            <a:avLst>
              <a:gd name="adj" fmla="val 4213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정육면체 34"/>
          <p:cNvSpPr/>
          <p:nvPr/>
        </p:nvSpPr>
        <p:spPr>
          <a:xfrm>
            <a:off x="762857" y="3754644"/>
            <a:ext cx="891331" cy="894824"/>
          </a:xfrm>
          <a:prstGeom prst="cube">
            <a:avLst>
              <a:gd name="adj" fmla="val 8466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68138" y="5681793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H/P x W/P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51126" y="6006872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16 x 16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57921" y="6386423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1 x 1 x C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29877" y="3184198"/>
            <a:ext cx="1895475" cy="315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6661161" y="3210752"/>
            <a:ext cx="1832906" cy="478269"/>
          </a:xfrm>
          <a:prstGeom prst="rect">
            <a:avLst/>
          </a:prstGeom>
          <a:solidFill>
            <a:srgbClr val="FFB3B3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원호 4"/>
          <p:cNvSpPr/>
          <p:nvPr/>
        </p:nvSpPr>
        <p:spPr>
          <a:xfrm rot="16200000">
            <a:off x="6406132" y="3184260"/>
            <a:ext cx="504823" cy="504698"/>
          </a:xfrm>
          <a:prstGeom prst="arc">
            <a:avLst>
              <a:gd name="adj1" fmla="val 1116693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3487170" y="3199684"/>
            <a:ext cx="1895475" cy="315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3487170" y="3199685"/>
            <a:ext cx="1895475" cy="95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337470" y="5123389"/>
            <a:ext cx="553998" cy="30553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ea typeface="조선일보명조" panose="02030304000000000000"/>
              </a:rPr>
              <a:t>…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66" name="오른쪽 화살표 65"/>
          <p:cNvSpPr/>
          <p:nvPr/>
        </p:nvSpPr>
        <p:spPr>
          <a:xfrm>
            <a:off x="2725271" y="4210949"/>
            <a:ext cx="569438" cy="44696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오른쪽 화살표 66"/>
          <p:cNvSpPr/>
          <p:nvPr/>
        </p:nvSpPr>
        <p:spPr>
          <a:xfrm>
            <a:off x="5575106" y="4202056"/>
            <a:ext cx="569438" cy="44696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오른쪽 화살표 67"/>
          <p:cNvSpPr/>
          <p:nvPr/>
        </p:nvSpPr>
        <p:spPr>
          <a:xfrm>
            <a:off x="8609240" y="3373803"/>
            <a:ext cx="417038" cy="2770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023292" y="327944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M</a:t>
            </a:r>
            <a:r>
              <a:rPr lang="en-US" altLang="ko-KR" baseline="30000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9" name="원호 68"/>
          <p:cNvSpPr/>
          <p:nvPr/>
        </p:nvSpPr>
        <p:spPr>
          <a:xfrm rot="16200000">
            <a:off x="6386708" y="3703099"/>
            <a:ext cx="504823" cy="504698"/>
          </a:xfrm>
          <a:prstGeom prst="arc">
            <a:avLst>
              <a:gd name="adj1" fmla="val 1116693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원호 69"/>
          <p:cNvSpPr/>
          <p:nvPr/>
        </p:nvSpPr>
        <p:spPr>
          <a:xfrm rot="16200000">
            <a:off x="6396197" y="4225798"/>
            <a:ext cx="504823" cy="504698"/>
          </a:xfrm>
          <a:prstGeom prst="arc">
            <a:avLst>
              <a:gd name="adj1" fmla="val 1116693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원호 70"/>
          <p:cNvSpPr/>
          <p:nvPr/>
        </p:nvSpPr>
        <p:spPr>
          <a:xfrm rot="16200000">
            <a:off x="6391180" y="5846227"/>
            <a:ext cx="504823" cy="504698"/>
          </a:xfrm>
          <a:prstGeom prst="arc">
            <a:avLst>
              <a:gd name="adj1" fmla="val 1116693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3600594" y="6366474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(H/P * W/P)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3934459" y="670177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256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051477" y="6998487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1 x C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817759" y="3319689"/>
            <a:ext cx="298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Multi </a:t>
            </a:r>
            <a:r>
              <a:rPr lang="en-US" altLang="ko-KR" dirty="0">
                <a:solidFill>
                  <a:srgbClr val="FF0000"/>
                </a:solidFill>
                <a:ea typeface="조선일보명조" panose="02030304000000000000"/>
              </a:rPr>
              <a:t>H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ead Self Attention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0" name="오른쪽 화살표 79"/>
          <p:cNvSpPr/>
          <p:nvPr/>
        </p:nvSpPr>
        <p:spPr>
          <a:xfrm>
            <a:off x="8628502" y="3833697"/>
            <a:ext cx="417038" cy="2770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8837021" y="3779583"/>
            <a:ext cx="298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Multi Head Self Attention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2" name="오른쪽 화살표 81"/>
          <p:cNvSpPr/>
          <p:nvPr/>
        </p:nvSpPr>
        <p:spPr>
          <a:xfrm>
            <a:off x="8628714" y="4300268"/>
            <a:ext cx="417038" cy="2770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8837233" y="4246154"/>
            <a:ext cx="298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Multi Head Self Attention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4" name="오른쪽 화살표 83"/>
          <p:cNvSpPr/>
          <p:nvPr/>
        </p:nvSpPr>
        <p:spPr>
          <a:xfrm>
            <a:off x="8628502" y="5898436"/>
            <a:ext cx="417038" cy="2770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8837021" y="5844322"/>
            <a:ext cx="298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Multi Head Self Attention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491460" y="5164509"/>
            <a:ext cx="553998" cy="30553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ea typeface="조선일보명조" panose="02030304000000000000"/>
              </a:rPr>
              <a:t>…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06833" y="6473701"/>
            <a:ext cx="4838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M=4 -&gt; 16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개의 패치로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Multi Head Self Attention,</a:t>
            </a:r>
            <a:b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</a:b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N/M</a:t>
            </a:r>
            <a:r>
              <a:rPr lang="en-US" altLang="ko-KR" baseline="30000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번 연산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(N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은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패치의 개수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) -&gt;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16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번 연산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Patch Merging</a:t>
            </a: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이웃한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2x2</a:t>
            </a:r>
            <a:r>
              <a:rPr lang="ko-KR" altLang="en-US" sz="1600" dirty="0" smtClean="0">
                <a:ea typeface="조선일보명조" panose="02030304000000000000"/>
              </a:rPr>
              <a:t>패치들을 하나의 패치로 재구성하는 과정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Linear </a:t>
            </a:r>
            <a:r>
              <a:rPr lang="ko-KR" altLang="en-US" sz="1600" dirty="0" smtClean="0">
                <a:ea typeface="조선일보명조" panose="02030304000000000000"/>
              </a:rPr>
              <a:t>연산을 통해 차원 수를 </a:t>
            </a:r>
            <a:r>
              <a:rPr lang="en-US" altLang="ko-KR" sz="1600" dirty="0" smtClean="0">
                <a:ea typeface="조선일보명조" panose="02030304000000000000"/>
              </a:rPr>
              <a:t>½</a:t>
            </a:r>
            <a:r>
              <a:rPr lang="ko-KR" altLang="en-US" sz="1600" dirty="0" smtClean="0">
                <a:ea typeface="조선일보명조" panose="02030304000000000000"/>
              </a:rPr>
              <a:t>배로 변경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u="sng" dirty="0" smtClean="0">
                <a:ea typeface="조선일보명조" panose="02030304000000000000"/>
              </a:rPr>
              <a:t>Resolution</a:t>
            </a:r>
            <a:r>
              <a:rPr lang="ko-KR" altLang="en-US" sz="1600" u="sng" dirty="0" smtClean="0">
                <a:ea typeface="조선일보명조" panose="02030304000000000000"/>
              </a:rPr>
              <a:t>의 </a:t>
            </a:r>
            <a:r>
              <a:rPr lang="en-US" altLang="ko-KR" sz="1600" u="sng" dirty="0" smtClean="0">
                <a:ea typeface="조선일보명조" panose="02030304000000000000"/>
              </a:rPr>
              <a:t>width</a:t>
            </a:r>
            <a:r>
              <a:rPr lang="ko-KR" altLang="en-US" sz="1600" u="sng" dirty="0" smtClean="0">
                <a:ea typeface="조선일보명조" panose="02030304000000000000"/>
              </a:rPr>
              <a:t>와 </a:t>
            </a:r>
            <a:r>
              <a:rPr lang="en-US" altLang="ko-KR" sz="1600" u="sng" dirty="0" smtClean="0">
                <a:ea typeface="조선일보명조" panose="02030304000000000000"/>
              </a:rPr>
              <a:t>height</a:t>
            </a:r>
            <a:r>
              <a:rPr lang="ko-KR" altLang="en-US" sz="1600" u="sng" dirty="0" smtClean="0">
                <a:ea typeface="조선일보명조" panose="02030304000000000000"/>
              </a:rPr>
              <a:t>는 </a:t>
            </a:r>
            <a:r>
              <a:rPr lang="en-US" altLang="ko-KR" sz="1600" u="sng" dirty="0" smtClean="0">
                <a:ea typeface="조선일보명조" panose="02030304000000000000"/>
              </a:rPr>
              <a:t>2</a:t>
            </a:r>
            <a:r>
              <a:rPr lang="ko-KR" altLang="en-US" sz="1600" u="sng" dirty="0" smtClean="0">
                <a:ea typeface="조선일보명조" panose="02030304000000000000"/>
              </a:rPr>
              <a:t>배로 줄고</a:t>
            </a:r>
            <a:r>
              <a:rPr lang="en-US" altLang="ko-KR" sz="1600" u="sng" dirty="0" smtClean="0">
                <a:ea typeface="조선일보명조" panose="02030304000000000000"/>
              </a:rPr>
              <a:t>, channel</a:t>
            </a:r>
            <a:r>
              <a:rPr lang="ko-KR" altLang="en-US" sz="1600" u="sng" dirty="0" smtClean="0">
                <a:ea typeface="조선일보명조" panose="02030304000000000000"/>
              </a:rPr>
              <a:t>은 </a:t>
            </a:r>
            <a:r>
              <a:rPr lang="en-US" altLang="ko-KR" sz="1600" u="sng" dirty="0" smtClean="0">
                <a:ea typeface="조선일보명조" panose="02030304000000000000"/>
              </a:rPr>
              <a:t>2</a:t>
            </a:r>
            <a:r>
              <a:rPr lang="ko-KR" altLang="en-US" sz="1600" u="sng" dirty="0" smtClean="0">
                <a:ea typeface="조선일보명조" panose="02030304000000000000"/>
              </a:rPr>
              <a:t>배만큼 증가되는 구조</a:t>
            </a:r>
            <a:endParaRPr lang="en-US" altLang="ko-KR" sz="1600" u="sng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4" name="정육면체 23"/>
          <p:cNvSpPr/>
          <p:nvPr/>
        </p:nvSpPr>
        <p:spPr>
          <a:xfrm>
            <a:off x="945495" y="3505163"/>
            <a:ext cx="1760268" cy="1806530"/>
          </a:xfrm>
          <a:prstGeom prst="cube">
            <a:avLst>
              <a:gd name="adj" fmla="val 4213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정육면체 24"/>
          <p:cNvSpPr/>
          <p:nvPr/>
        </p:nvSpPr>
        <p:spPr>
          <a:xfrm>
            <a:off x="949462" y="3658390"/>
            <a:ext cx="891331" cy="894824"/>
          </a:xfrm>
          <a:prstGeom prst="cube">
            <a:avLst>
              <a:gd name="adj" fmla="val 8466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828787" y="5497824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H/P x W/P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011775" y="5822903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16 x 16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105408" y="6257982"/>
            <a:ext cx="165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/>
              </a:rPr>
              <a:t>2 x 2 x 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3" name="오른쪽 화살표 42"/>
          <p:cNvSpPr/>
          <p:nvPr/>
        </p:nvSpPr>
        <p:spPr>
          <a:xfrm>
            <a:off x="3065283" y="4162307"/>
            <a:ext cx="698795" cy="4922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정육면체 43"/>
          <p:cNvSpPr/>
          <p:nvPr/>
        </p:nvSpPr>
        <p:spPr>
          <a:xfrm>
            <a:off x="4024584" y="3453395"/>
            <a:ext cx="1895968" cy="1893184"/>
          </a:xfrm>
          <a:prstGeom prst="cube">
            <a:avLst>
              <a:gd name="adj" fmla="val 7067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정육면체 44"/>
          <p:cNvSpPr/>
          <p:nvPr/>
        </p:nvSpPr>
        <p:spPr>
          <a:xfrm>
            <a:off x="1105408" y="3657399"/>
            <a:ext cx="891331" cy="894824"/>
          </a:xfrm>
          <a:prstGeom prst="cube">
            <a:avLst>
              <a:gd name="adj" fmla="val 8466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정육면체 45"/>
          <p:cNvSpPr/>
          <p:nvPr/>
        </p:nvSpPr>
        <p:spPr>
          <a:xfrm>
            <a:off x="949462" y="3506154"/>
            <a:ext cx="891331" cy="894824"/>
          </a:xfrm>
          <a:prstGeom prst="cube">
            <a:avLst>
              <a:gd name="adj" fmla="val 8466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정육면체 46"/>
          <p:cNvSpPr/>
          <p:nvPr/>
        </p:nvSpPr>
        <p:spPr>
          <a:xfrm>
            <a:off x="1105409" y="3505163"/>
            <a:ext cx="891331" cy="894824"/>
          </a:xfrm>
          <a:prstGeom prst="cube">
            <a:avLst>
              <a:gd name="adj" fmla="val 84664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48057" y="4266456"/>
            <a:ext cx="292692" cy="28477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829162" y="5497824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H/2P x W/2P x 4C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171428" y="582290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8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8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x 4C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171428" y="6257982"/>
            <a:ext cx="1367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/>
              </a:rPr>
              <a:t>1 x 1 x 4C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3" name="오른쪽 화살표 52"/>
          <p:cNvSpPr/>
          <p:nvPr/>
        </p:nvSpPr>
        <p:spPr>
          <a:xfrm>
            <a:off x="6085808" y="4162307"/>
            <a:ext cx="698795" cy="49224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35737" y="426409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accent2"/>
                </a:solidFill>
                <a:ea typeface="조선일보명조" panose="02030304000000000000"/>
              </a:rPr>
              <a:t>2</a:t>
            </a:r>
            <a:endParaRPr lang="ko-KR" altLang="en-US" sz="1400" dirty="0"/>
          </a:p>
        </p:txBody>
      </p:sp>
      <p:sp>
        <p:nvSpPr>
          <p:cNvPr id="16" name="직사각형 15"/>
          <p:cNvSpPr/>
          <p:nvPr/>
        </p:nvSpPr>
        <p:spPr>
          <a:xfrm>
            <a:off x="956384" y="4491400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accent2"/>
                </a:solidFill>
                <a:ea typeface="조선일보명조" panose="02030304000000000000"/>
              </a:rPr>
              <a:t>2</a:t>
            </a:r>
            <a:endParaRPr lang="ko-KR" altLang="en-US" sz="1400" dirty="0"/>
          </a:p>
        </p:txBody>
      </p:sp>
      <p:sp>
        <p:nvSpPr>
          <p:cNvPr id="54" name="정육면체 53"/>
          <p:cNvSpPr/>
          <p:nvPr/>
        </p:nvSpPr>
        <p:spPr>
          <a:xfrm>
            <a:off x="7048202" y="4141834"/>
            <a:ext cx="1182417" cy="1184272"/>
          </a:xfrm>
          <a:prstGeom prst="cube">
            <a:avLst>
              <a:gd name="adj" fmla="val 52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정육면체 54"/>
          <p:cNvSpPr/>
          <p:nvPr/>
        </p:nvSpPr>
        <p:spPr>
          <a:xfrm>
            <a:off x="7072387" y="4142792"/>
            <a:ext cx="688479" cy="704969"/>
          </a:xfrm>
          <a:prstGeom prst="cube">
            <a:avLst>
              <a:gd name="adj" fmla="val 90575"/>
            </a:avLst>
          </a:prstGeom>
          <a:solidFill>
            <a:schemeClr val="accent2">
              <a:lumMod val="20000"/>
              <a:lumOff val="80000"/>
              <a:alpha val="69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990389" y="4645288"/>
            <a:ext cx="770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ea typeface="조선일보명조" panose="02030304000000000000"/>
              </a:rPr>
              <a:t>reshape</a:t>
            </a:r>
            <a:endParaRPr lang="ko-KR" altLang="en-US" sz="1400" dirty="0"/>
          </a:p>
        </p:txBody>
      </p:sp>
      <p:sp>
        <p:nvSpPr>
          <p:cNvPr id="57" name="직사각형 56"/>
          <p:cNvSpPr/>
          <p:nvPr/>
        </p:nvSpPr>
        <p:spPr>
          <a:xfrm>
            <a:off x="6756625" y="5497824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H/2P x W/2P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2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7098891" y="582290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8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8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x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2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C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7098891" y="6257982"/>
            <a:ext cx="1367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/>
              </a:rPr>
              <a:t>1 x 1 x 2C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083445" y="4654548"/>
            <a:ext cx="635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ea typeface="조선일보명조" panose="02030304000000000000"/>
              </a:rPr>
              <a:t>Linear</a:t>
            </a:r>
            <a:endParaRPr lang="ko-KR" altLang="en-US" sz="1400" dirty="0"/>
          </a:p>
        </p:txBody>
      </p:sp>
      <p:sp>
        <p:nvSpPr>
          <p:cNvPr id="61" name="정육면체 60"/>
          <p:cNvSpPr/>
          <p:nvPr/>
        </p:nvSpPr>
        <p:spPr>
          <a:xfrm>
            <a:off x="4045611" y="3453395"/>
            <a:ext cx="1423717" cy="1430549"/>
          </a:xfrm>
          <a:prstGeom prst="cube">
            <a:avLst>
              <a:gd name="adj" fmla="val 93801"/>
            </a:avLst>
          </a:prstGeom>
          <a:solidFill>
            <a:schemeClr val="accent2">
              <a:lumMod val="20000"/>
              <a:lumOff val="80000"/>
              <a:alpha val="74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3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33" name="정육면체 32"/>
          <p:cNvSpPr/>
          <p:nvPr/>
        </p:nvSpPr>
        <p:spPr>
          <a:xfrm>
            <a:off x="5027740" y="3469491"/>
            <a:ext cx="2284980" cy="2244584"/>
          </a:xfrm>
          <a:prstGeom prst="cube">
            <a:avLst>
              <a:gd name="adj" fmla="val 5591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352925" y="5902413"/>
            <a:ext cx="29306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Stage: 2</a:t>
            </a:r>
          </a:p>
          <a:p>
            <a:pPr algn="ctr"/>
            <a:r>
              <a:rPr lang="pl-PL" altLang="ko-KR" dirty="0" smtClean="0"/>
              <a:t>H/2P x W/2P x 2C</a:t>
            </a:r>
            <a:endParaRPr lang="en-US" altLang="ko-KR" dirty="0" smtClean="0"/>
          </a:p>
          <a:p>
            <a:pPr algn="ctr"/>
            <a:r>
              <a:rPr lang="ko-KR" altLang="en-US" dirty="0">
                <a:ea typeface="조선일보명조" panose="02030304000000000000"/>
              </a:rPr>
              <a:t>패치 개수</a:t>
            </a:r>
            <a:r>
              <a:rPr lang="en-US" altLang="ko-KR" dirty="0">
                <a:ea typeface="조선일보명조" panose="02030304000000000000"/>
              </a:rPr>
              <a:t>(N) = </a:t>
            </a:r>
            <a:r>
              <a:rPr lang="pl-PL" altLang="ko-KR" dirty="0"/>
              <a:t>H/2P </a:t>
            </a:r>
            <a:r>
              <a:rPr lang="en-US" altLang="ko-KR" dirty="0" smtClean="0"/>
              <a:t>*</a:t>
            </a:r>
            <a:r>
              <a:rPr lang="pl-PL" altLang="ko-KR" dirty="0" smtClean="0"/>
              <a:t> </a:t>
            </a:r>
            <a:r>
              <a:rPr lang="pl-PL" altLang="ko-KR" dirty="0"/>
              <a:t>W/2P </a:t>
            </a:r>
            <a:endParaRPr lang="en-US" altLang="ko-KR" dirty="0" smtClean="0"/>
          </a:p>
          <a:p>
            <a:pPr algn="ctr"/>
            <a:r>
              <a:rPr lang="ko-KR" altLang="en-US" dirty="0" smtClean="0">
                <a:ea typeface="조선일보명조" panose="02030304000000000000"/>
              </a:rPr>
              <a:t>윈도우 개수</a:t>
            </a:r>
            <a:r>
              <a:rPr lang="en-US" altLang="ko-KR" dirty="0" smtClean="0"/>
              <a:t>: N/M</a:t>
            </a:r>
            <a:r>
              <a:rPr lang="en-US" altLang="ko-KR" baseline="30000" dirty="0" smtClean="0"/>
              <a:t>2</a:t>
            </a:r>
            <a:endParaRPr lang="ko-KR" altLang="en-US" dirty="0"/>
          </a:p>
        </p:txBody>
      </p:sp>
      <p:sp>
        <p:nvSpPr>
          <p:cNvPr id="40" name="정육면체 39"/>
          <p:cNvSpPr/>
          <p:nvPr/>
        </p:nvSpPr>
        <p:spPr>
          <a:xfrm>
            <a:off x="9221589" y="3199960"/>
            <a:ext cx="2516146" cy="2463492"/>
          </a:xfrm>
          <a:prstGeom prst="cube">
            <a:avLst>
              <a:gd name="adj" fmla="val 8075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8226638" y="5809749"/>
            <a:ext cx="30508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Stage: 3</a:t>
            </a:r>
          </a:p>
          <a:p>
            <a:pPr algn="ctr"/>
            <a:r>
              <a:rPr lang="pl-PL" altLang="ko-KR" dirty="0" smtClean="0"/>
              <a:t>H/</a:t>
            </a:r>
            <a:r>
              <a:rPr lang="en-US" altLang="ko-KR" dirty="0" smtClean="0"/>
              <a:t>2</a:t>
            </a:r>
            <a:r>
              <a:rPr lang="en-US" altLang="ko-KR" baseline="30000" dirty="0" smtClean="0"/>
              <a:t>2</a:t>
            </a:r>
            <a:r>
              <a:rPr lang="pl-PL" altLang="ko-KR" dirty="0" smtClean="0"/>
              <a:t>P </a:t>
            </a:r>
            <a:r>
              <a:rPr lang="pl-PL" altLang="ko-KR" dirty="0"/>
              <a:t>x </a:t>
            </a:r>
            <a:r>
              <a:rPr lang="pl-PL" altLang="ko-KR" dirty="0" smtClean="0"/>
              <a:t>W/</a:t>
            </a:r>
            <a:r>
              <a:rPr lang="en-US" altLang="ko-KR" dirty="0" smtClean="0"/>
              <a:t>2</a:t>
            </a:r>
            <a:r>
              <a:rPr lang="en-US" altLang="ko-KR" baseline="30000" dirty="0" smtClean="0"/>
              <a:t>2</a:t>
            </a:r>
            <a:r>
              <a:rPr lang="pl-PL" altLang="ko-KR" dirty="0" smtClean="0"/>
              <a:t>P </a:t>
            </a:r>
            <a:r>
              <a:rPr lang="pl-PL" altLang="ko-KR" dirty="0"/>
              <a:t>x </a:t>
            </a:r>
            <a:r>
              <a:rPr lang="en-US" altLang="ko-KR" dirty="0" smtClean="0"/>
              <a:t>2</a:t>
            </a:r>
            <a:r>
              <a:rPr lang="en-US" altLang="ko-KR" baseline="30000" dirty="0" smtClean="0"/>
              <a:t>2</a:t>
            </a:r>
            <a:r>
              <a:rPr lang="pl-PL" altLang="ko-KR" dirty="0" smtClean="0"/>
              <a:t>C</a:t>
            </a:r>
            <a:endParaRPr lang="en-US" altLang="ko-KR" dirty="0" smtClean="0"/>
          </a:p>
          <a:p>
            <a:pPr algn="ctr"/>
            <a:r>
              <a:rPr lang="ko-KR" altLang="en-US" dirty="0">
                <a:ea typeface="조선일보명조" panose="02030304000000000000"/>
              </a:rPr>
              <a:t>패치 개수</a:t>
            </a:r>
            <a:r>
              <a:rPr lang="en-US" altLang="ko-KR" dirty="0">
                <a:ea typeface="조선일보명조" panose="02030304000000000000"/>
              </a:rPr>
              <a:t>(N) = </a:t>
            </a:r>
            <a:r>
              <a:rPr lang="pl-PL" altLang="ko-KR" dirty="0"/>
              <a:t>H/</a:t>
            </a:r>
            <a:r>
              <a:rPr lang="en-US" altLang="ko-KR" dirty="0"/>
              <a:t>2</a:t>
            </a:r>
            <a:r>
              <a:rPr lang="en-US" altLang="ko-KR" baseline="30000" dirty="0"/>
              <a:t>2</a:t>
            </a:r>
            <a:r>
              <a:rPr lang="pl-PL" altLang="ko-KR" dirty="0"/>
              <a:t>P </a:t>
            </a:r>
            <a:r>
              <a:rPr lang="en-US" altLang="ko-KR" dirty="0" smtClean="0"/>
              <a:t>* </a:t>
            </a:r>
            <a:r>
              <a:rPr lang="pl-PL" altLang="ko-KR" dirty="0" smtClean="0"/>
              <a:t>W/</a:t>
            </a:r>
            <a:r>
              <a:rPr lang="en-US" altLang="ko-KR" dirty="0"/>
              <a:t>2</a:t>
            </a:r>
            <a:r>
              <a:rPr lang="en-US" altLang="ko-KR" baseline="30000" dirty="0"/>
              <a:t>2</a:t>
            </a:r>
            <a:r>
              <a:rPr lang="pl-PL" altLang="ko-KR" dirty="0"/>
              <a:t>P</a:t>
            </a:r>
            <a:endParaRPr lang="en-US" altLang="ko-KR" dirty="0" smtClean="0"/>
          </a:p>
          <a:p>
            <a:pPr algn="ctr"/>
            <a:r>
              <a:rPr lang="ko-KR" altLang="en-US" dirty="0" smtClean="0">
                <a:ea typeface="조선일보명조" panose="02030304000000000000"/>
              </a:rPr>
              <a:t>윈도우 개수</a:t>
            </a:r>
            <a:r>
              <a:rPr lang="en-US" altLang="ko-KR" dirty="0" smtClean="0"/>
              <a:t>: N/M</a:t>
            </a:r>
            <a:r>
              <a:rPr lang="en-US" altLang="ko-KR" baseline="30000" dirty="0" smtClean="0"/>
              <a:t>2</a:t>
            </a:r>
            <a:endParaRPr lang="ko-KR" altLang="en-US" dirty="0"/>
          </a:p>
        </p:txBody>
      </p:sp>
      <p:sp>
        <p:nvSpPr>
          <p:cNvPr id="69" name="정육면체 68"/>
          <p:cNvSpPr/>
          <p:nvPr/>
        </p:nvSpPr>
        <p:spPr>
          <a:xfrm>
            <a:off x="956538" y="3423159"/>
            <a:ext cx="2458143" cy="2337248"/>
          </a:xfrm>
          <a:prstGeom prst="cube">
            <a:avLst>
              <a:gd name="adj" fmla="val 2857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520407" y="5902413"/>
            <a:ext cx="26965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Stage: 1</a:t>
            </a:r>
          </a:p>
          <a:p>
            <a:pPr algn="ctr"/>
            <a:r>
              <a:rPr lang="pl-PL" altLang="ko-KR" dirty="0" smtClean="0"/>
              <a:t>H/P x W/P x C</a:t>
            </a:r>
            <a:endParaRPr lang="en-US" altLang="ko-KR" dirty="0" smtClean="0"/>
          </a:p>
          <a:p>
            <a:pPr algn="ctr"/>
            <a:r>
              <a:rPr lang="ko-KR" altLang="en-US" dirty="0" smtClean="0">
                <a:ea typeface="조선일보명조" panose="02030304000000000000"/>
              </a:rPr>
              <a:t>패치 개수</a:t>
            </a:r>
            <a:r>
              <a:rPr lang="en-US" altLang="ko-KR" dirty="0">
                <a:ea typeface="조선일보명조" panose="02030304000000000000"/>
              </a:rPr>
              <a:t>(</a:t>
            </a:r>
            <a:r>
              <a:rPr lang="en-US" altLang="ko-KR" dirty="0" smtClean="0">
                <a:ea typeface="조선일보명조" panose="02030304000000000000"/>
              </a:rPr>
              <a:t>N) = </a:t>
            </a:r>
            <a:r>
              <a:rPr lang="pl-PL" altLang="ko-KR" dirty="0"/>
              <a:t>H/P </a:t>
            </a:r>
            <a:r>
              <a:rPr lang="en-US" altLang="ko-KR" dirty="0"/>
              <a:t>*</a:t>
            </a:r>
            <a:r>
              <a:rPr lang="pl-PL" altLang="ko-KR" dirty="0" smtClean="0"/>
              <a:t> </a:t>
            </a:r>
            <a:r>
              <a:rPr lang="pl-PL" altLang="ko-KR" dirty="0"/>
              <a:t>W/P </a:t>
            </a:r>
            <a:endParaRPr lang="en-US" altLang="ko-KR" dirty="0" smtClean="0">
              <a:ea typeface="조선일보명조" panose="02030304000000000000"/>
            </a:endParaRPr>
          </a:p>
          <a:p>
            <a:pPr algn="ctr"/>
            <a:r>
              <a:rPr lang="ko-KR" altLang="en-US" dirty="0" smtClean="0">
                <a:ea typeface="조선일보명조" panose="02030304000000000000"/>
              </a:rPr>
              <a:t>윈도우 개수</a:t>
            </a:r>
            <a:r>
              <a:rPr lang="en-US" altLang="ko-KR" smtClean="0"/>
              <a:t>: N/M</a:t>
            </a:r>
            <a:r>
              <a:rPr lang="en-US" altLang="ko-KR" baseline="30000" smtClean="0"/>
              <a:t>2</a:t>
            </a:r>
            <a:endParaRPr lang="ko-KR" alt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Swin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Stage</a:t>
            </a: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Stage</a:t>
            </a:r>
            <a:r>
              <a:rPr lang="ko-KR" altLang="en-US" sz="1600" smtClean="0">
                <a:ea typeface="조선일보명조" panose="02030304000000000000"/>
              </a:rPr>
              <a:t>를 거칠수록 </a:t>
            </a:r>
            <a:r>
              <a:rPr lang="en-US" altLang="ko-KR" sz="1600" smtClean="0">
                <a:ea typeface="조선일보명조" panose="02030304000000000000"/>
              </a:rPr>
              <a:t>Height</a:t>
            </a:r>
            <a:r>
              <a:rPr lang="ko-KR" altLang="en-US" sz="1600" smtClean="0">
                <a:ea typeface="조선일보명조" panose="02030304000000000000"/>
              </a:rPr>
              <a:t>와 </a:t>
            </a:r>
            <a:r>
              <a:rPr lang="en-US" altLang="ko-KR" sz="1600" smtClean="0">
                <a:ea typeface="조선일보명조" panose="02030304000000000000"/>
              </a:rPr>
              <a:t>Width</a:t>
            </a:r>
            <a:r>
              <a:rPr lang="ko-KR" altLang="en-US" sz="1600" smtClean="0">
                <a:ea typeface="조선일보명조" panose="02030304000000000000"/>
              </a:rPr>
              <a:t>는 </a:t>
            </a:r>
            <a:r>
              <a:rPr lang="en-US" altLang="ko-KR" sz="1600" smtClean="0">
                <a:ea typeface="조선일보명조" panose="02030304000000000000"/>
              </a:rPr>
              <a:t>1/2</a:t>
            </a:r>
            <a:r>
              <a:rPr lang="ko-KR" altLang="en-US" sz="1600" smtClean="0">
                <a:ea typeface="조선일보명조" panose="02030304000000000000"/>
              </a:rPr>
              <a:t>배 감소</a:t>
            </a:r>
            <a:r>
              <a:rPr lang="en-US" altLang="ko-KR" sz="1600" smtClean="0">
                <a:ea typeface="조선일보명조" panose="02030304000000000000"/>
              </a:rPr>
              <a:t>, </a:t>
            </a:r>
            <a:r>
              <a:rPr lang="ko-KR" altLang="en-US" sz="1600" smtClean="0">
                <a:ea typeface="조선일보명조" panose="02030304000000000000"/>
              </a:rPr>
              <a:t>채널 수와 패치 크기는  </a:t>
            </a:r>
            <a:r>
              <a:rPr lang="en-US" altLang="ko-KR" sz="1600" smtClean="0">
                <a:ea typeface="조선일보명조" panose="02030304000000000000"/>
              </a:rPr>
              <a:t>2</a:t>
            </a:r>
            <a:r>
              <a:rPr lang="ko-KR" altLang="en-US" sz="1600" smtClean="0">
                <a:ea typeface="조선일보명조" panose="02030304000000000000"/>
              </a:rPr>
              <a:t>배 증가</a:t>
            </a:r>
            <a:r>
              <a:rPr lang="en-US" altLang="ko-KR" sz="1600" smtClean="0">
                <a:ea typeface="조선일보명조" panose="02030304000000000000"/>
              </a:rPr>
              <a:t>, </a:t>
            </a:r>
            <a:r>
              <a:rPr lang="ko-KR" altLang="en-US" sz="1600" smtClean="0">
                <a:ea typeface="조선일보명조" panose="02030304000000000000"/>
              </a:rPr>
              <a:t>윈도우와 패치 개수는 </a:t>
            </a:r>
            <a:r>
              <a:rPr lang="en-US" altLang="ko-KR" sz="1600" smtClean="0">
                <a:ea typeface="조선일보명조" panose="02030304000000000000"/>
              </a:rPr>
              <a:t>1/4</a:t>
            </a:r>
            <a:r>
              <a:rPr lang="ko-KR" altLang="en-US" sz="1600" smtClean="0">
                <a:ea typeface="조선일보명조" panose="02030304000000000000"/>
              </a:rPr>
              <a:t>배 감소</a:t>
            </a:r>
            <a:r>
              <a:rPr lang="en-US" altLang="ko-KR" sz="1600" smtClean="0">
                <a:ea typeface="조선일보명조" panose="02030304000000000000"/>
              </a:rPr>
              <a:t>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539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33" name="정육면체 32"/>
          <p:cNvSpPr/>
          <p:nvPr/>
        </p:nvSpPr>
        <p:spPr>
          <a:xfrm>
            <a:off x="5027740" y="3469491"/>
            <a:ext cx="2284980" cy="2244584"/>
          </a:xfrm>
          <a:prstGeom prst="cube">
            <a:avLst>
              <a:gd name="adj" fmla="val 5591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526851" y="5902413"/>
            <a:ext cx="2582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Stage: 2</a:t>
            </a:r>
          </a:p>
          <a:p>
            <a:pPr algn="ctr"/>
            <a:r>
              <a:rPr lang="en-US" altLang="ko-KR" smtClean="0"/>
              <a:t>8</a:t>
            </a:r>
            <a:r>
              <a:rPr lang="pl-PL" altLang="ko-KR" smtClean="0"/>
              <a:t> x </a:t>
            </a:r>
            <a:r>
              <a:rPr lang="en-US" altLang="ko-KR"/>
              <a:t>8</a:t>
            </a:r>
            <a:r>
              <a:rPr lang="pl-PL" altLang="ko-KR" smtClean="0"/>
              <a:t> </a:t>
            </a:r>
            <a:r>
              <a:rPr lang="pl-PL" altLang="ko-KR" dirty="0" smtClean="0"/>
              <a:t>x 2C</a:t>
            </a:r>
            <a:endParaRPr lang="en-US" altLang="ko-KR" dirty="0" smtClean="0"/>
          </a:p>
          <a:p>
            <a:pPr algn="ctr"/>
            <a:r>
              <a:rPr lang="ko-KR" altLang="en-US" dirty="0">
                <a:ea typeface="조선일보명조" panose="02030304000000000000"/>
              </a:rPr>
              <a:t>패치 개수</a:t>
            </a:r>
            <a:r>
              <a:rPr lang="en-US" altLang="ko-KR" dirty="0">
                <a:ea typeface="조선일보명조" panose="02030304000000000000"/>
              </a:rPr>
              <a:t>(N) </a:t>
            </a:r>
            <a:r>
              <a:rPr lang="en-US" altLang="ko-KR">
                <a:ea typeface="조선일보명조" panose="02030304000000000000"/>
              </a:rPr>
              <a:t>= </a:t>
            </a:r>
            <a:r>
              <a:rPr lang="en-US" altLang="ko-KR" smtClean="0"/>
              <a:t>8</a:t>
            </a:r>
            <a:r>
              <a:rPr lang="pl-PL" altLang="ko-KR" smtClean="0"/>
              <a:t> </a:t>
            </a:r>
            <a:r>
              <a:rPr lang="en-US" altLang="ko-KR"/>
              <a:t>* </a:t>
            </a:r>
            <a:r>
              <a:rPr lang="en-US" altLang="ko-KR" smtClean="0"/>
              <a:t>8 =64</a:t>
            </a:r>
            <a:r>
              <a:rPr lang="pl-PL" altLang="ko-KR" smtClean="0"/>
              <a:t> </a:t>
            </a:r>
            <a:endParaRPr lang="en-US" altLang="ko-KR" smtClean="0"/>
          </a:p>
          <a:p>
            <a:pPr algn="ctr"/>
            <a:r>
              <a:rPr lang="ko-KR" altLang="en-US" smtClean="0">
                <a:ea typeface="조선일보명조" panose="02030304000000000000"/>
              </a:rPr>
              <a:t>윈도우 </a:t>
            </a:r>
            <a:r>
              <a:rPr lang="ko-KR" altLang="en-US" dirty="0" smtClean="0">
                <a:ea typeface="조선일보명조" panose="02030304000000000000"/>
              </a:rPr>
              <a:t>개수</a:t>
            </a:r>
            <a:r>
              <a:rPr lang="en-US" altLang="ko-KR" smtClean="0"/>
              <a:t>: 4</a:t>
            </a:r>
            <a:endParaRPr lang="ko-KR" altLang="en-US" dirty="0"/>
          </a:p>
        </p:txBody>
      </p:sp>
      <p:sp>
        <p:nvSpPr>
          <p:cNvPr id="40" name="정육면체 39"/>
          <p:cNvSpPr/>
          <p:nvPr/>
        </p:nvSpPr>
        <p:spPr>
          <a:xfrm>
            <a:off x="9221589" y="3199960"/>
            <a:ext cx="2516146" cy="2463492"/>
          </a:xfrm>
          <a:prstGeom prst="cube">
            <a:avLst>
              <a:gd name="adj" fmla="val 80754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8460678" y="5809749"/>
            <a:ext cx="2582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Stage: 3</a:t>
            </a:r>
          </a:p>
          <a:p>
            <a:pPr algn="ctr"/>
            <a:r>
              <a:rPr lang="en-US" altLang="ko-KR"/>
              <a:t>4</a:t>
            </a:r>
            <a:r>
              <a:rPr lang="pl-PL" altLang="ko-KR" smtClean="0"/>
              <a:t> </a:t>
            </a:r>
            <a:r>
              <a:rPr lang="pl-PL" altLang="ko-KR"/>
              <a:t>x </a:t>
            </a:r>
            <a:r>
              <a:rPr lang="en-US" altLang="ko-KR"/>
              <a:t>4</a:t>
            </a:r>
            <a:r>
              <a:rPr lang="pl-PL" altLang="ko-KR" smtClean="0"/>
              <a:t> </a:t>
            </a:r>
            <a:r>
              <a:rPr lang="pl-PL" altLang="ko-KR"/>
              <a:t>x </a:t>
            </a:r>
            <a:r>
              <a:rPr lang="en-US" altLang="ko-KR"/>
              <a:t>4</a:t>
            </a:r>
            <a:r>
              <a:rPr lang="pl-PL" altLang="ko-KR" smtClean="0"/>
              <a:t>C</a:t>
            </a:r>
            <a:endParaRPr lang="en-US" altLang="ko-KR" dirty="0" smtClean="0"/>
          </a:p>
          <a:p>
            <a:pPr algn="ctr"/>
            <a:r>
              <a:rPr lang="ko-KR" altLang="en-US" dirty="0">
                <a:ea typeface="조선일보명조" panose="02030304000000000000"/>
              </a:rPr>
              <a:t>패치 개수</a:t>
            </a:r>
            <a:r>
              <a:rPr lang="en-US" altLang="ko-KR" dirty="0">
                <a:ea typeface="조선일보명조" panose="02030304000000000000"/>
              </a:rPr>
              <a:t>(N) </a:t>
            </a:r>
            <a:r>
              <a:rPr lang="en-US" altLang="ko-KR">
                <a:ea typeface="조선일보명조" panose="02030304000000000000"/>
              </a:rPr>
              <a:t>= </a:t>
            </a:r>
            <a:r>
              <a:rPr lang="en-US" altLang="ko-KR" smtClean="0"/>
              <a:t>4 * 4 = 16</a:t>
            </a:r>
            <a:endParaRPr lang="en-US" altLang="ko-KR" dirty="0" smtClean="0"/>
          </a:p>
          <a:p>
            <a:pPr algn="ctr"/>
            <a:r>
              <a:rPr lang="ko-KR" altLang="en-US" dirty="0" smtClean="0">
                <a:ea typeface="조선일보명조" panose="02030304000000000000"/>
              </a:rPr>
              <a:t>윈도우 개수</a:t>
            </a:r>
            <a:r>
              <a:rPr lang="en-US" altLang="ko-KR" smtClean="0"/>
              <a:t>: 1</a:t>
            </a:r>
            <a:endParaRPr lang="ko-KR" altLang="en-US" dirty="0"/>
          </a:p>
        </p:txBody>
      </p:sp>
      <p:sp>
        <p:nvSpPr>
          <p:cNvPr id="69" name="정육면체 68"/>
          <p:cNvSpPr/>
          <p:nvPr/>
        </p:nvSpPr>
        <p:spPr>
          <a:xfrm>
            <a:off x="956538" y="3423159"/>
            <a:ext cx="2458143" cy="2337248"/>
          </a:xfrm>
          <a:prstGeom prst="cube">
            <a:avLst>
              <a:gd name="adj" fmla="val 2857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956538" y="4105276"/>
            <a:ext cx="436689" cy="376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375339" y="5902413"/>
            <a:ext cx="29867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Stage: 1</a:t>
            </a:r>
          </a:p>
          <a:p>
            <a:pPr algn="ctr"/>
            <a:r>
              <a:rPr lang="en-US" altLang="ko-KR" smtClean="0"/>
              <a:t>16</a:t>
            </a:r>
            <a:r>
              <a:rPr lang="pl-PL" altLang="ko-KR" smtClean="0"/>
              <a:t> x </a:t>
            </a:r>
            <a:r>
              <a:rPr lang="en-US" altLang="ko-KR" smtClean="0"/>
              <a:t>16</a:t>
            </a:r>
            <a:r>
              <a:rPr lang="pl-PL" altLang="ko-KR" smtClean="0"/>
              <a:t> </a:t>
            </a:r>
            <a:r>
              <a:rPr lang="pl-PL" altLang="ko-KR" dirty="0" smtClean="0"/>
              <a:t>x C</a:t>
            </a:r>
            <a:endParaRPr lang="en-US" altLang="ko-KR" dirty="0" smtClean="0"/>
          </a:p>
          <a:p>
            <a:pPr algn="ctr"/>
            <a:r>
              <a:rPr lang="ko-KR" altLang="en-US" dirty="0" smtClean="0">
                <a:ea typeface="조선일보명조" panose="02030304000000000000"/>
              </a:rPr>
              <a:t>패치 개수</a:t>
            </a:r>
            <a:r>
              <a:rPr lang="en-US" altLang="ko-KR" dirty="0">
                <a:ea typeface="조선일보명조" panose="02030304000000000000"/>
              </a:rPr>
              <a:t>(</a:t>
            </a:r>
            <a:r>
              <a:rPr lang="en-US" altLang="ko-KR" dirty="0" smtClean="0">
                <a:ea typeface="조선일보명조" panose="02030304000000000000"/>
              </a:rPr>
              <a:t>N) </a:t>
            </a:r>
            <a:r>
              <a:rPr lang="en-US" altLang="ko-KR" smtClean="0">
                <a:ea typeface="조선일보명조" panose="02030304000000000000"/>
              </a:rPr>
              <a:t>= </a:t>
            </a:r>
            <a:r>
              <a:rPr lang="en-US" altLang="ko-KR"/>
              <a:t>16</a:t>
            </a:r>
            <a:r>
              <a:rPr lang="pl-PL" altLang="ko-KR"/>
              <a:t> </a:t>
            </a:r>
            <a:r>
              <a:rPr lang="en-US" altLang="ko-KR" smtClean="0"/>
              <a:t>* 16 = 256</a:t>
            </a:r>
            <a:r>
              <a:rPr lang="pl-PL" altLang="ko-KR" smtClean="0"/>
              <a:t> </a:t>
            </a:r>
            <a:endParaRPr lang="en-US" altLang="ko-KR" dirty="0" smtClean="0">
              <a:ea typeface="조선일보명조" panose="02030304000000000000"/>
            </a:endParaRPr>
          </a:p>
          <a:p>
            <a:pPr algn="ctr"/>
            <a:r>
              <a:rPr lang="ko-KR" altLang="en-US" dirty="0" smtClean="0">
                <a:ea typeface="조선일보명조" panose="02030304000000000000"/>
              </a:rPr>
              <a:t>윈도우 개수</a:t>
            </a:r>
            <a:r>
              <a:rPr lang="en-US" altLang="ko-KR" smtClean="0"/>
              <a:t>: 16</a:t>
            </a:r>
            <a:endParaRPr lang="ko-KR" altLang="en-US" dirty="0"/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662" y="54753"/>
            <a:ext cx="2940280" cy="2528496"/>
          </a:xfrm>
          <a:prstGeom prst="rect">
            <a:avLst/>
          </a:prstGeom>
        </p:spPr>
      </p:pic>
      <p:sp>
        <p:nvSpPr>
          <p:cNvPr id="78" name="직사각형 77"/>
          <p:cNvSpPr/>
          <p:nvPr/>
        </p:nvSpPr>
        <p:spPr>
          <a:xfrm>
            <a:off x="1408450" y="4105275"/>
            <a:ext cx="451502" cy="3762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1883031" y="4105275"/>
            <a:ext cx="424596" cy="3762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2340231" y="4105274"/>
            <a:ext cx="415071" cy="3762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1423673" y="4506701"/>
            <a:ext cx="451502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1898254" y="4506701"/>
            <a:ext cx="424596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2355454" y="4506700"/>
            <a:ext cx="415071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1431529" y="4928799"/>
            <a:ext cx="451502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1906110" y="4928799"/>
            <a:ext cx="424596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2363310" y="4928798"/>
            <a:ext cx="415071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1431529" y="5353399"/>
            <a:ext cx="451502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1906110" y="5353399"/>
            <a:ext cx="424596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/>
          <p:cNvSpPr/>
          <p:nvPr/>
        </p:nvSpPr>
        <p:spPr>
          <a:xfrm>
            <a:off x="2363310" y="5353398"/>
            <a:ext cx="415071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968142" y="4500490"/>
            <a:ext cx="432452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975998" y="4922588"/>
            <a:ext cx="422927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/>
          <p:cNvSpPr/>
          <p:nvPr/>
        </p:nvSpPr>
        <p:spPr>
          <a:xfrm>
            <a:off x="975998" y="5347188"/>
            <a:ext cx="424596" cy="4095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Swin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Stage</a:t>
            </a: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초기</a:t>
            </a:r>
            <a:r>
              <a:rPr lang="ko-KR" altLang="en-US" sz="1600" dirty="0" smtClean="0">
                <a:ea typeface="조선일보명조" panose="02030304000000000000"/>
              </a:rPr>
              <a:t> 이미지의 </a:t>
            </a:r>
            <a:r>
              <a:rPr lang="en-US" altLang="ko-KR" sz="1600" dirty="0" smtClean="0">
                <a:ea typeface="조선일보명조" panose="02030304000000000000"/>
              </a:rPr>
              <a:t>H,W</a:t>
            </a:r>
            <a:r>
              <a:rPr lang="ko-KR" altLang="en-US" sz="1600" dirty="0" smtClean="0">
                <a:ea typeface="조선일보명조" panose="02030304000000000000"/>
              </a:rPr>
              <a:t>가 </a:t>
            </a:r>
            <a:r>
              <a:rPr lang="en-US" altLang="ko-KR" sz="1600" dirty="0" smtClean="0">
                <a:ea typeface="조선일보명조" panose="02030304000000000000"/>
              </a:rPr>
              <a:t>64,64</a:t>
            </a:r>
            <a:r>
              <a:rPr lang="ko-KR" altLang="en-US" sz="1600" dirty="0" smtClean="0">
                <a:ea typeface="조선일보명조" panose="02030304000000000000"/>
              </a:rPr>
              <a:t>인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경우 </a:t>
            </a:r>
            <a:r>
              <a:rPr lang="en-US" altLang="ko-KR" sz="1600" dirty="0" smtClean="0">
                <a:ea typeface="조선일보명조" panose="02030304000000000000"/>
              </a:rPr>
              <a:t>(P, M=4)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047520" y="4751102"/>
            <a:ext cx="476516" cy="5016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524036" y="4751102"/>
            <a:ext cx="507194" cy="5016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027740" y="5252719"/>
            <a:ext cx="496296" cy="4613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543816" y="5255075"/>
            <a:ext cx="507194" cy="4589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9237573" y="5212456"/>
            <a:ext cx="495072" cy="4509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7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W-MSA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한계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윈도우의</a:t>
            </a:r>
            <a:r>
              <a:rPr lang="ko-KR" altLang="en-US" sz="1600" dirty="0" smtClean="0">
                <a:ea typeface="조선일보명조" panose="02030304000000000000"/>
              </a:rPr>
              <a:t> 위치가 고정되어 있다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smtClean="0"/>
              <a:t>     </a:t>
            </a:r>
            <a:r>
              <a:rPr lang="en-US" altLang="ko-KR" sz="1600" b="1" dirty="0" smtClean="0"/>
              <a:t>-&gt; </a:t>
            </a:r>
            <a:r>
              <a:rPr lang="ko-KR" altLang="en-US" sz="1600" dirty="0" err="1" smtClean="0">
                <a:ea typeface="조선일보명조" panose="02030304000000000000"/>
              </a:rPr>
              <a:t>윈도우간</a:t>
            </a:r>
            <a:r>
              <a:rPr lang="ko-KR" altLang="en-US" sz="1600" dirty="0" smtClean="0">
                <a:ea typeface="조선일보명조" panose="02030304000000000000"/>
              </a:rPr>
              <a:t> 인접한 패치들은 </a:t>
            </a:r>
            <a:r>
              <a:rPr lang="ko-KR" altLang="en-US" sz="1600" dirty="0" err="1" smtClean="0">
                <a:ea typeface="조선일보명조" panose="02030304000000000000"/>
              </a:rPr>
              <a:t>어텐션이</a:t>
            </a:r>
            <a:r>
              <a:rPr lang="ko-KR" altLang="en-US" sz="1600" dirty="0" smtClean="0">
                <a:ea typeface="조선일보명조" panose="02030304000000000000"/>
              </a:rPr>
              <a:t> 계산되지 않는다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 smtClean="0"/>
              <a:t>         -&gt;  </a:t>
            </a:r>
            <a:r>
              <a:rPr lang="ko-KR" altLang="en-US" sz="1600" dirty="0" smtClean="0">
                <a:ea typeface="조선일보명조" panose="02030304000000000000"/>
              </a:rPr>
              <a:t>이미지의 중간 영역에 대한 특징이 부족하다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485" y="3763333"/>
            <a:ext cx="1864512" cy="190504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t="1574"/>
          <a:stretch/>
        </p:blipFill>
        <p:spPr>
          <a:xfrm>
            <a:off x="8254761" y="3763333"/>
            <a:ext cx="1916719" cy="1899775"/>
          </a:xfrm>
          <a:prstGeom prst="rect">
            <a:avLst/>
          </a:prstGeom>
        </p:spPr>
      </p:pic>
      <p:sp>
        <p:nvSpPr>
          <p:cNvPr id="89" name="오른쪽 화살표 88"/>
          <p:cNvSpPr/>
          <p:nvPr/>
        </p:nvSpPr>
        <p:spPr>
          <a:xfrm>
            <a:off x="7419660" y="4556399"/>
            <a:ext cx="569438" cy="446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289485" y="6013209"/>
            <a:ext cx="5630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윈도우 </a:t>
            </a:r>
            <a:r>
              <a:rPr lang="ko-KR" altLang="en-US" smtClean="0">
                <a:solidFill>
                  <a:srgbClr val="FF0000"/>
                </a:solidFill>
                <a:ea typeface="조선일보명조" panose="02030304000000000000"/>
              </a:rPr>
              <a:t>개수를 기존 개수보다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가로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세로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개씩 늘리고</a:t>
            </a:r>
            <a:endParaRPr lang="en-US" altLang="ko-KR" dirty="0" smtClean="0">
              <a:solidFill>
                <a:srgbClr val="FF0000"/>
              </a:solidFill>
              <a:ea typeface="조선일보명조" panose="02030304000000000000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각각 </a:t>
            </a:r>
            <a:r>
              <a:rPr lang="ko-KR" altLang="en-US" dirty="0" err="1" smtClean="0">
                <a:solidFill>
                  <a:srgbClr val="FF0000"/>
                </a:solidFill>
                <a:ea typeface="조선일보명조" panose="02030304000000000000"/>
              </a:rPr>
              <a:t>어텐션을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ko-KR" altLang="en-US" smtClean="0">
                <a:solidFill>
                  <a:srgbClr val="FF0000"/>
                </a:solidFill>
                <a:ea typeface="조선일보명조" panose="02030304000000000000"/>
              </a:rPr>
              <a:t>계산할 필요성이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있음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정육면체 12"/>
          <p:cNvSpPr/>
          <p:nvPr/>
        </p:nvSpPr>
        <p:spPr>
          <a:xfrm>
            <a:off x="1339660" y="3591411"/>
            <a:ext cx="2284980" cy="2244584"/>
          </a:xfrm>
          <a:prstGeom prst="cube">
            <a:avLst>
              <a:gd name="adj" fmla="val 55915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38771" y="6024333"/>
            <a:ext cx="2582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Stage: 2</a:t>
            </a:r>
          </a:p>
          <a:p>
            <a:pPr algn="ctr"/>
            <a:r>
              <a:rPr lang="en-US" altLang="ko-KR" smtClean="0"/>
              <a:t>8</a:t>
            </a:r>
            <a:r>
              <a:rPr lang="pl-PL" altLang="ko-KR" smtClean="0"/>
              <a:t> x </a:t>
            </a:r>
            <a:r>
              <a:rPr lang="en-US" altLang="ko-KR"/>
              <a:t>8</a:t>
            </a:r>
            <a:r>
              <a:rPr lang="pl-PL" altLang="ko-KR" smtClean="0"/>
              <a:t> </a:t>
            </a:r>
            <a:r>
              <a:rPr lang="pl-PL" altLang="ko-KR" dirty="0" smtClean="0"/>
              <a:t>x 2C</a:t>
            </a:r>
            <a:endParaRPr lang="en-US" altLang="ko-KR" dirty="0" smtClean="0"/>
          </a:p>
          <a:p>
            <a:pPr algn="ctr"/>
            <a:r>
              <a:rPr lang="ko-KR" altLang="en-US" dirty="0">
                <a:ea typeface="조선일보명조" panose="02030304000000000000"/>
              </a:rPr>
              <a:t>패치 개수</a:t>
            </a:r>
            <a:r>
              <a:rPr lang="en-US" altLang="ko-KR" dirty="0">
                <a:ea typeface="조선일보명조" panose="02030304000000000000"/>
              </a:rPr>
              <a:t>(N) </a:t>
            </a:r>
            <a:r>
              <a:rPr lang="en-US" altLang="ko-KR">
                <a:ea typeface="조선일보명조" panose="02030304000000000000"/>
              </a:rPr>
              <a:t>= </a:t>
            </a:r>
            <a:r>
              <a:rPr lang="en-US" altLang="ko-KR" smtClean="0"/>
              <a:t>8</a:t>
            </a:r>
            <a:r>
              <a:rPr lang="pl-PL" altLang="ko-KR" smtClean="0"/>
              <a:t> </a:t>
            </a:r>
            <a:r>
              <a:rPr lang="en-US" altLang="ko-KR"/>
              <a:t>* </a:t>
            </a:r>
            <a:r>
              <a:rPr lang="en-US" altLang="ko-KR" smtClean="0"/>
              <a:t>8 =64</a:t>
            </a:r>
            <a:r>
              <a:rPr lang="pl-PL" altLang="ko-KR" smtClean="0"/>
              <a:t> </a:t>
            </a:r>
            <a:endParaRPr lang="en-US" altLang="ko-KR" smtClean="0"/>
          </a:p>
          <a:p>
            <a:pPr algn="ctr"/>
            <a:r>
              <a:rPr lang="ko-KR" altLang="en-US" smtClean="0">
                <a:ea typeface="조선일보명조" panose="02030304000000000000"/>
              </a:rPr>
              <a:t>윈도우 </a:t>
            </a:r>
            <a:r>
              <a:rPr lang="ko-KR" altLang="en-US" dirty="0" smtClean="0">
                <a:ea typeface="조선일보명조" panose="02030304000000000000"/>
              </a:rPr>
              <a:t>개수</a:t>
            </a:r>
            <a:r>
              <a:rPr lang="en-US" altLang="ko-KR" smtClean="0"/>
              <a:t>: 4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359440" y="4873022"/>
            <a:ext cx="476516" cy="5016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835956" y="4873022"/>
            <a:ext cx="507194" cy="5016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39660" y="5374639"/>
            <a:ext cx="496296" cy="4613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855736" y="5376995"/>
            <a:ext cx="507194" cy="4589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4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7" y="3312646"/>
            <a:ext cx="10574313" cy="27550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SW-MSA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Shifted Window-Multihead </a:t>
            </a:r>
            <a:r>
              <a:rPr lang="en-US" altLang="ko-KR" sz="1600" dirty="0" smtClean="0">
                <a:ea typeface="조선일보명조" panose="02030304000000000000"/>
              </a:rPr>
              <a:t>Self Attention</a:t>
            </a:r>
          </a:p>
          <a:p>
            <a:r>
              <a:rPr lang="en-US" altLang="ko-KR" sz="1600" b="1" smtClean="0"/>
              <a:t> 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윈도우 위치를 이동시켜서 </a:t>
            </a:r>
            <a:r>
              <a:rPr lang="en-US" altLang="ko-KR" sz="1600" smtClean="0">
                <a:ea typeface="조선일보명조" panose="02030304000000000000"/>
              </a:rPr>
              <a:t>W-MSA</a:t>
            </a:r>
            <a:r>
              <a:rPr lang="ko-KR" altLang="en-US" sz="1600" smtClean="0">
                <a:ea typeface="조선일보명조" panose="02030304000000000000"/>
              </a:rPr>
              <a:t>와 같은 크기</a:t>
            </a:r>
            <a:r>
              <a:rPr lang="en-US" altLang="ko-KR" sz="1600" smtClean="0">
                <a:ea typeface="조선일보명조" panose="02030304000000000000"/>
              </a:rPr>
              <a:t>,</a:t>
            </a:r>
            <a:r>
              <a:rPr lang="ko-KR" altLang="en-US" sz="1600" smtClean="0">
                <a:ea typeface="조선일보명조" panose="02030304000000000000"/>
              </a:rPr>
              <a:t>같은 개수의 윈도우를 형성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smtClean="0"/>
              <a:t> 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각 윈도우에 인접하지 않은 영역이 생기므로 </a:t>
            </a:r>
            <a:r>
              <a:rPr lang="en-US" altLang="ko-KR" sz="1600" smtClean="0">
                <a:solidFill>
                  <a:srgbClr val="7030A0"/>
                </a:solidFill>
                <a:ea typeface="조선일보명조" panose="02030304000000000000"/>
              </a:rPr>
              <a:t>masked MSA</a:t>
            </a:r>
            <a:r>
              <a:rPr lang="ko-KR" altLang="en-US" sz="1600" smtClean="0">
                <a:ea typeface="조선일보명조" panose="02030304000000000000"/>
              </a:rPr>
              <a:t>를 진행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569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400" smtClean="0"/>
              <a:t>Shifted Window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Window</a:t>
            </a:r>
            <a:r>
              <a:rPr lang="ko-KR" altLang="en-US" sz="1600" smtClean="0">
                <a:ea typeface="조선일보명조" panose="02030304000000000000"/>
              </a:rPr>
              <a:t>의 개수 </a:t>
            </a:r>
            <a:r>
              <a:rPr lang="en-US" altLang="ko-KR" sz="1600" smtClean="0">
                <a:ea typeface="조선일보명조" panose="02030304000000000000"/>
              </a:rPr>
              <a:t>: {ceil(h/M) + 1} * {ceil(w/M) +1} 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&lt;h</a:t>
            </a:r>
            <a:r>
              <a:rPr lang="ko-KR" altLang="en-US" sz="1600" smtClean="0">
                <a:solidFill>
                  <a:srgbClr val="FF0000"/>
                </a:solidFill>
                <a:ea typeface="조선일보명조" panose="02030304000000000000"/>
              </a:rPr>
              <a:t>는 패치의 행개수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, w</a:t>
            </a:r>
            <a:r>
              <a:rPr lang="ko-KR" altLang="en-US" sz="1600" smtClean="0">
                <a:solidFill>
                  <a:srgbClr val="FF0000"/>
                </a:solidFill>
                <a:ea typeface="조선일보명조" panose="02030304000000000000"/>
              </a:rPr>
              <a:t>는 패치의 열개수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&gt;</a:t>
            </a:r>
          </a:p>
          <a:p>
            <a:r>
              <a:rPr lang="en-US" altLang="ko-KR" sz="1600" b="1" smtClean="0">
                <a:ea typeface="조선일보명조" panose="02030304000000000000"/>
              </a:rPr>
              <a:t>    </a:t>
            </a:r>
            <a:r>
              <a:rPr lang="ko-KR" altLang="en-US" sz="1600" b="1" smtClean="0"/>
              <a:t>ㆍ</a:t>
            </a:r>
            <a:r>
              <a:rPr lang="en-US" altLang="ko-KR" sz="1600" smtClean="0">
                <a:ea typeface="조선일보명조" panose="02030304000000000000"/>
              </a:rPr>
              <a:t>Shift</a:t>
            </a:r>
            <a:r>
              <a:rPr lang="ko-KR" altLang="en-US" sz="1600" smtClean="0">
                <a:ea typeface="조선일보명조" panose="02030304000000000000"/>
              </a:rPr>
              <a:t>된 </a:t>
            </a:r>
            <a:r>
              <a:rPr lang="en-US" altLang="ko-KR" sz="1600" smtClean="0">
                <a:ea typeface="조선일보명조" panose="02030304000000000000"/>
              </a:rPr>
              <a:t>Window</a:t>
            </a:r>
            <a:r>
              <a:rPr lang="ko-KR" altLang="en-US" sz="1600" smtClean="0">
                <a:ea typeface="조선일보명조" panose="02030304000000000000"/>
              </a:rPr>
              <a:t>의 </a:t>
            </a:r>
            <a:r>
              <a:rPr lang="ko-KR" altLang="en-US" sz="1600">
                <a:ea typeface="조선일보명조" panose="02030304000000000000"/>
              </a:rPr>
              <a:t>개수 </a:t>
            </a:r>
            <a:r>
              <a:rPr lang="en-US" altLang="ko-KR" sz="1600">
                <a:ea typeface="조선일보명조" panose="02030304000000000000"/>
              </a:rPr>
              <a:t>: {ceil(h/M</a:t>
            </a:r>
            <a:r>
              <a:rPr lang="en-US" altLang="ko-KR" sz="1600" smtClean="0">
                <a:ea typeface="조선일보명조" panose="02030304000000000000"/>
              </a:rPr>
              <a:t>)} * </a:t>
            </a:r>
            <a:r>
              <a:rPr lang="en-US" altLang="ko-KR" sz="1600">
                <a:ea typeface="조선일보명조" panose="02030304000000000000"/>
              </a:rPr>
              <a:t>{ceil(w/M</a:t>
            </a:r>
            <a:r>
              <a:rPr lang="en-US" altLang="ko-KR" sz="1600" smtClean="0">
                <a:ea typeface="조선일보명조" panose="02030304000000000000"/>
              </a:rPr>
              <a:t>)}</a:t>
            </a:r>
          </a:p>
          <a:p>
            <a:r>
              <a:rPr lang="en-US" altLang="ko-KR" sz="1600" b="1" smtClean="0"/>
              <a:t> 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새롭게 변환된 </a:t>
            </a:r>
            <a:r>
              <a:rPr lang="en-US" altLang="ko-KR" sz="1600" smtClean="0">
                <a:ea typeface="조선일보명조" panose="02030304000000000000"/>
              </a:rPr>
              <a:t>Window</a:t>
            </a:r>
            <a:r>
              <a:rPr lang="ko-KR" altLang="en-US" sz="1600" smtClean="0">
                <a:ea typeface="조선일보명조" panose="02030304000000000000"/>
              </a:rPr>
              <a:t>마다 </a:t>
            </a:r>
            <a:r>
              <a:rPr lang="en-US" altLang="ko-KR" sz="1600" smtClean="0">
                <a:ea typeface="조선일보명조" panose="02030304000000000000"/>
              </a:rPr>
              <a:t>Masked Multihead Self Attention</a:t>
            </a:r>
            <a:r>
              <a:rPr lang="ko-KR" altLang="en-US" sz="1600" smtClean="0">
                <a:ea typeface="조선일보명조" panose="02030304000000000000"/>
              </a:rPr>
              <a:t>을 수행함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3" y="3557158"/>
            <a:ext cx="2017997" cy="203912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082" y="3557158"/>
            <a:ext cx="2092927" cy="209839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51829" y="3598148"/>
            <a:ext cx="481965" cy="498475"/>
          </a:xfrm>
          <a:prstGeom prst="rect">
            <a:avLst/>
          </a:prstGeom>
          <a:solidFill>
            <a:schemeClr val="accent4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33793" y="3598147"/>
            <a:ext cx="1489711" cy="498475"/>
          </a:xfrm>
          <a:prstGeom prst="rect">
            <a:avLst/>
          </a:prstGeom>
          <a:solidFill>
            <a:schemeClr val="accent6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rot="5400000">
            <a:off x="467622" y="4588414"/>
            <a:ext cx="1457961" cy="474379"/>
          </a:xfrm>
          <a:prstGeom prst="rect">
            <a:avLst/>
          </a:prstGeom>
          <a:solidFill>
            <a:schemeClr val="accent5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5400000">
            <a:off x="4875288" y="4076286"/>
            <a:ext cx="1524000" cy="533437"/>
          </a:xfrm>
          <a:prstGeom prst="rect">
            <a:avLst/>
          </a:prstGeom>
          <a:solidFill>
            <a:schemeClr val="accent5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370568" y="5105004"/>
            <a:ext cx="508041" cy="498475"/>
          </a:xfrm>
          <a:prstGeom prst="rect">
            <a:avLst/>
          </a:prstGeom>
          <a:solidFill>
            <a:schemeClr val="accent4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845969" y="5105003"/>
            <a:ext cx="1524597" cy="498475"/>
          </a:xfrm>
          <a:prstGeom prst="rect">
            <a:avLst/>
          </a:prstGeom>
          <a:solidFill>
            <a:schemeClr val="accent6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27733" y="5742354"/>
            <a:ext cx="307338" cy="276351"/>
          </a:xfrm>
          <a:prstGeom prst="rect">
            <a:avLst/>
          </a:prstGeom>
          <a:solidFill>
            <a:schemeClr val="accent4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27733" y="569586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A</a:t>
            </a: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775577" y="5739894"/>
            <a:ext cx="307338" cy="276351"/>
          </a:xfrm>
          <a:prstGeom prst="rect">
            <a:avLst/>
          </a:prstGeom>
          <a:solidFill>
            <a:schemeClr val="accent5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75577" y="5702217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ea typeface="조선일보명조" panose="02030304000000000000"/>
              </a:rPr>
              <a:t>B</a:t>
            </a: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615406" y="5730484"/>
            <a:ext cx="307338" cy="276351"/>
          </a:xfrm>
          <a:prstGeom prst="rect">
            <a:avLst/>
          </a:prstGeom>
          <a:solidFill>
            <a:schemeClr val="accent6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615406" y="570221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C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402" y="4096622"/>
            <a:ext cx="1172230" cy="117223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/>
          <a:srcRect l="2116" t="1928" b="-1"/>
          <a:stretch/>
        </p:blipFill>
        <p:spPr>
          <a:xfrm>
            <a:off x="8759978" y="3465334"/>
            <a:ext cx="123825" cy="122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549" y="3623243"/>
            <a:ext cx="126254" cy="120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549" y="3774717"/>
            <a:ext cx="126254" cy="119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7549" y="3924004"/>
            <a:ext cx="126254" cy="124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5298" y="4080599"/>
            <a:ext cx="127939" cy="126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5298" y="4246176"/>
            <a:ext cx="134488" cy="137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5298" y="4416562"/>
            <a:ext cx="131671" cy="129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5298" y="4578882"/>
            <a:ext cx="128963" cy="131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8755298" y="4743054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8755298" y="4904476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8755298" y="5064838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8755298" y="5225200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55298" y="5385562"/>
            <a:ext cx="127939" cy="12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49803" y="5543992"/>
            <a:ext cx="133434" cy="1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48749" y="5704309"/>
            <a:ext cx="134488" cy="12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18"/>
          <a:srcRect r="1697"/>
          <a:stretch/>
        </p:blipFill>
        <p:spPr>
          <a:xfrm>
            <a:off x="9456566" y="5874044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6"/>
          <a:srcRect l="2116" t="1928" b="-1"/>
          <a:stretch/>
        </p:blipFill>
        <p:spPr>
          <a:xfrm>
            <a:off x="8976092" y="3273972"/>
            <a:ext cx="123825" cy="122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303" y="3273972"/>
            <a:ext cx="126254" cy="120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8943" y="3274801"/>
            <a:ext cx="126254" cy="119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583" y="3277250"/>
            <a:ext cx="126254" cy="124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4223" y="3273972"/>
            <a:ext cx="127939" cy="126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3219" y="3273973"/>
            <a:ext cx="136970" cy="12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1246" y="3271871"/>
            <a:ext cx="131671" cy="129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9273" y="3271871"/>
            <a:ext cx="128963" cy="131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10343945" y="327155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10517981" y="327155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10689353" y="326955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14"/>
          <a:srcRect r="1184"/>
          <a:stretch/>
        </p:blipFill>
        <p:spPr>
          <a:xfrm>
            <a:off x="10863389" y="326955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38708" y="3269426"/>
            <a:ext cx="127939" cy="12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12744" y="3272557"/>
            <a:ext cx="133434" cy="1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87594" y="3275026"/>
            <a:ext cx="134488" cy="12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18"/>
          <a:srcRect r="1697"/>
          <a:stretch/>
        </p:blipFill>
        <p:spPr>
          <a:xfrm>
            <a:off x="11563499" y="3272447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59953" y="3453224"/>
            <a:ext cx="2738034" cy="2563021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9813219" y="4290846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smtClean="0">
                <a:ea typeface="조선일보명조" panose="02030304000000000000"/>
              </a:rPr>
              <a:t>QK</a:t>
            </a:r>
            <a:r>
              <a:rPr lang="en-US" altLang="ko-KR" sz="4800" baseline="30000" smtClean="0">
                <a:ea typeface="조선일보명조" panose="02030304000000000000"/>
              </a:rPr>
              <a:t>T</a:t>
            </a:r>
            <a:endParaRPr lang="ko-KR" altLang="en-US" sz="4800" dirty="0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18"/>
          <a:srcRect r="1697"/>
          <a:stretch/>
        </p:blipFill>
        <p:spPr>
          <a:xfrm>
            <a:off x="8748749" y="5870245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6" name="꺾인 연결선 75"/>
          <p:cNvCxnSpPr/>
          <p:nvPr/>
        </p:nvCxnSpPr>
        <p:spPr>
          <a:xfrm>
            <a:off x="4341731" y="5624605"/>
            <a:ext cx="2869786" cy="422419"/>
          </a:xfrm>
          <a:prstGeom prst="bentConnector3">
            <a:avLst>
              <a:gd name="adj1" fmla="val -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>
            <a:endCxn id="9" idx="2"/>
          </p:cNvCxnSpPr>
          <p:nvPr/>
        </p:nvCxnSpPr>
        <p:spPr>
          <a:xfrm flipV="1">
            <a:off x="7211517" y="5268852"/>
            <a:ext cx="0" cy="7781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오른쪽 화살표 85"/>
          <p:cNvSpPr/>
          <p:nvPr/>
        </p:nvSpPr>
        <p:spPr>
          <a:xfrm>
            <a:off x="3093687" y="4410227"/>
            <a:ext cx="569438" cy="446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3068287" y="4857187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mtClean="0">
                <a:ea typeface="조선일보명조" panose="02030304000000000000"/>
              </a:rPr>
              <a:t>Shift</a:t>
            </a:r>
            <a:endParaRPr lang="ko-KR" altLang="en-US" sz="1400" dirty="0"/>
          </a:p>
        </p:txBody>
      </p:sp>
      <p:sp>
        <p:nvSpPr>
          <p:cNvPr id="89" name="오른쪽 화살표 88"/>
          <p:cNvSpPr/>
          <p:nvPr/>
        </p:nvSpPr>
        <p:spPr>
          <a:xfrm>
            <a:off x="8007970" y="4400662"/>
            <a:ext cx="569438" cy="4469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7846244" y="4847622"/>
            <a:ext cx="87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smtClean="0">
                <a:ea typeface="조선일보명조" panose="02030304000000000000"/>
              </a:rPr>
              <a:t>Self</a:t>
            </a:r>
            <a:br>
              <a:rPr lang="en-US" altLang="ko-KR" sz="1400" smtClean="0">
                <a:ea typeface="조선일보명조" panose="02030304000000000000"/>
              </a:rPr>
            </a:br>
            <a:r>
              <a:rPr lang="en-US" altLang="ko-KR" sz="1400" smtClean="0">
                <a:ea typeface="조선일보명조" panose="02030304000000000000"/>
              </a:rPr>
              <a:t>Attention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901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400" smtClean="0"/>
              <a:t>masked MSA</a:t>
            </a: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Shift</a:t>
            </a:r>
            <a:r>
              <a:rPr lang="ko-KR" altLang="en-US" sz="1600" smtClean="0">
                <a:ea typeface="조선일보명조" panose="02030304000000000000"/>
              </a:rPr>
              <a:t>된 윈도우에 </a:t>
            </a:r>
            <a:r>
              <a:rPr lang="en-US" altLang="ko-KR" sz="1600" smtClean="0">
                <a:ea typeface="조선일보명조" panose="02030304000000000000"/>
              </a:rPr>
              <a:t>Self Attention</a:t>
            </a:r>
            <a:r>
              <a:rPr lang="ko-KR" altLang="en-US" sz="1600" smtClean="0">
                <a:ea typeface="조선일보명조" panose="02030304000000000000"/>
              </a:rPr>
              <a:t>을</a:t>
            </a:r>
            <a:r>
              <a:rPr lang="en-US" altLang="ko-KR" sz="1600" smtClean="0">
                <a:ea typeface="조선일보명조" panose="02030304000000000000"/>
              </a:rPr>
              <a:t> </a:t>
            </a:r>
            <a:r>
              <a:rPr lang="ko-KR" altLang="en-US" sz="1600" smtClean="0">
                <a:ea typeface="조선일보명조" panose="02030304000000000000"/>
              </a:rPr>
              <a:t>수행하고 </a:t>
            </a:r>
            <a:r>
              <a:rPr lang="en-US" altLang="ko-KR" sz="1600" smtClean="0">
                <a:ea typeface="조선일보명조" panose="02030304000000000000"/>
              </a:rPr>
              <a:t>Mask</a:t>
            </a:r>
            <a:r>
              <a:rPr lang="ko-KR" altLang="en-US" sz="1600" smtClean="0">
                <a:ea typeface="조선일보명조" panose="02030304000000000000"/>
              </a:rPr>
              <a:t>를 더함 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>
                <a:ea typeface="조선일보명조" panose="02030304000000000000"/>
              </a:rPr>
              <a:t> </a:t>
            </a:r>
            <a:r>
              <a:rPr lang="en-US" altLang="ko-KR" sz="1600" b="1" smtClean="0">
                <a:ea typeface="조선일보명조" panose="02030304000000000000"/>
              </a:rPr>
              <a:t>   </a:t>
            </a:r>
            <a:r>
              <a:rPr lang="ko-KR" altLang="en-US" sz="1600" b="1" smtClean="0"/>
              <a:t>ㆍ</a:t>
            </a:r>
            <a:r>
              <a:rPr lang="en-US" altLang="ko-KR" sz="1600" smtClean="0">
                <a:ea typeface="조선일보명조" panose="02030304000000000000"/>
              </a:rPr>
              <a:t>Mask</a:t>
            </a:r>
            <a:r>
              <a:rPr lang="ko-KR" altLang="en-US" sz="1600" smtClean="0">
                <a:ea typeface="조선일보명조" panose="02030304000000000000"/>
              </a:rPr>
              <a:t>가 더해진 영역은  </a:t>
            </a:r>
            <a:r>
              <a:rPr lang="en-US" altLang="ko-KR" sz="1600" smtClean="0">
                <a:ea typeface="조선일보명조" panose="02030304000000000000"/>
              </a:rPr>
              <a:t>Attention</a:t>
            </a:r>
            <a:r>
              <a:rPr lang="ko-KR" altLang="en-US" sz="1600" smtClean="0">
                <a:ea typeface="조선일보명조" panose="02030304000000000000"/>
              </a:rPr>
              <a:t>이 계산되지 않음 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 smtClean="0"/>
              <a:t>    </a:t>
            </a:r>
            <a:r>
              <a:rPr lang="ko-KR" altLang="en-US" sz="1600" b="1" smtClean="0"/>
              <a:t>ㆍ</a:t>
            </a:r>
            <a:r>
              <a:rPr lang="en-US" altLang="ko-KR" sz="1600" smtClean="0">
                <a:ea typeface="조선일보명조" panose="02030304000000000000"/>
              </a:rPr>
              <a:t>Shift</a:t>
            </a:r>
            <a:r>
              <a:rPr lang="ko-KR" altLang="en-US" sz="1600" smtClean="0">
                <a:ea typeface="조선일보명조" panose="02030304000000000000"/>
              </a:rPr>
              <a:t>하기 전 작은 윈도우들이 </a:t>
            </a:r>
            <a:r>
              <a:rPr lang="en-US" altLang="ko-KR" sz="1600" smtClean="0">
                <a:ea typeface="조선일보명조" panose="02030304000000000000"/>
              </a:rPr>
              <a:t>MSA</a:t>
            </a:r>
            <a:r>
              <a:rPr lang="ko-KR" altLang="en-US" sz="1600" smtClean="0">
                <a:ea typeface="조선일보명조" panose="02030304000000000000"/>
              </a:rPr>
              <a:t>한 것과 동일 효과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rcRect l="2116" t="1928" b="-1"/>
          <a:stretch/>
        </p:blipFill>
        <p:spPr>
          <a:xfrm>
            <a:off x="6822657" y="3761316"/>
            <a:ext cx="123825" cy="122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228" y="3919225"/>
            <a:ext cx="126254" cy="120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228" y="4070699"/>
            <a:ext cx="126254" cy="119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228" y="4219986"/>
            <a:ext cx="126254" cy="124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977" y="4376581"/>
            <a:ext cx="127939" cy="126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977" y="4542158"/>
            <a:ext cx="134488" cy="137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977" y="4712544"/>
            <a:ext cx="131671" cy="129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7977" y="4874864"/>
            <a:ext cx="128963" cy="131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6817977" y="5039036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6817977" y="5200458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6817977" y="5360820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6817977" y="5521182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7977" y="5681544"/>
            <a:ext cx="127939" cy="12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2482" y="5839974"/>
            <a:ext cx="133434" cy="1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1428" y="6000291"/>
            <a:ext cx="134488" cy="12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15"/>
          <a:srcRect r="1697"/>
          <a:stretch/>
        </p:blipFill>
        <p:spPr>
          <a:xfrm>
            <a:off x="7519245" y="6170026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rcRect l="2116" t="1928" b="-1"/>
          <a:stretch/>
        </p:blipFill>
        <p:spPr>
          <a:xfrm>
            <a:off x="7038771" y="3569954"/>
            <a:ext cx="123825" cy="122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82" y="3569954"/>
            <a:ext cx="126254" cy="120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622" y="3570783"/>
            <a:ext cx="126254" cy="119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262" y="3573232"/>
            <a:ext cx="126254" cy="124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902" y="3569954"/>
            <a:ext cx="127939" cy="126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898" y="3569955"/>
            <a:ext cx="136970" cy="12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3925" y="3567853"/>
            <a:ext cx="131671" cy="129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1952" y="3567853"/>
            <a:ext cx="128963" cy="131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8406624" y="3567533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8580660" y="3567533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8752032" y="3565533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8926068" y="3565533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01387" y="3565408"/>
            <a:ext cx="127939" cy="12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75423" y="3568539"/>
            <a:ext cx="133434" cy="1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0273" y="3571008"/>
            <a:ext cx="134488" cy="12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15"/>
          <a:srcRect r="1697"/>
          <a:stretch/>
        </p:blipFill>
        <p:spPr>
          <a:xfrm>
            <a:off x="9626178" y="3568429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2632" y="3749206"/>
            <a:ext cx="2738034" cy="2563021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7875898" y="4586828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smtClean="0">
                <a:ea typeface="조선일보명조" panose="02030304000000000000"/>
              </a:rPr>
              <a:t>QK</a:t>
            </a:r>
            <a:r>
              <a:rPr lang="en-US" altLang="ko-KR" sz="4800" baseline="30000" smtClean="0">
                <a:ea typeface="조선일보명조" panose="02030304000000000000"/>
              </a:rPr>
              <a:t>T</a:t>
            </a:r>
            <a:endParaRPr lang="ko-KR" altLang="en-US" sz="4800" dirty="0"/>
          </a:p>
        </p:txBody>
      </p:sp>
      <p:sp>
        <p:nvSpPr>
          <p:cNvPr id="62" name="직사각형 61"/>
          <p:cNvSpPr/>
          <p:nvPr/>
        </p:nvSpPr>
        <p:spPr>
          <a:xfrm>
            <a:off x="8391649" y="3761316"/>
            <a:ext cx="1369017" cy="127772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7022632" y="5025417"/>
            <a:ext cx="1369017" cy="127772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7746587" y="6389069"/>
            <a:ext cx="307338" cy="276351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8001219" y="6358409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Mask (-100)</a:t>
            </a:r>
            <a:endParaRPr lang="ko-KR" altLang="en-US"/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15"/>
          <a:srcRect r="1697"/>
          <a:stretch/>
        </p:blipFill>
        <p:spPr>
          <a:xfrm>
            <a:off x="6811428" y="6166227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/>
          <a:srcRect l="2116" t="1928" b="-1"/>
          <a:stretch/>
        </p:blipFill>
        <p:spPr>
          <a:xfrm>
            <a:off x="2911383" y="3780784"/>
            <a:ext cx="123825" cy="122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954" y="3938693"/>
            <a:ext cx="126254" cy="120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954" y="4090167"/>
            <a:ext cx="126254" cy="119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954" y="4239454"/>
            <a:ext cx="126254" cy="124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6703" y="4396049"/>
            <a:ext cx="127939" cy="126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6703" y="4561626"/>
            <a:ext cx="134488" cy="137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6703" y="4732012"/>
            <a:ext cx="131671" cy="129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6703" y="4894332"/>
            <a:ext cx="128963" cy="131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2906703" y="5058504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2906703" y="5219926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2906703" y="5380288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2906703" y="5540650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6703" y="5701012"/>
            <a:ext cx="127939" cy="12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1208" y="5859442"/>
            <a:ext cx="133434" cy="1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0154" y="6019759"/>
            <a:ext cx="134488" cy="12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15"/>
          <a:srcRect r="1697"/>
          <a:stretch/>
        </p:blipFill>
        <p:spPr>
          <a:xfrm>
            <a:off x="3607971" y="6189494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3"/>
          <a:srcRect l="2116" t="1928" b="-1"/>
          <a:stretch/>
        </p:blipFill>
        <p:spPr>
          <a:xfrm>
            <a:off x="3127497" y="3589422"/>
            <a:ext cx="123825" cy="122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708" y="3589422"/>
            <a:ext cx="126254" cy="120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348" y="3590251"/>
            <a:ext cx="126254" cy="119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988" y="3592700"/>
            <a:ext cx="126254" cy="124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628" y="3589422"/>
            <a:ext cx="127939" cy="126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624" y="3589423"/>
            <a:ext cx="136970" cy="12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2651" y="3587321"/>
            <a:ext cx="131671" cy="129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678" y="3587321"/>
            <a:ext cx="128963" cy="131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4495350" y="358700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1" name="그림 90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4669386" y="358700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2" name="그림 91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4840758" y="358500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그림 92"/>
          <p:cNvPicPr>
            <a:picLocks noChangeAspect="1"/>
          </p:cNvPicPr>
          <p:nvPr/>
        </p:nvPicPr>
        <p:blipFill rotWithShape="1">
          <a:blip r:embed="rId11"/>
          <a:srcRect r="1184"/>
          <a:stretch/>
        </p:blipFill>
        <p:spPr>
          <a:xfrm>
            <a:off x="5014794" y="3585001"/>
            <a:ext cx="128327" cy="128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0113" y="3584876"/>
            <a:ext cx="127939" cy="12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4149" y="3588007"/>
            <a:ext cx="133434" cy="127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8999" y="3590476"/>
            <a:ext cx="134488" cy="128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7" name="그림 96"/>
          <p:cNvPicPr>
            <a:picLocks noChangeAspect="1"/>
          </p:cNvPicPr>
          <p:nvPr/>
        </p:nvPicPr>
        <p:blipFill rotWithShape="1">
          <a:blip r:embed="rId15"/>
          <a:srcRect r="1697"/>
          <a:stretch/>
        </p:blipFill>
        <p:spPr>
          <a:xfrm>
            <a:off x="5714904" y="3587897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1358" y="3768674"/>
            <a:ext cx="2738034" cy="2563021"/>
          </a:xfrm>
          <a:prstGeom prst="rect">
            <a:avLst/>
          </a:prstGeom>
        </p:spPr>
      </p:pic>
      <p:sp>
        <p:nvSpPr>
          <p:cNvPr id="99" name="직사각형 98"/>
          <p:cNvSpPr/>
          <p:nvPr/>
        </p:nvSpPr>
        <p:spPr>
          <a:xfrm>
            <a:off x="3964624" y="4606296"/>
            <a:ext cx="1119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smtClean="0">
                <a:ea typeface="조선일보명조" panose="02030304000000000000"/>
              </a:rPr>
              <a:t>QK</a:t>
            </a:r>
            <a:r>
              <a:rPr lang="en-US" altLang="ko-KR" sz="4800" baseline="30000" smtClean="0">
                <a:ea typeface="조선일보명조" panose="02030304000000000000"/>
              </a:rPr>
              <a:t>T</a:t>
            </a:r>
            <a:endParaRPr lang="ko-KR" altLang="en-US" sz="4800" dirty="0"/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15"/>
          <a:srcRect r="1697"/>
          <a:stretch/>
        </p:blipFill>
        <p:spPr>
          <a:xfrm>
            <a:off x="2900154" y="6185695"/>
            <a:ext cx="134488" cy="126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1" name="오른쪽 화살표 100"/>
          <p:cNvSpPr/>
          <p:nvPr/>
        </p:nvSpPr>
        <p:spPr>
          <a:xfrm>
            <a:off x="6052426" y="4783091"/>
            <a:ext cx="569438" cy="446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" name="그림 10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52" y="4420456"/>
            <a:ext cx="1172230" cy="117223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5530" y="4239454"/>
            <a:ext cx="1156081" cy="5722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9951" y="5278554"/>
            <a:ext cx="1136425" cy="5558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03" name="직선 화살표 연결선 102"/>
          <p:cNvCxnSpPr/>
          <p:nvPr/>
        </p:nvCxnSpPr>
        <p:spPr>
          <a:xfrm>
            <a:off x="9780563" y="5560343"/>
            <a:ext cx="714294" cy="15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/>
          <p:nvPr/>
        </p:nvCxnSpPr>
        <p:spPr>
          <a:xfrm>
            <a:off x="2185372" y="5000238"/>
            <a:ext cx="517270" cy="6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꺾인 연결선 105"/>
          <p:cNvCxnSpPr/>
          <p:nvPr/>
        </p:nvCxnSpPr>
        <p:spPr>
          <a:xfrm flipV="1">
            <a:off x="7706902" y="3253350"/>
            <a:ext cx="3396969" cy="495857"/>
          </a:xfrm>
          <a:prstGeom prst="bentConnector3">
            <a:avLst>
              <a:gd name="adj1" fmla="val 35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endCxn id="2" idx="0"/>
          </p:cNvCxnSpPr>
          <p:nvPr/>
        </p:nvCxnSpPr>
        <p:spPr>
          <a:xfrm>
            <a:off x="11103871" y="3243696"/>
            <a:ext cx="9700" cy="9957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직사각형 118"/>
          <p:cNvSpPr/>
          <p:nvPr/>
        </p:nvSpPr>
        <p:spPr>
          <a:xfrm>
            <a:off x="2017825" y="5053710"/>
            <a:ext cx="87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>
                <a:ea typeface="조선일보명조" panose="02030304000000000000"/>
              </a:rPr>
              <a:t>S</a:t>
            </a:r>
            <a:r>
              <a:rPr lang="en-US" altLang="ko-KR" sz="1400" smtClean="0">
                <a:ea typeface="조선일보명조" panose="02030304000000000000"/>
              </a:rPr>
              <a:t>elf </a:t>
            </a:r>
          </a:p>
          <a:p>
            <a:pPr algn="ctr"/>
            <a:r>
              <a:rPr lang="en-US" altLang="ko-KR" sz="1400" smtClean="0">
                <a:ea typeface="조선일보명조" panose="02030304000000000000"/>
              </a:rPr>
              <a:t>Attention</a:t>
            </a:r>
            <a:endParaRPr lang="ko-KR" altLang="en-US" sz="1400" dirty="0"/>
          </a:p>
        </p:txBody>
      </p:sp>
      <p:sp>
        <p:nvSpPr>
          <p:cNvPr id="125" name="직사각형 124"/>
          <p:cNvSpPr/>
          <p:nvPr/>
        </p:nvSpPr>
        <p:spPr>
          <a:xfrm>
            <a:off x="11691611" y="5331076"/>
            <a:ext cx="87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>
                <a:ea typeface="조선일보명조" panose="02030304000000000000"/>
              </a:rPr>
              <a:t>S</a:t>
            </a:r>
            <a:r>
              <a:rPr lang="en-US" altLang="ko-KR" sz="1400" smtClean="0">
                <a:ea typeface="조선일보명조" panose="02030304000000000000"/>
              </a:rPr>
              <a:t>elf </a:t>
            </a:r>
          </a:p>
          <a:p>
            <a:pPr algn="ctr"/>
            <a:r>
              <a:rPr lang="en-US" altLang="ko-KR" sz="1400" smtClean="0">
                <a:ea typeface="조선일보명조" panose="02030304000000000000"/>
              </a:rPr>
              <a:t>Attention</a:t>
            </a:r>
            <a:endParaRPr lang="ko-KR" altLang="en-US" sz="1400" dirty="0"/>
          </a:p>
        </p:txBody>
      </p:sp>
      <p:sp>
        <p:nvSpPr>
          <p:cNvPr id="126" name="직사각형 125"/>
          <p:cNvSpPr/>
          <p:nvPr/>
        </p:nvSpPr>
        <p:spPr>
          <a:xfrm>
            <a:off x="11691611" y="4254251"/>
            <a:ext cx="87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>
                <a:ea typeface="조선일보명조" panose="02030304000000000000"/>
              </a:rPr>
              <a:t>S</a:t>
            </a:r>
            <a:r>
              <a:rPr lang="en-US" altLang="ko-KR" sz="1400" smtClean="0">
                <a:ea typeface="조선일보명조" panose="02030304000000000000"/>
              </a:rPr>
              <a:t>elf </a:t>
            </a:r>
          </a:p>
          <a:p>
            <a:pPr algn="ctr"/>
            <a:r>
              <a:rPr lang="en-US" altLang="ko-KR" sz="1400" smtClean="0">
                <a:ea typeface="조선일보명조" panose="02030304000000000000"/>
              </a:rPr>
              <a:t>Attention</a:t>
            </a:r>
            <a:endParaRPr lang="ko-KR" altLang="en-US" sz="1400" dirty="0"/>
          </a:p>
        </p:txBody>
      </p:sp>
      <p:pic>
        <p:nvPicPr>
          <p:cNvPr id="127" name="그림 1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25530" y="134998"/>
            <a:ext cx="2017997" cy="2039128"/>
          </a:xfrm>
          <a:prstGeom prst="rect">
            <a:avLst/>
          </a:prstGeom>
        </p:spPr>
      </p:pic>
      <p:sp>
        <p:nvSpPr>
          <p:cNvPr id="128" name="직사각형 127"/>
          <p:cNvSpPr/>
          <p:nvPr/>
        </p:nvSpPr>
        <p:spPr>
          <a:xfrm>
            <a:off x="11838386" y="1651378"/>
            <a:ext cx="992281" cy="48756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11838387" y="168947"/>
            <a:ext cx="992281" cy="487561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0" name="그림 1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8987" y="161547"/>
            <a:ext cx="2092927" cy="2098392"/>
          </a:xfrm>
          <a:prstGeom prst="rect">
            <a:avLst/>
          </a:prstGeom>
        </p:spPr>
      </p:pic>
      <p:sp>
        <p:nvSpPr>
          <p:cNvPr id="131" name="직사각형 130"/>
          <p:cNvSpPr/>
          <p:nvPr/>
        </p:nvSpPr>
        <p:spPr>
          <a:xfrm>
            <a:off x="8743271" y="1214769"/>
            <a:ext cx="1012180" cy="487561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/>
          <p:cNvSpPr/>
          <p:nvPr/>
        </p:nvSpPr>
        <p:spPr>
          <a:xfrm>
            <a:off x="8743272" y="1702331"/>
            <a:ext cx="1012179" cy="51331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7712874" y="990400"/>
            <a:ext cx="67214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000" smtClean="0">
                <a:ea typeface="조선일보명조" panose="02030304000000000000"/>
              </a:rPr>
              <a:t>(=)</a:t>
            </a:r>
            <a:endParaRPr lang="ko-KR" altLang="en-US" sz="2000" dirty="0"/>
          </a:p>
        </p:txBody>
      </p:sp>
      <p:sp>
        <p:nvSpPr>
          <p:cNvPr id="134" name="직사각형 133"/>
          <p:cNvSpPr/>
          <p:nvPr/>
        </p:nvSpPr>
        <p:spPr>
          <a:xfrm>
            <a:off x="5994605" y="5260501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smtClean="0">
                <a:ea typeface="조선일보명조" panose="02030304000000000000"/>
              </a:rPr>
              <a:t>Mask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92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93758" y="2918971"/>
            <a:ext cx="191033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74537" y="2356836"/>
            <a:ext cx="189391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Introduction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89975" y="4043241"/>
            <a:ext cx="186301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Experiments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937222" y="3481106"/>
            <a:ext cx="156850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Compare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400" smtClean="0"/>
              <a:t>SwinTransformer Blocks</a:t>
            </a: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ViT</a:t>
            </a:r>
            <a:r>
              <a:rPr lang="ko-KR" altLang="en-US" sz="1600" smtClean="0">
                <a:ea typeface="조선일보명조" panose="02030304000000000000"/>
              </a:rPr>
              <a:t>에서 사용하는 </a:t>
            </a:r>
            <a:r>
              <a:rPr lang="en-US" altLang="ko-KR" sz="1600" smtClean="0">
                <a:ea typeface="조선일보명조" panose="02030304000000000000"/>
              </a:rPr>
              <a:t>Transformer Encoder</a:t>
            </a:r>
            <a:r>
              <a:rPr lang="ko-KR" altLang="en-US" sz="1600" smtClean="0">
                <a:ea typeface="조선일보명조" panose="02030304000000000000"/>
              </a:rPr>
              <a:t>와 유사함 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>
                <a:ea typeface="조선일보명조" panose="02030304000000000000"/>
              </a:rPr>
              <a:t> </a:t>
            </a:r>
            <a:r>
              <a:rPr lang="en-US" altLang="ko-KR" sz="1600" b="1" smtClean="0">
                <a:ea typeface="조선일보명조" panose="02030304000000000000"/>
              </a:rPr>
              <a:t>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원본 </a:t>
            </a:r>
            <a:r>
              <a:rPr lang="en-US" altLang="ko-KR" sz="1600" smtClean="0">
                <a:ea typeface="조선일보명조" panose="02030304000000000000"/>
              </a:rPr>
              <a:t>Transformer</a:t>
            </a:r>
            <a:r>
              <a:rPr lang="ko-KR" altLang="en-US" sz="1600" smtClean="0">
                <a:ea typeface="조선일보명조" panose="02030304000000000000"/>
              </a:rPr>
              <a:t>와 달리 </a:t>
            </a:r>
            <a:r>
              <a:rPr lang="en-US" altLang="ko-KR" sz="1600" smtClean="0">
                <a:ea typeface="조선일보명조" panose="02030304000000000000"/>
              </a:rPr>
              <a:t>LayerNorm</a:t>
            </a:r>
            <a:r>
              <a:rPr lang="ko-KR" altLang="en-US" sz="1600" smtClean="0">
                <a:ea typeface="조선일보명조" panose="02030304000000000000"/>
              </a:rPr>
              <a:t>을 먼저 수행함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 smtClean="0"/>
              <a:t> 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윈도우 내 어텐션</a:t>
            </a:r>
            <a:r>
              <a:rPr lang="en-US" altLang="ko-KR" sz="1600" smtClean="0">
                <a:ea typeface="조선일보명조" panose="02030304000000000000"/>
              </a:rPr>
              <a:t>(W-MSA)</a:t>
            </a:r>
            <a:r>
              <a:rPr lang="ko-KR" altLang="en-US" sz="1600" smtClean="0">
                <a:ea typeface="조선일보명조" panose="02030304000000000000"/>
              </a:rPr>
              <a:t>과 윈도우 간 어텐션</a:t>
            </a:r>
            <a:r>
              <a:rPr lang="en-US" altLang="ko-KR" sz="1600" smtClean="0">
                <a:ea typeface="조선일보명조" panose="02030304000000000000"/>
              </a:rPr>
              <a:t>(SW-MSA)</a:t>
            </a:r>
            <a:r>
              <a:rPr lang="ko-KR" altLang="en-US" sz="1600">
                <a:ea typeface="조선일보명조" panose="02030304000000000000"/>
              </a:rPr>
              <a:t>을</a:t>
            </a:r>
            <a:r>
              <a:rPr lang="ko-KR" altLang="en-US" sz="1600" smtClean="0">
                <a:ea typeface="조선일보명조" panose="02030304000000000000"/>
              </a:rPr>
              <a:t> 순차적으로 수행하는 구조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1792"/>
          <a:stretch/>
        </p:blipFill>
        <p:spPr>
          <a:xfrm>
            <a:off x="782971" y="3268903"/>
            <a:ext cx="3316757" cy="35316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02" y="4089754"/>
            <a:ext cx="406943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21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400" smtClean="0"/>
              <a:t>Relative Position bias</a:t>
            </a: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Swin</a:t>
            </a:r>
            <a:r>
              <a:rPr lang="ko-KR" altLang="en-US" sz="1600" smtClean="0">
                <a:ea typeface="조선일보명조" panose="02030304000000000000"/>
              </a:rPr>
              <a:t>은 </a:t>
            </a:r>
            <a:r>
              <a:rPr lang="en-US" altLang="ko-KR" sz="1600" smtClean="0">
                <a:ea typeface="조선일보명조" panose="02030304000000000000"/>
              </a:rPr>
              <a:t>ViT</a:t>
            </a:r>
            <a:r>
              <a:rPr lang="ko-KR" altLang="en-US" sz="1600" smtClean="0">
                <a:ea typeface="조선일보명조" panose="02030304000000000000"/>
              </a:rPr>
              <a:t>와 달리 </a:t>
            </a:r>
            <a:r>
              <a:rPr lang="en-US" altLang="ko-KR" sz="1600" smtClean="0">
                <a:ea typeface="조선일보명조" panose="02030304000000000000"/>
              </a:rPr>
              <a:t>Positional Encoding</a:t>
            </a:r>
            <a:r>
              <a:rPr lang="ko-KR" altLang="en-US" sz="1600" smtClean="0">
                <a:ea typeface="조선일보명조" panose="02030304000000000000"/>
              </a:rPr>
              <a:t>을 하지 않음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>
                <a:ea typeface="조선일보명조" panose="02030304000000000000"/>
              </a:rPr>
              <a:t> </a:t>
            </a:r>
            <a:r>
              <a:rPr lang="en-US" altLang="ko-KR" sz="1600" b="1" smtClean="0">
                <a:ea typeface="조선일보명조" panose="02030304000000000000"/>
              </a:rPr>
              <a:t>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대신 </a:t>
            </a:r>
            <a:r>
              <a:rPr lang="en-US" altLang="ko-KR" sz="1600" smtClean="0">
                <a:ea typeface="조선일보명조" panose="02030304000000000000"/>
              </a:rPr>
              <a:t>Attention </a:t>
            </a:r>
            <a:r>
              <a:rPr lang="ko-KR" altLang="en-US" sz="1600" smtClean="0">
                <a:ea typeface="조선일보명조" panose="02030304000000000000"/>
              </a:rPr>
              <a:t>과정에서 </a:t>
            </a:r>
            <a:r>
              <a:rPr lang="en-US" altLang="ko-KR" sz="1600" smtClean="0">
                <a:ea typeface="조선일보명조" panose="02030304000000000000"/>
              </a:rPr>
              <a:t>Relative Position bias</a:t>
            </a:r>
            <a:r>
              <a:rPr lang="ko-KR" altLang="en-US" sz="1600" smtClean="0">
                <a:ea typeface="조선일보명조" panose="02030304000000000000"/>
              </a:rPr>
              <a:t>를 더함  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>
                <a:ea typeface="조선일보명조" panose="02030304000000000000"/>
              </a:rPr>
              <a:t> </a:t>
            </a:r>
            <a:r>
              <a:rPr lang="en-US" altLang="ko-KR" sz="1600" b="1" smtClean="0">
                <a:ea typeface="조선일보명조" panose="02030304000000000000"/>
              </a:rPr>
              <a:t>   </a:t>
            </a:r>
            <a:r>
              <a:rPr lang="ko-KR" altLang="en-US" sz="1600" b="1" smtClean="0"/>
              <a:t>ㆍ</a:t>
            </a:r>
            <a:r>
              <a:rPr lang="en-US" altLang="ko-KR" sz="1600" b="1" smtClean="0">
                <a:ea typeface="조선일보명조" panose="02030304000000000000"/>
              </a:rPr>
              <a:t>Relative Position bias:  </a:t>
            </a:r>
            <a:r>
              <a:rPr lang="ko-KR" altLang="en-US" sz="1600" smtClean="0">
                <a:ea typeface="조선일보명조" panose="02030304000000000000"/>
              </a:rPr>
              <a:t>패치 간 상대적인 이동거리 </a:t>
            </a:r>
            <a:r>
              <a:rPr lang="en-US" altLang="ko-KR" sz="1600" smtClean="0">
                <a:ea typeface="조선일보명조" panose="02030304000000000000"/>
              </a:rPr>
              <a:t>(M</a:t>
            </a:r>
            <a:r>
              <a:rPr lang="en-US" altLang="ko-KR" sz="1600" baseline="30000" smtClean="0">
                <a:ea typeface="조선일보명조" panose="02030304000000000000"/>
              </a:rPr>
              <a:t>2</a:t>
            </a:r>
            <a:r>
              <a:rPr lang="en-US" altLang="ko-KR" sz="1600" smtClean="0">
                <a:ea typeface="조선일보명조" panose="02030304000000000000"/>
              </a:rPr>
              <a:t>xM</a:t>
            </a:r>
            <a:r>
              <a:rPr lang="en-US" altLang="ko-KR" sz="1600" baseline="30000" smtClean="0">
                <a:ea typeface="조선일보명조" panose="02030304000000000000"/>
              </a:rPr>
              <a:t>2</a:t>
            </a:r>
            <a:r>
              <a:rPr lang="en-US" altLang="ko-KR" sz="1600" smtClean="0">
                <a:ea typeface="조선일보명조" panose="02030304000000000000"/>
              </a:rPr>
              <a:t>)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8" y="2975326"/>
            <a:ext cx="7329451" cy="71083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329828" y="3093305"/>
            <a:ext cx="371789" cy="432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54137"/>
              </p:ext>
            </p:extLst>
          </p:nvPr>
        </p:nvGraphicFramePr>
        <p:xfrm>
          <a:off x="1059410" y="4072916"/>
          <a:ext cx="1346505" cy="1181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835">
                  <a:extLst>
                    <a:ext uri="{9D8B030D-6E8A-4147-A177-3AD203B41FA5}">
                      <a16:colId xmlns:a16="http://schemas.microsoft.com/office/drawing/2014/main" val="1849764314"/>
                    </a:ext>
                  </a:extLst>
                </a:gridCol>
                <a:gridCol w="448835">
                  <a:extLst>
                    <a:ext uri="{9D8B030D-6E8A-4147-A177-3AD203B41FA5}">
                      <a16:colId xmlns:a16="http://schemas.microsoft.com/office/drawing/2014/main" val="3006556933"/>
                    </a:ext>
                  </a:extLst>
                </a:gridCol>
                <a:gridCol w="448835">
                  <a:extLst>
                    <a:ext uri="{9D8B030D-6E8A-4147-A177-3AD203B41FA5}">
                      <a16:colId xmlns:a16="http://schemas.microsoft.com/office/drawing/2014/main" val="3486969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95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4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5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6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5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7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8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>
                          <a:solidFill>
                            <a:schemeClr val="accent6"/>
                          </a:solidFill>
                        </a:rPr>
                        <a:t>9</a:t>
                      </a:r>
                      <a:endParaRPr lang="ko-KR" altLang="en-US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23318"/>
                  </a:ext>
                </a:extLst>
              </a:tr>
            </a:tbl>
          </a:graphicData>
        </a:graphic>
      </p:graphicFrame>
      <p:cxnSp>
        <p:nvCxnSpPr>
          <p:cNvPr id="11" name="직선 화살표 연결선 10"/>
          <p:cNvCxnSpPr/>
          <p:nvPr/>
        </p:nvCxnSpPr>
        <p:spPr>
          <a:xfrm flipH="1" flipV="1">
            <a:off x="2405915" y="3830168"/>
            <a:ext cx="6543" cy="14246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764136" y="5254778"/>
            <a:ext cx="1648323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408320" y="3816681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mtClean="0">
                <a:solidFill>
                  <a:srgbClr val="FF0000"/>
                </a:solidFill>
              </a:rPr>
              <a:t>x</a:t>
            </a:r>
            <a:endParaRPr lang="ko-KR" altLang="en-US" sz="200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81602" y="5220049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endParaRPr lang="ko-KR" altLang="en-US" sz="20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618" y="3798517"/>
            <a:ext cx="3731757" cy="3243174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78" y="3800235"/>
            <a:ext cx="3546345" cy="3241456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>
            <a:off x="3511988" y="7051460"/>
            <a:ext cx="2566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smtClean="0"/>
              <a:t>y</a:t>
            </a:r>
            <a:r>
              <a:rPr lang="ko-KR" altLang="en-US" sz="1400" smtClean="0"/>
              <a:t>축 기준 상대 거리 </a:t>
            </a:r>
            <a:r>
              <a:rPr lang="en-US" altLang="ko-KR" sz="1400" smtClean="0"/>
              <a:t>[-M+1, M-1]</a:t>
            </a:r>
            <a:endParaRPr lang="ko-KR" altLang="en-US" sz="1400" dirty="0"/>
          </a:p>
        </p:txBody>
      </p:sp>
      <p:sp>
        <p:nvSpPr>
          <p:cNvPr id="46" name="직사각형 45"/>
          <p:cNvSpPr/>
          <p:nvPr/>
        </p:nvSpPr>
        <p:spPr>
          <a:xfrm>
            <a:off x="7890802" y="7072097"/>
            <a:ext cx="2563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smtClean="0"/>
              <a:t>x</a:t>
            </a:r>
            <a:r>
              <a:rPr lang="ko-KR" altLang="en-US" sz="1400" smtClean="0"/>
              <a:t>축 기준 상대 거리 </a:t>
            </a:r>
            <a:r>
              <a:rPr lang="en-US" altLang="ko-KR" sz="1400" smtClean="0"/>
              <a:t>[-</a:t>
            </a:r>
            <a:r>
              <a:rPr lang="en-US" altLang="ko-KR" sz="1400"/>
              <a:t>M+1, M-1]</a:t>
            </a:r>
            <a:endParaRPr lang="ko-KR" altLang="en-US" sz="1400"/>
          </a:p>
          <a:p>
            <a:pPr algn="ctr"/>
            <a:endParaRPr lang="ko-KR" altLang="en-US" sz="1400" dirty="0"/>
          </a:p>
        </p:txBody>
      </p:sp>
      <p:sp>
        <p:nvSpPr>
          <p:cNvPr id="51" name="직사각형 50"/>
          <p:cNvSpPr/>
          <p:nvPr/>
        </p:nvSpPr>
        <p:spPr>
          <a:xfrm>
            <a:off x="999571" y="5312382"/>
            <a:ext cx="1564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mtClean="0">
                <a:ea typeface="조선일보명조" panose="02030304000000000000"/>
              </a:rPr>
              <a:t>윈도우</a:t>
            </a:r>
            <a:r>
              <a:rPr lang="ko-KR" altLang="en-US" sz="1400" smtClean="0">
                <a:ea typeface="조선일보명조" panose="02030304000000000000"/>
              </a:rPr>
              <a:t> </a:t>
            </a:r>
            <a:r>
              <a:rPr lang="ko-KR" altLang="en-US" sz="1400" smtClean="0">
                <a:ea typeface="조선일보명조" panose="02030304000000000000"/>
              </a:rPr>
              <a:t>크기</a:t>
            </a:r>
            <a:r>
              <a:rPr lang="en-US" altLang="ko-KR" sz="1400" smtClean="0">
                <a:ea typeface="조선일보명조" panose="02030304000000000000"/>
              </a:rPr>
              <a:t>(M): </a:t>
            </a:r>
            <a:r>
              <a:rPr lang="en-US" altLang="ko-KR" sz="1400" smtClean="0">
                <a:ea typeface="조선일보명조" panose="02030304000000000000"/>
              </a:rPr>
              <a:t>3</a:t>
            </a:r>
            <a:endParaRPr lang="ko-KR" altLang="en-US" sz="1400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6444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22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Compare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MSA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연산량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계산</a:t>
            </a:r>
            <a:r>
              <a:rPr lang="ko-KR" altLang="en-US" sz="1600" dirty="0" smtClean="0">
                <a:ea typeface="조선일보명조" panose="02030304000000000000"/>
              </a:rPr>
              <a:t> 편의를 </a:t>
            </a:r>
            <a:r>
              <a:rPr lang="ko-KR" altLang="en-US" sz="1600" smtClean="0">
                <a:ea typeface="조선일보명조" panose="02030304000000000000"/>
              </a:rPr>
              <a:t>위해 </a:t>
            </a:r>
            <a:r>
              <a:rPr lang="en-US" altLang="ko-KR" sz="1600" smtClean="0">
                <a:ea typeface="조선일보명조" panose="02030304000000000000"/>
              </a:rPr>
              <a:t>Head </a:t>
            </a:r>
            <a:r>
              <a:rPr lang="ko-KR" altLang="en-US" sz="1600" dirty="0" smtClean="0">
                <a:ea typeface="조선일보명조" panose="02030304000000000000"/>
              </a:rPr>
              <a:t>수는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smtClean="0">
                <a:ea typeface="조선일보명조" panose="02030304000000000000"/>
              </a:rPr>
              <a:t>로 지정함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89507"/>
              </p:ext>
            </p:extLst>
          </p:nvPr>
        </p:nvGraphicFramePr>
        <p:xfrm>
          <a:off x="850106" y="3147481"/>
          <a:ext cx="864394" cy="15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7">
                  <a:extLst>
                    <a:ext uri="{9D8B030D-6E8A-4147-A177-3AD203B41FA5}">
                      <a16:colId xmlns:a16="http://schemas.microsoft.com/office/drawing/2014/main" val="345769301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3205802381"/>
                    </a:ext>
                  </a:extLst>
                </a:gridCol>
              </a:tblGrid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9937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00606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75318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16598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23256"/>
              </p:ext>
            </p:extLst>
          </p:nvPr>
        </p:nvGraphicFramePr>
        <p:xfrm>
          <a:off x="2364544" y="34004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74317"/>
              </p:ext>
            </p:extLst>
          </p:nvPr>
        </p:nvGraphicFramePr>
        <p:xfrm>
          <a:off x="2516944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95593"/>
              </p:ext>
            </p:extLst>
          </p:nvPr>
        </p:nvGraphicFramePr>
        <p:xfrm>
          <a:off x="2669344" y="37052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78380"/>
              </p:ext>
            </p:extLst>
          </p:nvPr>
        </p:nvGraphicFramePr>
        <p:xfrm>
          <a:off x="4233621" y="3128431"/>
          <a:ext cx="864394" cy="15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7">
                  <a:extLst>
                    <a:ext uri="{9D8B030D-6E8A-4147-A177-3AD203B41FA5}">
                      <a16:colId xmlns:a16="http://schemas.microsoft.com/office/drawing/2014/main" val="345769301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3205802381"/>
                    </a:ext>
                  </a:extLst>
                </a:gridCol>
              </a:tblGrid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9937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00606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75318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16598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031623"/>
              </p:ext>
            </p:extLst>
          </p:nvPr>
        </p:nvGraphicFramePr>
        <p:xfrm>
          <a:off x="5567121" y="3552822"/>
          <a:ext cx="1766920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730">
                  <a:extLst>
                    <a:ext uri="{9D8B030D-6E8A-4147-A177-3AD203B41FA5}">
                      <a16:colId xmlns:a16="http://schemas.microsoft.com/office/drawing/2014/main" val="2037904290"/>
                    </a:ext>
                  </a:extLst>
                </a:gridCol>
                <a:gridCol w="441730">
                  <a:extLst>
                    <a:ext uri="{9D8B030D-6E8A-4147-A177-3AD203B41FA5}">
                      <a16:colId xmlns:a16="http://schemas.microsoft.com/office/drawing/2014/main" val="1631873686"/>
                    </a:ext>
                  </a:extLst>
                </a:gridCol>
                <a:gridCol w="441730">
                  <a:extLst>
                    <a:ext uri="{9D8B030D-6E8A-4147-A177-3AD203B41FA5}">
                      <a16:colId xmlns:a16="http://schemas.microsoft.com/office/drawing/2014/main" val="1100954048"/>
                    </a:ext>
                  </a:extLst>
                </a:gridCol>
                <a:gridCol w="441730">
                  <a:extLst>
                    <a:ext uri="{9D8B030D-6E8A-4147-A177-3AD203B41FA5}">
                      <a16:colId xmlns:a16="http://schemas.microsoft.com/office/drawing/2014/main" val="4213696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1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64213"/>
                  </a:ext>
                </a:extLst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92765"/>
              </p:ext>
            </p:extLst>
          </p:nvPr>
        </p:nvGraphicFramePr>
        <p:xfrm>
          <a:off x="7949316" y="3128431"/>
          <a:ext cx="864394" cy="15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7">
                  <a:extLst>
                    <a:ext uri="{9D8B030D-6E8A-4147-A177-3AD203B41FA5}">
                      <a16:colId xmlns:a16="http://schemas.microsoft.com/office/drawing/2014/main" val="345769301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3205802381"/>
                    </a:ext>
                  </a:extLst>
                </a:gridCol>
              </a:tblGrid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9937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00606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75318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16598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54725"/>
              </p:ext>
            </p:extLst>
          </p:nvPr>
        </p:nvGraphicFramePr>
        <p:xfrm>
          <a:off x="9596106" y="3147481"/>
          <a:ext cx="864394" cy="15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7">
                  <a:extLst>
                    <a:ext uri="{9D8B030D-6E8A-4147-A177-3AD203B41FA5}">
                      <a16:colId xmlns:a16="http://schemas.microsoft.com/office/drawing/2014/main" val="345769301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3205802381"/>
                    </a:ext>
                  </a:extLst>
                </a:gridCol>
              </a:tblGrid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9937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00606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75318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16598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180855"/>
              </p:ext>
            </p:extLst>
          </p:nvPr>
        </p:nvGraphicFramePr>
        <p:xfrm>
          <a:off x="10973796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870546" y="36123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50" name="직사각형 49"/>
          <p:cNvSpPr/>
          <p:nvPr/>
        </p:nvSpPr>
        <p:spPr>
          <a:xfrm>
            <a:off x="5175689" y="367397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51" name="직사각형 50"/>
          <p:cNvSpPr/>
          <p:nvPr/>
        </p:nvSpPr>
        <p:spPr>
          <a:xfrm>
            <a:off x="7515376" y="370299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8" name="왼쪽 대괄호 7"/>
          <p:cNvSpPr/>
          <p:nvPr/>
        </p:nvSpPr>
        <p:spPr>
          <a:xfrm>
            <a:off x="4095542" y="2886075"/>
            <a:ext cx="138079" cy="209550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대괄호 8"/>
          <p:cNvSpPr/>
          <p:nvPr/>
        </p:nvSpPr>
        <p:spPr>
          <a:xfrm>
            <a:off x="7296533" y="2899026"/>
            <a:ext cx="139487" cy="209550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오른쪽 화살표 60"/>
          <p:cNvSpPr/>
          <p:nvPr/>
        </p:nvSpPr>
        <p:spPr>
          <a:xfrm>
            <a:off x="3613634" y="3825344"/>
            <a:ext cx="385952" cy="3102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8999338" y="3822446"/>
            <a:ext cx="385952" cy="3102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10539856" y="369926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10" name="직사각형 9"/>
          <p:cNvSpPr/>
          <p:nvPr/>
        </p:nvSpPr>
        <p:spPr>
          <a:xfrm>
            <a:off x="934291" y="2759099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Input</a:t>
            </a:r>
            <a:endParaRPr lang="ko-KR" altLang="en-US" dirty="0"/>
          </a:p>
        </p:txBody>
      </p:sp>
      <p:sp>
        <p:nvSpPr>
          <p:cNvPr id="64" name="직사각형 63"/>
          <p:cNvSpPr/>
          <p:nvPr/>
        </p:nvSpPr>
        <p:spPr>
          <a:xfrm>
            <a:off x="2299175" y="2796623"/>
            <a:ext cx="114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W</a:t>
            </a:r>
            <a:r>
              <a:rPr lang="en-US" altLang="ko-KR" baseline="-25000" dirty="0" err="1" smtClean="0">
                <a:ea typeface="조선일보명조" panose="02030304000000000000"/>
              </a:rPr>
              <a:t>q</a:t>
            </a:r>
            <a:r>
              <a:rPr lang="en-US" altLang="ko-KR" dirty="0">
                <a:ea typeface="조선일보명조" panose="02030304000000000000"/>
              </a:rPr>
              <a:t> </a:t>
            </a:r>
            <a:r>
              <a:rPr lang="en-US" altLang="ko-KR" dirty="0" smtClean="0">
                <a:ea typeface="조선일보명조" panose="02030304000000000000"/>
              </a:rPr>
              <a:t>W</a:t>
            </a:r>
            <a:r>
              <a:rPr lang="en-US" altLang="ko-KR" baseline="-25000" dirty="0">
                <a:ea typeface="조선일보명조" panose="02030304000000000000"/>
              </a:rPr>
              <a:t>V</a:t>
            </a:r>
            <a:r>
              <a:rPr lang="en-US" altLang="ko-KR" dirty="0" smtClean="0">
                <a:ea typeface="조선일보명조" panose="02030304000000000000"/>
              </a:rPr>
              <a:t> W</a:t>
            </a:r>
            <a:r>
              <a:rPr lang="en-US" altLang="ko-KR" baseline="-25000" dirty="0">
                <a:ea typeface="조선일보명조" panose="02030304000000000000"/>
              </a:rPr>
              <a:t>K</a:t>
            </a:r>
            <a:endParaRPr lang="ko-KR" altLang="en-US" dirty="0"/>
          </a:p>
        </p:txBody>
      </p:sp>
      <p:sp>
        <p:nvSpPr>
          <p:cNvPr id="65" name="직사각형 64"/>
          <p:cNvSpPr/>
          <p:nvPr/>
        </p:nvSpPr>
        <p:spPr>
          <a:xfrm>
            <a:off x="4317673" y="2759099"/>
            <a:ext cx="76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Query</a:t>
            </a:r>
            <a:endParaRPr lang="ko-KR" altLang="en-US" dirty="0"/>
          </a:p>
        </p:txBody>
      </p:sp>
      <p:sp>
        <p:nvSpPr>
          <p:cNvPr id="66" name="직사각형 65"/>
          <p:cNvSpPr/>
          <p:nvPr/>
        </p:nvSpPr>
        <p:spPr>
          <a:xfrm>
            <a:off x="6152479" y="3128431"/>
            <a:ext cx="59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Key</a:t>
            </a:r>
            <a:r>
              <a:rPr lang="en-US" altLang="ko-KR" baseline="30000" dirty="0" err="1">
                <a:ea typeface="조선일보명조" panose="02030304000000000000"/>
              </a:rPr>
              <a:t>T</a:t>
            </a:r>
            <a:endParaRPr lang="ko-KR" altLang="en-US" dirty="0"/>
          </a:p>
        </p:txBody>
      </p:sp>
      <p:sp>
        <p:nvSpPr>
          <p:cNvPr id="67" name="직사각형 66"/>
          <p:cNvSpPr/>
          <p:nvPr/>
        </p:nvSpPr>
        <p:spPr>
          <a:xfrm>
            <a:off x="8029493" y="2759099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Value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142787" y="2754196"/>
            <a:ext cx="204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Softmax</a:t>
            </a:r>
            <a:r>
              <a:rPr lang="en-US" altLang="ko-KR" dirty="0" smtClean="0">
                <a:ea typeface="조선일보명조" panose="02030304000000000000"/>
              </a:rPr>
              <a:t>(QK</a:t>
            </a:r>
            <a:r>
              <a:rPr lang="en-US" altLang="ko-KR" baseline="30000" dirty="0" smtClean="0">
                <a:ea typeface="조선일보명조" panose="02030304000000000000"/>
              </a:rPr>
              <a:t>T</a:t>
            </a:r>
            <a:r>
              <a:rPr lang="en-US" altLang="ko-KR" dirty="0" smtClean="0">
                <a:ea typeface="조선일보명조" panose="02030304000000000000"/>
              </a:rPr>
              <a:t>/</a:t>
            </a:r>
            <a:r>
              <a:rPr lang="ko-KR" altLang="en-US" dirty="0" smtClean="0"/>
              <a:t>√</a:t>
            </a:r>
            <a:r>
              <a:rPr lang="en-US" altLang="ko-KR" dirty="0" smtClean="0">
                <a:ea typeface="조선일보명조" panose="02030304000000000000"/>
              </a:rPr>
              <a:t>d)</a:t>
            </a:r>
            <a:r>
              <a:rPr lang="en-US" altLang="ko-KR" dirty="0" err="1" smtClean="0">
                <a:ea typeface="조선일보명조" panose="02030304000000000000"/>
              </a:rPr>
              <a:t>xV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889406" y="4742347"/>
            <a:ext cx="728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smtClean="0">
                <a:ea typeface="조선일보명조" panose="02030304000000000000"/>
              </a:rPr>
              <a:t>hw </a:t>
            </a:r>
            <a:r>
              <a:rPr lang="en-US" altLang="ko-KR" sz="1600" dirty="0" smtClean="0">
                <a:ea typeface="조선일보명조" panose="02030304000000000000"/>
              </a:rPr>
              <a:t>x C</a:t>
            </a:r>
            <a:endParaRPr lang="ko-KR" altLang="en-US" sz="1600" dirty="0"/>
          </a:p>
        </p:txBody>
      </p:sp>
      <p:sp>
        <p:nvSpPr>
          <p:cNvPr id="69" name="직사각형 68"/>
          <p:cNvSpPr/>
          <p:nvPr/>
        </p:nvSpPr>
        <p:spPr>
          <a:xfrm>
            <a:off x="2782108" y="4529521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ea typeface="조선일보명조" panose="02030304000000000000"/>
              </a:rPr>
              <a:t>C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70" name="직사각형 69"/>
          <p:cNvSpPr/>
          <p:nvPr/>
        </p:nvSpPr>
        <p:spPr>
          <a:xfrm>
            <a:off x="4294781" y="4742347"/>
            <a:ext cx="728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smtClean="0">
                <a:ea typeface="조선일보명조" panose="02030304000000000000"/>
              </a:rPr>
              <a:t>hw </a:t>
            </a:r>
            <a:r>
              <a:rPr lang="en-US" altLang="ko-KR" sz="1600" dirty="0" smtClean="0">
                <a:ea typeface="조선일보명조" panose="02030304000000000000"/>
              </a:rPr>
              <a:t>x C</a:t>
            </a:r>
            <a:endParaRPr lang="ko-KR" altLang="en-US" sz="1600" dirty="0"/>
          </a:p>
        </p:txBody>
      </p:sp>
      <p:sp>
        <p:nvSpPr>
          <p:cNvPr id="71" name="직사각형 70"/>
          <p:cNvSpPr/>
          <p:nvPr/>
        </p:nvSpPr>
        <p:spPr>
          <a:xfrm>
            <a:off x="6119542" y="4384743"/>
            <a:ext cx="728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조선일보명조" panose="02030304000000000000"/>
              </a:rPr>
              <a:t>C </a:t>
            </a:r>
            <a:r>
              <a:rPr lang="en-US" altLang="ko-KR" sz="1600" smtClean="0">
                <a:ea typeface="조선일보명조" panose="02030304000000000000"/>
              </a:rPr>
              <a:t>x hw</a:t>
            </a:r>
            <a:endParaRPr lang="ko-KR" altLang="en-US" sz="1600" dirty="0"/>
          </a:p>
        </p:txBody>
      </p:sp>
      <p:sp>
        <p:nvSpPr>
          <p:cNvPr id="72" name="직사각형 71"/>
          <p:cNvSpPr/>
          <p:nvPr/>
        </p:nvSpPr>
        <p:spPr>
          <a:xfrm>
            <a:off x="7962455" y="4704247"/>
            <a:ext cx="728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smtClean="0">
                <a:ea typeface="조선일보명조" panose="02030304000000000000"/>
              </a:rPr>
              <a:t>hw </a:t>
            </a:r>
            <a:r>
              <a:rPr lang="en-US" altLang="ko-KR" sz="1600" dirty="0" smtClean="0">
                <a:ea typeface="조선일보명조" panose="02030304000000000000"/>
              </a:rPr>
              <a:t>x C</a:t>
            </a:r>
            <a:endParaRPr lang="ko-KR" altLang="en-US" sz="1600" dirty="0"/>
          </a:p>
        </p:txBody>
      </p:sp>
      <p:sp>
        <p:nvSpPr>
          <p:cNvPr id="73" name="직사각형 72"/>
          <p:cNvSpPr/>
          <p:nvPr/>
        </p:nvSpPr>
        <p:spPr>
          <a:xfrm>
            <a:off x="9603865" y="4723297"/>
            <a:ext cx="728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smtClean="0">
                <a:ea typeface="조선일보명조" panose="02030304000000000000"/>
              </a:rPr>
              <a:t>hw </a:t>
            </a:r>
            <a:r>
              <a:rPr lang="en-US" altLang="ko-KR" sz="1600" dirty="0" smtClean="0">
                <a:ea typeface="조선일보명조" panose="02030304000000000000"/>
              </a:rPr>
              <a:t>x C</a:t>
            </a:r>
            <a:endParaRPr lang="ko-KR" altLang="en-US" sz="1600" dirty="0"/>
          </a:p>
        </p:txBody>
      </p:sp>
      <p:sp>
        <p:nvSpPr>
          <p:cNvPr id="74" name="직사각형 73"/>
          <p:cNvSpPr/>
          <p:nvPr/>
        </p:nvSpPr>
        <p:spPr>
          <a:xfrm>
            <a:off x="11060493" y="4340730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ea typeface="조선일보명조" panose="02030304000000000000"/>
              </a:rPr>
              <a:t>C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14" name="직사각형 13"/>
          <p:cNvSpPr/>
          <p:nvPr/>
        </p:nvSpPr>
        <p:spPr>
          <a:xfrm>
            <a:off x="697664" y="5430698"/>
            <a:ext cx="451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1. Query, Key, Value</a:t>
            </a:r>
            <a:r>
              <a:rPr lang="ko-KR" altLang="en-US" smtClean="0">
                <a:ea typeface="조선일보명조" panose="02030304000000000000"/>
              </a:rPr>
              <a:t>를 구하는 과정</a:t>
            </a:r>
            <a:r>
              <a:rPr lang="en-US" altLang="ko-KR" smtClean="0">
                <a:ea typeface="조선일보명조" panose="02030304000000000000"/>
              </a:rPr>
              <a:t>: 3 * hwC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 </a:t>
            </a:r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97664" y="5907299"/>
            <a:ext cx="8672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. Scale dot product Attention: QK</a:t>
            </a:r>
            <a:r>
              <a:rPr lang="en-US" altLang="ko-KR" baseline="30000" smtClean="0">
                <a:ea typeface="조선일보명조" panose="02030304000000000000"/>
              </a:rPr>
              <a:t>T</a:t>
            </a:r>
            <a:r>
              <a:rPr lang="en-US" altLang="ko-KR">
                <a:ea typeface="조선일보명조" panose="02030304000000000000"/>
              </a:rPr>
              <a:t> </a:t>
            </a:r>
            <a:r>
              <a:rPr lang="en-US" altLang="ko-KR" smtClean="0">
                <a:ea typeface="조선일보명조" panose="02030304000000000000"/>
              </a:rPr>
              <a:t>=  C * (hw)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, Value</a:t>
            </a:r>
            <a:r>
              <a:rPr lang="ko-KR" altLang="en-US" smtClean="0">
                <a:ea typeface="조선일보명조" panose="02030304000000000000"/>
              </a:rPr>
              <a:t>와 </a:t>
            </a:r>
            <a:r>
              <a:rPr lang="en-US" altLang="ko-KR" smtClean="0">
                <a:ea typeface="조선일보명조" panose="02030304000000000000"/>
              </a:rPr>
              <a:t>Matrix Multiplication = C * (hw)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 </a:t>
            </a:r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697664" y="6455169"/>
            <a:ext cx="454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3. Input </a:t>
            </a:r>
            <a:r>
              <a:rPr lang="ko-KR" altLang="en-US" smtClean="0">
                <a:ea typeface="조선일보명조" panose="02030304000000000000"/>
              </a:rPr>
              <a:t>행렬과 차원을 맞춰주는 과정</a:t>
            </a:r>
            <a:r>
              <a:rPr lang="en-US" altLang="ko-KR" smtClean="0">
                <a:ea typeface="조선일보명조" panose="02030304000000000000"/>
              </a:rPr>
              <a:t>: hwC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 </a:t>
            </a:r>
            <a:endParaRPr lang="ko-KR" altLang="en-US"/>
          </a:p>
        </p:txBody>
      </p:sp>
      <p:sp>
        <p:nvSpPr>
          <p:cNvPr id="43" name="오른쪽 화살표 42"/>
          <p:cNvSpPr/>
          <p:nvPr/>
        </p:nvSpPr>
        <p:spPr>
          <a:xfrm>
            <a:off x="8528991" y="6413444"/>
            <a:ext cx="569438" cy="446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835" y="6301868"/>
            <a:ext cx="3961842" cy="51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Compare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W-MSA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연산량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계산</a:t>
            </a:r>
            <a:r>
              <a:rPr lang="ko-KR" altLang="en-US" sz="1600" dirty="0" smtClean="0">
                <a:ea typeface="조선일보명조" panose="02030304000000000000"/>
              </a:rPr>
              <a:t> 편의를 </a:t>
            </a:r>
            <a:r>
              <a:rPr lang="ko-KR" altLang="en-US" sz="1600" smtClean="0">
                <a:ea typeface="조선일보명조" panose="02030304000000000000"/>
              </a:rPr>
              <a:t>위해 </a:t>
            </a:r>
            <a:r>
              <a:rPr lang="en-US" altLang="ko-KR" sz="1600" smtClean="0">
                <a:ea typeface="조선일보명조" panose="02030304000000000000"/>
              </a:rPr>
              <a:t>Head </a:t>
            </a:r>
            <a:r>
              <a:rPr lang="ko-KR" altLang="en-US" sz="1600" dirty="0" smtClean="0">
                <a:ea typeface="조선일보명조" panose="02030304000000000000"/>
              </a:rPr>
              <a:t>수는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smtClean="0">
                <a:ea typeface="조선일보명조" panose="02030304000000000000"/>
              </a:rPr>
              <a:t>로 지정함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27642"/>
              </p:ext>
            </p:extLst>
          </p:nvPr>
        </p:nvGraphicFramePr>
        <p:xfrm>
          <a:off x="850106" y="3147481"/>
          <a:ext cx="864394" cy="157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197">
                  <a:extLst>
                    <a:ext uri="{9D8B030D-6E8A-4147-A177-3AD203B41FA5}">
                      <a16:colId xmlns:a16="http://schemas.microsoft.com/office/drawing/2014/main" val="345769301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3205802381"/>
                    </a:ext>
                  </a:extLst>
                </a:gridCol>
              </a:tblGrid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9937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00606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75318"/>
                  </a:ext>
                </a:extLst>
              </a:tr>
              <a:tr h="375569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16598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22207"/>
              </p:ext>
            </p:extLst>
          </p:nvPr>
        </p:nvGraphicFramePr>
        <p:xfrm>
          <a:off x="2364544" y="34004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67141"/>
              </p:ext>
            </p:extLst>
          </p:nvPr>
        </p:nvGraphicFramePr>
        <p:xfrm>
          <a:off x="2516944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93880"/>
              </p:ext>
            </p:extLst>
          </p:nvPr>
        </p:nvGraphicFramePr>
        <p:xfrm>
          <a:off x="2669344" y="37052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62321"/>
              </p:ext>
            </p:extLst>
          </p:nvPr>
        </p:nvGraphicFramePr>
        <p:xfrm>
          <a:off x="10973796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sp>
        <p:nvSpPr>
          <p:cNvPr id="43" name="직사각형 42"/>
          <p:cNvSpPr/>
          <p:nvPr/>
        </p:nvSpPr>
        <p:spPr>
          <a:xfrm>
            <a:off x="1870546" y="36123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44" name="직사각형 43"/>
          <p:cNvSpPr/>
          <p:nvPr/>
        </p:nvSpPr>
        <p:spPr>
          <a:xfrm>
            <a:off x="5535419" y="369926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45" name="직사각형 44"/>
          <p:cNvSpPr/>
          <p:nvPr/>
        </p:nvSpPr>
        <p:spPr>
          <a:xfrm>
            <a:off x="7515376" y="370299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46" name="왼쪽 대괄호 45"/>
          <p:cNvSpPr/>
          <p:nvPr/>
        </p:nvSpPr>
        <p:spPr>
          <a:xfrm>
            <a:off x="4095542" y="2886075"/>
            <a:ext cx="138079" cy="209550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대괄호 46"/>
          <p:cNvSpPr/>
          <p:nvPr/>
        </p:nvSpPr>
        <p:spPr>
          <a:xfrm>
            <a:off x="7296533" y="2899026"/>
            <a:ext cx="139487" cy="2095500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오른쪽 화살표 47"/>
          <p:cNvSpPr/>
          <p:nvPr/>
        </p:nvSpPr>
        <p:spPr>
          <a:xfrm>
            <a:off x="3613634" y="3825344"/>
            <a:ext cx="385952" cy="3102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오른쪽 화살표 48"/>
          <p:cNvSpPr/>
          <p:nvPr/>
        </p:nvSpPr>
        <p:spPr>
          <a:xfrm>
            <a:off x="8999338" y="3822446"/>
            <a:ext cx="385952" cy="3102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10539856" y="369926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ea typeface="조선일보명조" panose="02030304000000000000"/>
              </a:rPr>
              <a:t>X</a:t>
            </a:r>
            <a:endParaRPr lang="ko-KR" altLang="en-US" sz="2400" b="1" dirty="0"/>
          </a:p>
        </p:txBody>
      </p:sp>
      <p:sp>
        <p:nvSpPr>
          <p:cNvPr id="51" name="직사각형 50"/>
          <p:cNvSpPr/>
          <p:nvPr/>
        </p:nvSpPr>
        <p:spPr>
          <a:xfrm>
            <a:off x="934291" y="2759099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Input</a:t>
            </a:r>
            <a:endParaRPr lang="ko-KR" altLang="en-US" dirty="0"/>
          </a:p>
        </p:txBody>
      </p:sp>
      <p:sp>
        <p:nvSpPr>
          <p:cNvPr id="52" name="직사각형 51"/>
          <p:cNvSpPr/>
          <p:nvPr/>
        </p:nvSpPr>
        <p:spPr>
          <a:xfrm>
            <a:off x="2299175" y="2796623"/>
            <a:ext cx="114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W</a:t>
            </a:r>
            <a:r>
              <a:rPr lang="en-US" altLang="ko-KR" baseline="-25000" dirty="0" err="1" smtClean="0">
                <a:ea typeface="조선일보명조" panose="02030304000000000000"/>
              </a:rPr>
              <a:t>q</a:t>
            </a:r>
            <a:r>
              <a:rPr lang="en-US" altLang="ko-KR" dirty="0">
                <a:ea typeface="조선일보명조" panose="02030304000000000000"/>
              </a:rPr>
              <a:t> </a:t>
            </a:r>
            <a:r>
              <a:rPr lang="en-US" altLang="ko-KR" dirty="0" smtClean="0">
                <a:ea typeface="조선일보명조" panose="02030304000000000000"/>
              </a:rPr>
              <a:t>W</a:t>
            </a:r>
            <a:r>
              <a:rPr lang="en-US" altLang="ko-KR" baseline="-25000" dirty="0">
                <a:ea typeface="조선일보명조" panose="02030304000000000000"/>
              </a:rPr>
              <a:t>V</a:t>
            </a:r>
            <a:r>
              <a:rPr lang="en-US" altLang="ko-KR" dirty="0" smtClean="0">
                <a:ea typeface="조선일보명조" panose="02030304000000000000"/>
              </a:rPr>
              <a:t> W</a:t>
            </a:r>
            <a:r>
              <a:rPr lang="en-US" altLang="ko-KR" baseline="-25000" dirty="0">
                <a:ea typeface="조선일보명조" panose="02030304000000000000"/>
              </a:rPr>
              <a:t>K</a:t>
            </a:r>
            <a:endParaRPr lang="ko-KR" altLang="en-US" dirty="0"/>
          </a:p>
        </p:txBody>
      </p:sp>
      <p:sp>
        <p:nvSpPr>
          <p:cNvPr id="53" name="직사각형 52"/>
          <p:cNvSpPr/>
          <p:nvPr/>
        </p:nvSpPr>
        <p:spPr>
          <a:xfrm>
            <a:off x="4506647" y="3123528"/>
            <a:ext cx="76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Query</a:t>
            </a:r>
            <a:endParaRPr lang="ko-KR" altLang="en-US" dirty="0"/>
          </a:p>
        </p:txBody>
      </p:sp>
      <p:sp>
        <p:nvSpPr>
          <p:cNvPr id="54" name="직사각형 53"/>
          <p:cNvSpPr/>
          <p:nvPr/>
        </p:nvSpPr>
        <p:spPr>
          <a:xfrm>
            <a:off x="6334148" y="3128431"/>
            <a:ext cx="59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Key</a:t>
            </a:r>
            <a:r>
              <a:rPr lang="en-US" altLang="ko-KR" baseline="30000" dirty="0" err="1">
                <a:ea typeface="조선일보명조" panose="02030304000000000000"/>
              </a:rPr>
              <a:t>T</a:t>
            </a:r>
            <a:endParaRPr lang="ko-KR" altLang="en-US" dirty="0"/>
          </a:p>
        </p:txBody>
      </p:sp>
      <p:sp>
        <p:nvSpPr>
          <p:cNvPr id="55" name="직사각형 54"/>
          <p:cNvSpPr/>
          <p:nvPr/>
        </p:nvSpPr>
        <p:spPr>
          <a:xfrm>
            <a:off x="8029493" y="314257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Value</a:t>
            </a:r>
            <a:endParaRPr lang="ko-KR" alt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9017663" y="3142578"/>
            <a:ext cx="204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Softmax</a:t>
            </a:r>
            <a:r>
              <a:rPr lang="en-US" altLang="ko-KR" dirty="0" smtClean="0">
                <a:ea typeface="조선일보명조" panose="02030304000000000000"/>
              </a:rPr>
              <a:t>(QK</a:t>
            </a:r>
            <a:r>
              <a:rPr lang="en-US" altLang="ko-KR" baseline="30000" dirty="0" smtClean="0">
                <a:ea typeface="조선일보명조" panose="02030304000000000000"/>
              </a:rPr>
              <a:t>T</a:t>
            </a:r>
            <a:r>
              <a:rPr lang="en-US" altLang="ko-KR" dirty="0" smtClean="0">
                <a:ea typeface="조선일보명조" panose="02030304000000000000"/>
              </a:rPr>
              <a:t>/</a:t>
            </a:r>
            <a:r>
              <a:rPr lang="ko-KR" altLang="en-US" dirty="0" smtClean="0"/>
              <a:t>√</a:t>
            </a:r>
            <a:r>
              <a:rPr lang="en-US" altLang="ko-KR" dirty="0" smtClean="0">
                <a:ea typeface="조선일보명조" panose="02030304000000000000"/>
              </a:rPr>
              <a:t>d)</a:t>
            </a:r>
            <a:r>
              <a:rPr lang="en-US" altLang="ko-KR" dirty="0" err="1" smtClean="0">
                <a:ea typeface="조선일보명조" panose="02030304000000000000"/>
              </a:rPr>
              <a:t>xV</a:t>
            </a:r>
            <a:endParaRPr lang="ko-KR" altLang="en-US" dirty="0"/>
          </a:p>
        </p:txBody>
      </p:sp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74711"/>
              </p:ext>
            </p:extLst>
          </p:nvPr>
        </p:nvGraphicFramePr>
        <p:xfrm>
          <a:off x="9623115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70049"/>
              </p:ext>
            </p:extLst>
          </p:nvPr>
        </p:nvGraphicFramePr>
        <p:xfrm>
          <a:off x="8029493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59664"/>
              </p:ext>
            </p:extLst>
          </p:nvPr>
        </p:nvGraphicFramePr>
        <p:xfrm>
          <a:off x="6252645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737924"/>
              </p:ext>
            </p:extLst>
          </p:nvPr>
        </p:nvGraphicFramePr>
        <p:xfrm>
          <a:off x="4506647" y="3552822"/>
          <a:ext cx="757208" cy="787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04">
                  <a:extLst>
                    <a:ext uri="{9D8B030D-6E8A-4147-A177-3AD203B41FA5}">
                      <a16:colId xmlns:a16="http://schemas.microsoft.com/office/drawing/2014/main" val="3829324332"/>
                    </a:ext>
                  </a:extLst>
                </a:gridCol>
                <a:gridCol w="378604">
                  <a:extLst>
                    <a:ext uri="{9D8B030D-6E8A-4147-A177-3AD203B41FA5}">
                      <a16:colId xmlns:a16="http://schemas.microsoft.com/office/drawing/2014/main" val="3165213966"/>
                    </a:ext>
                  </a:extLst>
                </a:gridCol>
              </a:tblGrid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331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36178"/>
                  </a:ext>
                </a:extLst>
              </a:tr>
            </a:tbl>
          </a:graphicData>
        </a:graphic>
      </p:graphicFrame>
      <p:sp>
        <p:nvSpPr>
          <p:cNvPr id="61" name="직사각형 60"/>
          <p:cNvSpPr/>
          <p:nvPr/>
        </p:nvSpPr>
        <p:spPr>
          <a:xfrm>
            <a:off x="841667" y="3142578"/>
            <a:ext cx="880524" cy="801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908925" y="3923960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M</a:t>
            </a:r>
            <a:r>
              <a:rPr lang="en-US" altLang="ko-KR" sz="1600" baseline="30000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63" name="직사각형 62"/>
          <p:cNvSpPr/>
          <p:nvPr/>
        </p:nvSpPr>
        <p:spPr>
          <a:xfrm>
            <a:off x="2782108" y="4529521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ea typeface="조선일보명조" panose="02030304000000000000"/>
              </a:rPr>
              <a:t>C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64" name="직사각형 63"/>
          <p:cNvSpPr/>
          <p:nvPr/>
        </p:nvSpPr>
        <p:spPr>
          <a:xfrm>
            <a:off x="4494160" y="4360244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M</a:t>
            </a:r>
            <a:r>
              <a:rPr lang="en-US" altLang="ko-KR" sz="1600" baseline="30000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65" name="직사각형 64"/>
          <p:cNvSpPr/>
          <p:nvPr/>
        </p:nvSpPr>
        <p:spPr>
          <a:xfrm>
            <a:off x="8048864" y="4381642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M</a:t>
            </a:r>
            <a:r>
              <a:rPr lang="en-US" altLang="ko-KR" sz="1600" baseline="30000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66" name="직사각형 65"/>
          <p:cNvSpPr/>
          <p:nvPr/>
        </p:nvSpPr>
        <p:spPr>
          <a:xfrm>
            <a:off x="9649597" y="4381642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M</a:t>
            </a:r>
            <a:r>
              <a:rPr lang="en-US" altLang="ko-KR" sz="1600" baseline="30000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67" name="직사각형 66"/>
          <p:cNvSpPr/>
          <p:nvPr/>
        </p:nvSpPr>
        <p:spPr>
          <a:xfrm>
            <a:off x="11060493" y="4340730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ea typeface="조선일보명조" panose="02030304000000000000"/>
              </a:rPr>
              <a:t>C</a:t>
            </a:r>
            <a:r>
              <a:rPr lang="en-US" altLang="ko-KR" sz="1600" dirty="0" smtClean="0">
                <a:ea typeface="조선일보명조" panose="02030304000000000000"/>
              </a:rPr>
              <a:t> x C</a:t>
            </a:r>
            <a:endParaRPr lang="ko-KR" altLang="en-US" sz="1600" dirty="0"/>
          </a:p>
        </p:txBody>
      </p:sp>
      <p:sp>
        <p:nvSpPr>
          <p:cNvPr id="68" name="직사각형 67"/>
          <p:cNvSpPr/>
          <p:nvPr/>
        </p:nvSpPr>
        <p:spPr>
          <a:xfrm>
            <a:off x="6286072" y="4389237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ea typeface="조선일보명조" panose="02030304000000000000"/>
              </a:rPr>
              <a:t>C x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M</a:t>
            </a:r>
            <a:r>
              <a:rPr lang="en-US" altLang="ko-KR" sz="1600" baseline="30000" dirty="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endParaRPr lang="ko-KR" altLang="en-US" sz="1600" dirty="0"/>
          </a:p>
        </p:txBody>
      </p:sp>
      <p:sp>
        <p:nvSpPr>
          <p:cNvPr id="2" name="왼쪽 중괄호 1"/>
          <p:cNvSpPr/>
          <p:nvPr/>
        </p:nvSpPr>
        <p:spPr>
          <a:xfrm>
            <a:off x="590550" y="3142578"/>
            <a:ext cx="251117" cy="153670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803" y="3637713"/>
            <a:ext cx="689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mtClean="0">
                <a:solidFill>
                  <a:srgbClr val="FF0000"/>
                </a:solidFill>
                <a:ea typeface="조선일보명조" panose="02030304000000000000"/>
              </a:rPr>
              <a:t>hw/M</a:t>
            </a:r>
            <a:r>
              <a:rPr lang="en-US" altLang="ko-KR" sz="1400" baseline="30000" smtClean="0">
                <a:solidFill>
                  <a:srgbClr val="FF0000"/>
                </a:solidFill>
                <a:ea typeface="조선일보명조" panose="02030304000000000000"/>
              </a:rPr>
              <a:t>2</a:t>
            </a:r>
            <a:endParaRPr lang="en-US" altLang="ko-KR" sz="1400" baseline="30000" dirty="0" smtClean="0">
              <a:solidFill>
                <a:srgbClr val="FF0000"/>
              </a:solidFill>
              <a:ea typeface="조선일보명조" panose="02030304000000000000"/>
            </a:endParaRPr>
          </a:p>
          <a:p>
            <a:r>
              <a:rPr lang="en-US" altLang="ko-KR" sz="1400" baseline="30000" dirty="0" smtClean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ea typeface="조선일보명조" panose="02030304000000000000"/>
              </a:rPr>
              <a:t>반복</a:t>
            </a:r>
            <a:endParaRPr lang="ko-KR" altLang="en-US" sz="14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97664" y="5430698"/>
            <a:ext cx="632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1. Query, Key, Value</a:t>
            </a:r>
            <a:r>
              <a:rPr lang="ko-KR" altLang="en-US" smtClean="0">
                <a:ea typeface="조선일보명조" panose="02030304000000000000"/>
              </a:rPr>
              <a:t>를 구하는 과정</a:t>
            </a:r>
            <a:r>
              <a:rPr lang="en-US" altLang="ko-KR" smtClean="0">
                <a:ea typeface="조선일보명조" panose="02030304000000000000"/>
              </a:rPr>
              <a:t>: (3 * M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C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)</a:t>
            </a:r>
            <a:r>
              <a:rPr lang="en-US" altLang="ko-KR" baseline="30000" smtClean="0">
                <a:ea typeface="조선일보명조" panose="02030304000000000000"/>
              </a:rPr>
              <a:t> </a:t>
            </a:r>
            <a:r>
              <a:rPr lang="en-US" altLang="ko-KR" smtClean="0">
                <a:ea typeface="조선일보명조" panose="02030304000000000000"/>
              </a:rPr>
              <a:t>* hw/M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 = 3C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hw </a:t>
            </a:r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697664" y="5907299"/>
            <a:ext cx="1289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. Scale dot product Attention: QK</a:t>
            </a:r>
            <a:r>
              <a:rPr lang="en-US" altLang="ko-KR" baseline="30000" smtClean="0">
                <a:ea typeface="조선일보명조" panose="02030304000000000000"/>
              </a:rPr>
              <a:t>T</a:t>
            </a:r>
            <a:r>
              <a:rPr lang="en-US" altLang="ko-KR">
                <a:ea typeface="조선일보명조" panose="02030304000000000000"/>
              </a:rPr>
              <a:t> </a:t>
            </a:r>
            <a:r>
              <a:rPr lang="en-US" altLang="ko-KR" smtClean="0">
                <a:ea typeface="조선일보명조" panose="02030304000000000000"/>
              </a:rPr>
              <a:t>=  (C * M</a:t>
            </a:r>
            <a:r>
              <a:rPr lang="en-US" altLang="ko-KR" baseline="30000" smtClean="0">
                <a:ea typeface="조선일보명조" panose="02030304000000000000"/>
              </a:rPr>
              <a:t>4</a:t>
            </a:r>
            <a:r>
              <a:rPr lang="en-US" altLang="ko-KR" smtClean="0">
                <a:ea typeface="조선일보명조" panose="02030304000000000000"/>
              </a:rPr>
              <a:t>) </a:t>
            </a:r>
            <a:r>
              <a:rPr lang="en-US" altLang="ko-KR">
                <a:ea typeface="조선일보명조" panose="02030304000000000000"/>
              </a:rPr>
              <a:t>* </a:t>
            </a:r>
            <a:r>
              <a:rPr lang="en-US" altLang="ko-KR" smtClean="0">
                <a:ea typeface="조선일보명조" panose="02030304000000000000"/>
              </a:rPr>
              <a:t>hw/M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 </a:t>
            </a:r>
            <a:r>
              <a:rPr lang="en-US" altLang="ko-KR">
                <a:ea typeface="조선일보명조" panose="02030304000000000000"/>
              </a:rPr>
              <a:t>= </a:t>
            </a:r>
            <a:r>
              <a:rPr lang="en-US" altLang="ko-KR" smtClean="0">
                <a:ea typeface="조선일보명조" panose="02030304000000000000"/>
              </a:rPr>
              <a:t>M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Chw, Value</a:t>
            </a:r>
            <a:r>
              <a:rPr lang="ko-KR" altLang="en-US" smtClean="0">
                <a:ea typeface="조선일보명조" panose="02030304000000000000"/>
              </a:rPr>
              <a:t>와 </a:t>
            </a:r>
            <a:r>
              <a:rPr lang="en-US" altLang="ko-KR" smtClean="0">
                <a:ea typeface="조선일보명조" panose="02030304000000000000"/>
              </a:rPr>
              <a:t>Matrix Multiplication = </a:t>
            </a:r>
            <a:r>
              <a:rPr lang="en-US" altLang="ko-KR">
                <a:ea typeface="조선일보명조" panose="02030304000000000000"/>
              </a:rPr>
              <a:t>(C * M</a:t>
            </a:r>
            <a:r>
              <a:rPr lang="en-US" altLang="ko-KR" baseline="30000">
                <a:ea typeface="조선일보명조" panose="02030304000000000000"/>
              </a:rPr>
              <a:t>4</a:t>
            </a:r>
            <a:r>
              <a:rPr lang="en-US" altLang="ko-KR">
                <a:ea typeface="조선일보명조" panose="02030304000000000000"/>
              </a:rPr>
              <a:t>) * </a:t>
            </a:r>
            <a:r>
              <a:rPr lang="en-US" altLang="ko-KR" smtClean="0">
                <a:ea typeface="조선일보명조" panose="02030304000000000000"/>
              </a:rPr>
              <a:t>hw/M</a:t>
            </a:r>
            <a:r>
              <a:rPr lang="en-US" altLang="ko-KR" baseline="30000" smtClean="0">
                <a:ea typeface="조선일보명조" panose="02030304000000000000"/>
              </a:rPr>
              <a:t>2 </a:t>
            </a:r>
            <a:r>
              <a:rPr lang="en-US" altLang="ko-KR" smtClean="0">
                <a:ea typeface="조선일보명조" panose="02030304000000000000"/>
              </a:rPr>
              <a:t>= M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Chw</a:t>
            </a:r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697664" y="6455169"/>
            <a:ext cx="636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3. Input </a:t>
            </a:r>
            <a:r>
              <a:rPr lang="ko-KR" altLang="en-US" smtClean="0">
                <a:ea typeface="조선일보명조" panose="02030304000000000000"/>
              </a:rPr>
              <a:t>행렬과 차원을 맞춰주는 과정</a:t>
            </a:r>
            <a:r>
              <a:rPr lang="en-US" altLang="ko-KR" smtClean="0">
                <a:ea typeface="조선일보명조" panose="02030304000000000000"/>
              </a:rPr>
              <a:t>: (C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M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) * hw/M</a:t>
            </a:r>
            <a:r>
              <a:rPr lang="en-US" altLang="ko-KR" baseline="30000" smtClean="0">
                <a:ea typeface="조선일보명조" panose="02030304000000000000"/>
              </a:rPr>
              <a:t>2 </a:t>
            </a:r>
            <a:r>
              <a:rPr lang="en-US" altLang="ko-KR" smtClean="0">
                <a:ea typeface="조선일보명조" panose="02030304000000000000"/>
              </a:rPr>
              <a:t>= C</a:t>
            </a:r>
            <a:r>
              <a:rPr lang="en-US" altLang="ko-KR" baseline="30000" smtClean="0">
                <a:ea typeface="조선일보명조" panose="02030304000000000000"/>
              </a:rPr>
              <a:t>2</a:t>
            </a:r>
            <a:r>
              <a:rPr lang="en-US" altLang="ko-KR" smtClean="0">
                <a:ea typeface="조선일보명조" panose="02030304000000000000"/>
              </a:rPr>
              <a:t>hw </a:t>
            </a:r>
            <a:endParaRPr lang="ko-KR" altLang="en-US"/>
          </a:p>
        </p:txBody>
      </p:sp>
      <p:sp>
        <p:nvSpPr>
          <p:cNvPr id="69" name="오른쪽 화살표 68"/>
          <p:cNvSpPr/>
          <p:nvPr/>
        </p:nvSpPr>
        <p:spPr>
          <a:xfrm>
            <a:off x="8155199" y="6437424"/>
            <a:ext cx="569438" cy="446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68" y="6383900"/>
            <a:ext cx="4190543" cy="4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Swin Models</a:t>
            </a: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SwinTransformer Block </a:t>
            </a:r>
            <a:r>
              <a:rPr lang="ko-KR" altLang="en-US" sz="1600" smtClean="0">
                <a:solidFill>
                  <a:srgbClr val="FF0000"/>
                </a:solidFill>
                <a:ea typeface="조선일보명조" panose="02030304000000000000"/>
              </a:rPr>
              <a:t>개수</a:t>
            </a:r>
            <a:r>
              <a:rPr lang="ko-KR" altLang="en-US" sz="1600" smtClean="0">
                <a:ea typeface="조선일보명조" panose="02030304000000000000"/>
              </a:rPr>
              <a:t>와 </a:t>
            </a:r>
            <a:r>
              <a:rPr lang="ko-KR" altLang="en-US" sz="1600" smtClean="0">
                <a:solidFill>
                  <a:srgbClr val="7030A0"/>
                </a:solidFill>
                <a:ea typeface="조선일보명조" panose="02030304000000000000"/>
              </a:rPr>
              <a:t>변</a:t>
            </a:r>
            <a:r>
              <a:rPr lang="ko-KR" altLang="en-US" sz="1600">
                <a:solidFill>
                  <a:srgbClr val="7030A0"/>
                </a:solidFill>
                <a:ea typeface="조선일보명조" panose="02030304000000000000"/>
              </a:rPr>
              <a:t>경</a:t>
            </a:r>
            <a:r>
              <a:rPr lang="ko-KR" altLang="en-US" sz="1600" smtClean="0">
                <a:solidFill>
                  <a:srgbClr val="7030A0"/>
                </a:solidFill>
                <a:ea typeface="조선일보명조" panose="02030304000000000000"/>
              </a:rPr>
              <a:t>할 차원 수</a:t>
            </a:r>
            <a:r>
              <a:rPr lang="en-US" altLang="ko-KR" sz="1600" smtClean="0">
                <a:solidFill>
                  <a:srgbClr val="7030A0"/>
                </a:solidFill>
                <a:ea typeface="조선일보명조" panose="02030304000000000000"/>
              </a:rPr>
              <a:t>(C)</a:t>
            </a:r>
            <a:r>
              <a:rPr lang="ko-KR" altLang="en-US" sz="1600" smtClean="0">
                <a:solidFill>
                  <a:srgbClr val="7030A0"/>
                </a:solidFill>
                <a:ea typeface="조선일보명조" panose="02030304000000000000"/>
              </a:rPr>
              <a:t>와 </a:t>
            </a:r>
            <a:r>
              <a:rPr lang="en-US" altLang="ko-KR" sz="1600" smtClean="0">
                <a:solidFill>
                  <a:schemeClr val="accent5"/>
                </a:solidFill>
                <a:ea typeface="조선일보명조" panose="02030304000000000000"/>
              </a:rPr>
              <a:t>Head </a:t>
            </a:r>
            <a:r>
              <a:rPr lang="ko-KR" altLang="en-US" sz="1600" smtClean="0">
                <a:solidFill>
                  <a:schemeClr val="accent5"/>
                </a:solidFill>
                <a:ea typeface="조선일보명조" panose="02030304000000000000"/>
              </a:rPr>
              <a:t>수</a:t>
            </a:r>
            <a:r>
              <a:rPr lang="ko-KR" altLang="en-US" sz="1600" smtClean="0">
                <a:ea typeface="조선일보명조" panose="02030304000000000000"/>
              </a:rPr>
              <a:t>를 다르게 설정하며 </a:t>
            </a:r>
            <a:r>
              <a:rPr lang="en-US" altLang="ko-KR" sz="1600" smtClean="0">
                <a:ea typeface="조선일보명조" panose="02030304000000000000"/>
              </a:rPr>
              <a:t>(Swin-T</a:t>
            </a:r>
            <a:r>
              <a:rPr lang="ko-KR" altLang="en-US" sz="1600" smtClean="0">
                <a:ea typeface="조선일보명조" panose="02030304000000000000"/>
              </a:rPr>
              <a:t> </a:t>
            </a:r>
            <a:r>
              <a:rPr lang="en-US" altLang="ko-KR" sz="1600" smtClean="0">
                <a:ea typeface="조선일보명조" panose="02030304000000000000"/>
              </a:rPr>
              <a:t>~ Swin-L)</a:t>
            </a:r>
            <a:r>
              <a:rPr lang="ko-KR" altLang="en-US" sz="1600" smtClean="0">
                <a:ea typeface="조선일보명조" panose="02030304000000000000"/>
              </a:rPr>
              <a:t>을 제작함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29" y="2789438"/>
            <a:ext cx="10684104" cy="3469122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824480" y="5069840"/>
            <a:ext cx="8743753" cy="47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903219" y="3324860"/>
            <a:ext cx="8665013" cy="2921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3698631" y="3849144"/>
            <a:ext cx="7355449" cy="2406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0" y="110032"/>
            <a:ext cx="4209098" cy="15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Results</a:t>
            </a: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ko-KR" altLang="en-US" sz="1600" smtClean="0">
                <a:ea typeface="조선일보명조" panose="02030304000000000000"/>
              </a:rPr>
              <a:t>이미지의 </a:t>
            </a:r>
            <a:r>
              <a:rPr lang="en-US" altLang="ko-KR" sz="1600" smtClean="0">
                <a:ea typeface="조선일보명조" panose="02030304000000000000"/>
              </a:rPr>
              <a:t>input size</a:t>
            </a:r>
            <a:r>
              <a:rPr lang="ko-KR" altLang="en-US" sz="1600" smtClean="0">
                <a:ea typeface="조선일보명조" panose="02030304000000000000"/>
              </a:rPr>
              <a:t>를 다르게 설정하여 세 모델으로 실험 </a:t>
            </a:r>
            <a:r>
              <a:rPr lang="en-US" altLang="ko-KR" sz="1600" smtClean="0">
                <a:ea typeface="조선일보명조" panose="02030304000000000000"/>
              </a:rPr>
              <a:t>(classification)</a:t>
            </a:r>
          </a:p>
          <a:p>
            <a:r>
              <a:rPr lang="en-US" altLang="ko-KR" sz="1600" b="1"/>
              <a:t> </a:t>
            </a:r>
            <a:r>
              <a:rPr lang="en-US" altLang="ko-KR" sz="1600" b="1" smtClean="0"/>
              <a:t>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이미지가 클수록 </a:t>
            </a:r>
            <a:r>
              <a:rPr lang="en-US" altLang="ko-KR" sz="1600" smtClean="0">
                <a:ea typeface="조선일보명조" panose="02030304000000000000"/>
              </a:rPr>
              <a:t>accuracy</a:t>
            </a:r>
            <a:r>
              <a:rPr lang="ko-KR" altLang="en-US" sz="1600" smtClean="0">
                <a:ea typeface="조선일보명조" panose="02030304000000000000"/>
              </a:rPr>
              <a:t>가 높지만  </a:t>
            </a:r>
            <a:r>
              <a:rPr lang="en-US" altLang="ko-KR" sz="1600" smtClean="0">
                <a:ea typeface="조선일보명조" panose="02030304000000000000"/>
              </a:rPr>
              <a:t>throughput</a:t>
            </a:r>
            <a:r>
              <a:rPr lang="ko-KR" altLang="en-US" sz="1600" smtClean="0">
                <a:ea typeface="조선일보명조" panose="02030304000000000000"/>
              </a:rPr>
              <a:t>이 낮아지는 결과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/>
              <a:t> </a:t>
            </a:r>
            <a:r>
              <a:rPr lang="en-US" altLang="ko-KR" sz="1600" b="1" smtClean="0"/>
              <a:t>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큰 모델일수록 </a:t>
            </a:r>
            <a:r>
              <a:rPr lang="en-US" altLang="ko-KR" sz="1600" smtClean="0">
                <a:ea typeface="조선일보명조" panose="02030304000000000000"/>
              </a:rPr>
              <a:t>accuracy</a:t>
            </a:r>
            <a:r>
              <a:rPr lang="ko-KR" altLang="en-US" sz="1600" smtClean="0">
                <a:ea typeface="조선일보명조" panose="02030304000000000000"/>
              </a:rPr>
              <a:t>가 높아지지만 </a:t>
            </a:r>
            <a:r>
              <a:rPr lang="en-US" altLang="ko-KR" sz="1600" smtClean="0">
                <a:ea typeface="조선일보명조" panose="02030304000000000000"/>
              </a:rPr>
              <a:t>throughtput</a:t>
            </a:r>
            <a:r>
              <a:rPr lang="ko-KR" altLang="en-US" sz="1600" smtClean="0">
                <a:ea typeface="조선일보명조" panose="02030304000000000000"/>
              </a:rPr>
              <a:t>이 낮아지는 결과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4" y="3264469"/>
            <a:ext cx="6280146" cy="26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0407" y="867292"/>
            <a:ext cx="1218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Object Detection                                                                                    </a:t>
            </a:r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Semantic Segmentation</a:t>
            </a:r>
          </a:p>
          <a:p>
            <a:endParaRPr lang="en-US" altLang="ko-KR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850" y="2111020"/>
            <a:ext cx="4959961" cy="48665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96" y="2190731"/>
            <a:ext cx="5601185" cy="269009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92941" y="4968359"/>
            <a:ext cx="150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COCO Dataset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6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3" y="2855522"/>
            <a:ext cx="5491635" cy="4025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Shifted Windows &amp; Relative Position bias</a:t>
            </a:r>
          </a:p>
          <a:p>
            <a:endParaRPr lang="en-US" altLang="ko-KR" sz="1000" dirty="0"/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Shifted Windows</a:t>
            </a:r>
            <a:r>
              <a:rPr lang="ko-KR" altLang="en-US" sz="1600" smtClean="0">
                <a:ea typeface="조선일보명조" panose="02030304000000000000"/>
              </a:rPr>
              <a:t>를 사용하니 </a:t>
            </a:r>
            <a:r>
              <a:rPr lang="en-US" altLang="ko-KR" sz="1600" smtClean="0">
                <a:ea typeface="조선일보명조" panose="02030304000000000000"/>
              </a:rPr>
              <a:t>(</a:t>
            </a:r>
            <a:r>
              <a:rPr lang="ko-KR" altLang="en-US" sz="1600" smtClean="0">
                <a:ea typeface="조선일보명조" panose="02030304000000000000"/>
              </a:rPr>
              <a:t>이미지 분류</a:t>
            </a:r>
            <a:r>
              <a:rPr lang="en-US" altLang="ko-KR" sz="1600" smtClean="0">
                <a:ea typeface="조선일보명조" panose="02030304000000000000"/>
              </a:rPr>
              <a:t>, </a:t>
            </a:r>
            <a:r>
              <a:rPr lang="ko-KR" altLang="en-US" sz="1600" smtClean="0">
                <a:ea typeface="조선일보명조" panose="02030304000000000000"/>
              </a:rPr>
              <a:t>객체 탐지</a:t>
            </a:r>
            <a:r>
              <a:rPr lang="en-US" altLang="ko-KR" sz="1600" smtClean="0">
                <a:ea typeface="조선일보명조" panose="02030304000000000000"/>
              </a:rPr>
              <a:t>, </a:t>
            </a:r>
            <a:r>
              <a:rPr lang="ko-KR" altLang="en-US" sz="1600" smtClean="0">
                <a:ea typeface="조선일보명조" panose="02030304000000000000"/>
              </a:rPr>
              <a:t>영상 분할</a:t>
            </a:r>
            <a:r>
              <a:rPr lang="en-US" altLang="ko-KR" sz="1600" smtClean="0">
                <a:ea typeface="조선일보명조" panose="02030304000000000000"/>
              </a:rPr>
              <a:t>) </a:t>
            </a:r>
            <a:r>
              <a:rPr lang="ko-KR" altLang="en-US" sz="1600" smtClean="0">
                <a:ea typeface="조선일보명조" panose="02030304000000000000"/>
              </a:rPr>
              <a:t>모든 </a:t>
            </a:r>
            <a:r>
              <a:rPr lang="en-US" altLang="ko-KR" sz="1600" smtClean="0">
                <a:ea typeface="조선일보명조" panose="02030304000000000000"/>
              </a:rPr>
              <a:t>Task</a:t>
            </a:r>
            <a:r>
              <a:rPr lang="ko-KR" altLang="en-US" sz="1600" smtClean="0">
                <a:ea typeface="조선일보명조" panose="02030304000000000000"/>
              </a:rPr>
              <a:t>에서 성능 향상이 됨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ko-KR" altLang="en-US" sz="1600" b="1" smtClean="0"/>
              <a:t>    ㆍ</a:t>
            </a:r>
            <a:r>
              <a:rPr lang="ko-KR" altLang="en-US" sz="1600" smtClean="0">
                <a:ea typeface="조선일보명조" panose="02030304000000000000"/>
              </a:rPr>
              <a:t>절대 좌표를 더하는 것</a:t>
            </a:r>
            <a:r>
              <a:rPr lang="en-US" altLang="ko-KR" sz="1600" smtClean="0">
                <a:ea typeface="조선일보명조" panose="02030304000000000000"/>
              </a:rPr>
              <a:t>(positional encoding)</a:t>
            </a:r>
            <a:r>
              <a:rPr lang="ko-KR" altLang="en-US" sz="1600" smtClean="0">
                <a:ea typeface="조선일보명조" panose="02030304000000000000"/>
              </a:rPr>
              <a:t>보다 상대 좌표를 더하는 것</a:t>
            </a:r>
            <a:r>
              <a:rPr lang="en-US" altLang="ko-KR" sz="1600" smtClean="0">
                <a:ea typeface="조선일보명조" panose="02030304000000000000"/>
              </a:rPr>
              <a:t>(relative position bias)</a:t>
            </a:r>
            <a:r>
              <a:rPr lang="ko-KR" altLang="en-US" sz="1600" smtClean="0">
                <a:ea typeface="조선일보명조" panose="02030304000000000000"/>
              </a:rPr>
              <a:t>이 더 좋은 성능을 보임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492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28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AutoShape 4" descr="MLP deep learning architecture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26730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References</a:t>
            </a:r>
          </a:p>
          <a:p>
            <a:endParaRPr lang="en-US" altLang="ko-KR" b="1" dirty="0" smtClean="0"/>
          </a:p>
          <a:p>
            <a:r>
              <a:rPr lang="ko-KR" altLang="en-US" dirty="0" err="1" smtClean="0"/>
              <a:t>ㆍ</a:t>
            </a:r>
            <a:r>
              <a:rPr lang="en-US" altLang="ko-KR" dirty="0" err="1" smtClean="0"/>
              <a:t>Swin</a:t>
            </a:r>
            <a:r>
              <a:rPr lang="en-US" altLang="ko-KR" dirty="0" smtClean="0"/>
              <a:t> </a:t>
            </a:r>
            <a:r>
              <a:rPr lang="en-US" altLang="ko-KR" dirty="0"/>
              <a:t>Paper</a:t>
            </a:r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2"/>
              </a:rPr>
              <a:t>https</a:t>
            </a:r>
            <a:r>
              <a:rPr lang="en-US" altLang="ko-KR" sz="1600">
                <a:hlinkClick r:id="rId2"/>
              </a:rPr>
              <a:t>://</a:t>
            </a:r>
            <a:r>
              <a:rPr lang="en-US" altLang="ko-KR" sz="1600" smtClean="0">
                <a:hlinkClick r:id="rId2"/>
              </a:rPr>
              <a:t>arxiv.org/pdf/2103.14030.pdf</a:t>
            </a:r>
            <a:endParaRPr lang="en-US" altLang="ko-KR" sz="1600" smtClean="0"/>
          </a:p>
          <a:p>
            <a:endParaRPr lang="en-US" altLang="ko-KR" sz="1600"/>
          </a:p>
          <a:p>
            <a:r>
              <a:rPr lang="ko-KR" altLang="en-US" sz="1600" smtClean="0"/>
              <a:t>ㆍ</a:t>
            </a:r>
            <a:r>
              <a:rPr lang="en-US" altLang="ko-KR" sz="1600"/>
              <a:t> </a:t>
            </a:r>
            <a:r>
              <a:rPr lang="en-US" altLang="ko-KR">
                <a:ea typeface="조선일보명조" panose="02030304000000000000"/>
              </a:rPr>
              <a:t>Swin </a:t>
            </a:r>
            <a:r>
              <a:rPr lang="en-US" altLang="ko-KR" smtClean="0">
                <a:ea typeface="조선일보명조" panose="02030304000000000000"/>
              </a:rPr>
              <a:t>Transformer</a:t>
            </a:r>
            <a:r>
              <a:rPr lang="en-US" altLang="ko-KR">
                <a:ea typeface="조선일보명조" panose="02030304000000000000"/>
              </a:rPr>
              <a:t>, </a:t>
            </a:r>
            <a:r>
              <a:rPr lang="ko-KR" altLang="en-US">
                <a:ea typeface="조선일보명조" panose="02030304000000000000"/>
              </a:rPr>
              <a:t>트랜스포머</a:t>
            </a:r>
            <a:r>
              <a:rPr lang="en-US" altLang="ko-KR">
                <a:ea typeface="조선일보명조" panose="02030304000000000000"/>
              </a:rPr>
              <a:t>+</a:t>
            </a:r>
            <a:r>
              <a:rPr lang="ko-KR" altLang="en-US">
                <a:ea typeface="조선일보명조" panose="02030304000000000000"/>
              </a:rPr>
              <a:t>객체탐지 </a:t>
            </a:r>
            <a:r>
              <a:rPr lang="en-US" altLang="ko-KR">
                <a:ea typeface="조선일보명조" panose="02030304000000000000"/>
              </a:rPr>
              <a:t>| AI </a:t>
            </a:r>
            <a:r>
              <a:rPr lang="ko-KR" altLang="en-US">
                <a:ea typeface="조선일보명조" panose="02030304000000000000"/>
              </a:rPr>
              <a:t>인공지능 </a:t>
            </a:r>
            <a:r>
              <a:rPr lang="en-US" altLang="ko-KR">
                <a:ea typeface="조선일보명조" panose="02030304000000000000"/>
              </a:rPr>
              <a:t>'Hierarchical Vision Transformer using Shifted Windows' </a:t>
            </a:r>
            <a:endParaRPr lang="en-US" altLang="ko-KR" sz="1600" smtClean="0">
              <a:ea typeface="조선일보명조" panose="02030304000000000000"/>
            </a:endParaRPr>
          </a:p>
          <a:p>
            <a:r>
              <a:rPr lang="en-US" altLang="ko-KR" sz="1600" b="1">
                <a:ea typeface="조선일보명조" panose="02030304000000000000"/>
              </a:rPr>
              <a:t> </a:t>
            </a:r>
            <a:r>
              <a:rPr lang="en-US" altLang="ko-KR" sz="1600" b="1" smtClean="0">
                <a:ea typeface="조선일보명조" panose="02030304000000000000"/>
              </a:rPr>
              <a:t>   </a:t>
            </a:r>
            <a:r>
              <a:rPr lang="ko-KR" altLang="en-US" sz="1600" b="1" smtClean="0"/>
              <a:t>ㆍ</a:t>
            </a:r>
            <a:r>
              <a:rPr lang="en-US" altLang="ko-KR" sz="1600" smtClean="0">
                <a:hlinkClick r:id="rId3"/>
              </a:rPr>
              <a:t>https</a:t>
            </a:r>
            <a:r>
              <a:rPr lang="en-US" altLang="ko-KR" sz="1600">
                <a:hlinkClick r:id="rId3"/>
              </a:rPr>
              <a:t>://</a:t>
            </a:r>
            <a:r>
              <a:rPr lang="en-US" altLang="ko-KR" sz="1600" smtClean="0">
                <a:hlinkClick r:id="rId3"/>
              </a:rPr>
              <a:t>www.youtube.com/watch?v=Vs_F89YJw0U</a:t>
            </a:r>
            <a:endParaRPr lang="en-US" altLang="ko-KR" sz="1600" smtClean="0"/>
          </a:p>
          <a:p>
            <a:endParaRPr lang="en-US" altLang="ko-KR" sz="1600" dirty="0"/>
          </a:p>
          <a:p>
            <a:r>
              <a:rPr lang="ko-KR" altLang="en-US" sz="1600" smtClean="0"/>
              <a:t>ㆍ</a:t>
            </a:r>
            <a:r>
              <a:rPr lang="en-US" altLang="ko-KR" smtClean="0">
                <a:ea typeface="조선일보명조" panose="02030304000000000000"/>
              </a:rPr>
              <a:t>Swin </a:t>
            </a:r>
            <a:r>
              <a:rPr lang="en-US" altLang="ko-KR">
                <a:ea typeface="조선일보명조" panose="02030304000000000000"/>
              </a:rPr>
              <a:t>Transformer, </a:t>
            </a:r>
            <a:r>
              <a:rPr lang="ko-KR" altLang="en-US">
                <a:ea typeface="조선일보명조" panose="02030304000000000000"/>
              </a:rPr>
              <a:t>트랜스포머</a:t>
            </a:r>
            <a:r>
              <a:rPr lang="en-US" altLang="ko-KR">
                <a:ea typeface="조선일보명조" panose="02030304000000000000"/>
              </a:rPr>
              <a:t>+</a:t>
            </a:r>
            <a:r>
              <a:rPr lang="ko-KR" altLang="en-US">
                <a:ea typeface="조선일보명조" panose="02030304000000000000"/>
              </a:rPr>
              <a:t>객체탐지 </a:t>
            </a:r>
            <a:r>
              <a:rPr lang="en-US" altLang="ko-KR">
                <a:ea typeface="조선일보명조" panose="02030304000000000000"/>
              </a:rPr>
              <a:t>part2 | AI </a:t>
            </a:r>
            <a:r>
              <a:rPr lang="ko-KR" altLang="en-US">
                <a:ea typeface="조선일보명조" panose="02030304000000000000"/>
              </a:rPr>
              <a:t>인공지능 </a:t>
            </a:r>
            <a:r>
              <a:rPr lang="en-US" altLang="ko-KR">
                <a:ea typeface="조선일보명조" panose="02030304000000000000"/>
              </a:rPr>
              <a:t>'Hierarchical Vision Transformer using Shifted Windows'</a:t>
            </a:r>
          </a:p>
          <a:p>
            <a:r>
              <a:rPr lang="ko-KR" altLang="en-US" sz="1600" b="1"/>
              <a:t>    </a:t>
            </a:r>
            <a:r>
              <a:rPr lang="ko-KR" altLang="en-US" sz="1600" b="1" smtClean="0"/>
              <a:t>ㆍ</a:t>
            </a:r>
            <a:r>
              <a:rPr lang="en-US" altLang="ko-KR" sz="1600" b="1"/>
              <a:t> </a:t>
            </a:r>
            <a:r>
              <a:rPr lang="en-US" altLang="ko-KR" sz="1600" smtClean="0">
                <a:hlinkClick r:id="rId4"/>
              </a:rPr>
              <a:t>https</a:t>
            </a:r>
            <a:r>
              <a:rPr lang="en-US" altLang="ko-KR" sz="1600">
                <a:hlinkClick r:id="rId4"/>
              </a:rPr>
              <a:t>://</a:t>
            </a:r>
            <a:r>
              <a:rPr lang="en-US" altLang="ko-KR" sz="1600" smtClean="0">
                <a:hlinkClick r:id="rId4"/>
              </a:rPr>
              <a:t>www.youtube.com/watch?v=956DnSewKak</a:t>
            </a:r>
            <a:endParaRPr lang="en-US" altLang="ko-KR" sz="1600" smtClean="0"/>
          </a:p>
          <a:p>
            <a:endParaRPr lang="en-US" altLang="ko-KR" sz="1600"/>
          </a:p>
          <a:p>
            <a:r>
              <a:rPr lang="ko-KR" altLang="en-US" sz="1600" smtClean="0"/>
              <a:t>ㆍ</a:t>
            </a:r>
            <a:r>
              <a:rPr lang="en-US" altLang="ko-KR" smtClean="0"/>
              <a:t>[Paper </a:t>
            </a:r>
            <a:r>
              <a:rPr lang="en-US" altLang="ko-KR"/>
              <a:t>Review] Swin Transformer: Hierarchical Vision Transformer using Shifted Windows</a:t>
            </a:r>
          </a:p>
          <a:p>
            <a:r>
              <a:rPr lang="ko-KR" altLang="en-US" sz="1600" b="1"/>
              <a:t>    </a:t>
            </a:r>
            <a:r>
              <a:rPr lang="ko-KR" altLang="en-US" sz="1600" b="1" smtClean="0"/>
              <a:t>ㆍ</a:t>
            </a:r>
            <a:r>
              <a:rPr lang="en-US" altLang="ko-KR" sz="1600" smtClean="0">
                <a:hlinkClick r:id="rId5"/>
              </a:rPr>
              <a:t>https</a:t>
            </a:r>
            <a:r>
              <a:rPr lang="en-US" altLang="ko-KR" sz="1600">
                <a:hlinkClick r:id="rId5"/>
              </a:rPr>
              <a:t>://</a:t>
            </a:r>
            <a:r>
              <a:rPr lang="en-US" altLang="ko-KR" sz="1600" smtClean="0">
                <a:hlinkClick r:id="rId5"/>
              </a:rPr>
              <a:t>www.youtube.com/watch?v=2lZvuU_IIMA</a:t>
            </a:r>
            <a:endParaRPr lang="en-US" altLang="ko-KR" sz="1600" smtClean="0"/>
          </a:p>
          <a:p>
            <a:endParaRPr lang="en-US" altLang="ko-KR" sz="1600" smtClean="0"/>
          </a:p>
          <a:p>
            <a:r>
              <a:rPr lang="ko-KR" altLang="en-US" sz="1600" smtClean="0"/>
              <a:t>ㆍ</a:t>
            </a:r>
            <a:r>
              <a:rPr lang="en-US" altLang="ko-KR" smtClean="0">
                <a:ea typeface="조선일보명조" panose="02030304000000000000"/>
              </a:rPr>
              <a:t>FPN </a:t>
            </a:r>
            <a:r>
              <a:rPr lang="ko-KR" altLang="en-US">
                <a:ea typeface="조선일보명조" panose="02030304000000000000"/>
              </a:rPr>
              <a:t>논문</a:t>
            </a:r>
            <a:r>
              <a:rPr lang="en-US" altLang="ko-KR">
                <a:ea typeface="조선일보명조" panose="02030304000000000000"/>
              </a:rPr>
              <a:t>(Feature Pyramid Networks for Object Detection) </a:t>
            </a:r>
            <a:r>
              <a:rPr lang="ko-KR" altLang="en-US">
                <a:ea typeface="조선일보명조" panose="02030304000000000000"/>
              </a:rPr>
              <a:t>리뷰</a:t>
            </a:r>
            <a:endParaRPr lang="en-US" altLang="ko-KR">
              <a:ea typeface="조선일보명조" panose="02030304000000000000"/>
            </a:endParaRPr>
          </a:p>
          <a:p>
            <a:r>
              <a:rPr lang="ko-KR" altLang="en-US" sz="1600" b="1"/>
              <a:t>    </a:t>
            </a:r>
            <a:r>
              <a:rPr lang="ko-KR" altLang="en-US" sz="1600" b="1" smtClean="0"/>
              <a:t>ㆍ</a:t>
            </a:r>
            <a:r>
              <a:rPr lang="en-US" altLang="ko-KR" sz="1600" smtClean="0">
                <a:hlinkClick r:id="rId6"/>
              </a:rPr>
              <a:t>https</a:t>
            </a:r>
            <a:r>
              <a:rPr lang="en-US" altLang="ko-KR" sz="1600">
                <a:hlinkClick r:id="rId6"/>
              </a:rPr>
              <a:t>://</a:t>
            </a:r>
            <a:r>
              <a:rPr lang="en-US" altLang="ko-KR" sz="1600" smtClean="0">
                <a:hlinkClick r:id="rId6"/>
              </a:rPr>
              <a:t>herbwood.tistory.com/18</a:t>
            </a:r>
            <a:endParaRPr lang="en-US" altLang="ko-KR" sz="1600" smtClean="0"/>
          </a:p>
          <a:p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5251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29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2022/10/28&gt;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Swin Transformer: Hierarchical Vision Transformer using Shited Windows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2021</a:t>
            </a:r>
            <a:r>
              <a:rPr lang="ko-KR" altLang="en-US" sz="1600" smtClean="0">
                <a:ea typeface="조선일보명조" panose="02030304000000000000"/>
              </a:rPr>
              <a:t>년 </a:t>
            </a:r>
            <a:r>
              <a:rPr lang="en-US" altLang="ko-KR" sz="1600" smtClean="0">
                <a:ea typeface="조선일보명조" panose="02030304000000000000"/>
              </a:rPr>
              <a:t>ICCV</a:t>
            </a:r>
            <a:r>
              <a:rPr lang="ko-KR" altLang="en-US" sz="160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Accept</a:t>
            </a:r>
            <a:r>
              <a:rPr lang="ko-KR" altLang="en-US" sz="1600" dirty="0" smtClean="0">
                <a:ea typeface="조선일보명조" panose="02030304000000000000"/>
              </a:rPr>
              <a:t>된 논문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Microsoft</a:t>
            </a:r>
            <a:r>
              <a:rPr lang="ko-KR" altLang="en-US" sz="1600" smtClean="0">
                <a:ea typeface="조선일보명조" panose="02030304000000000000"/>
              </a:rPr>
              <a:t>에서 </a:t>
            </a:r>
            <a:r>
              <a:rPr lang="en-US" altLang="ko-KR" sz="1600" smtClean="0">
                <a:ea typeface="조선일보명조" panose="02030304000000000000"/>
              </a:rPr>
              <a:t>Swin</a:t>
            </a:r>
            <a:r>
              <a:rPr lang="ko-KR" altLang="en-US" sz="1600" smtClean="0">
                <a:ea typeface="조선일보명조" panose="02030304000000000000"/>
              </a:rPr>
              <a:t>이라고 </a:t>
            </a:r>
            <a:r>
              <a:rPr lang="ko-KR" altLang="en-US" sz="1600" dirty="0" smtClean="0">
                <a:ea typeface="조선일보명조" panose="02030304000000000000"/>
              </a:rPr>
              <a:t>불리는 모델을 제안한 논문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b="1"/>
              <a:t> </a:t>
            </a:r>
            <a:r>
              <a:rPr lang="ko-KR" altLang="en-US" sz="1600" b="1" smtClean="0"/>
              <a:t>   ㆍ</a:t>
            </a:r>
            <a:r>
              <a:rPr lang="en-US" altLang="ko-KR" sz="1600" b="1" smtClean="0">
                <a:ea typeface="조선일보명조" panose="02030304000000000000"/>
              </a:rPr>
              <a:t>Swin: </a:t>
            </a:r>
            <a:r>
              <a:rPr lang="en-US" altLang="ko-KR" sz="1600" smtClean="0">
                <a:ea typeface="조선일보명조" panose="02030304000000000000"/>
              </a:rPr>
              <a:t>Swin </a:t>
            </a:r>
            <a:r>
              <a:rPr lang="en-US" altLang="ko-KR" sz="1600" dirty="0" smtClean="0">
                <a:ea typeface="조선일보명조" panose="02030304000000000000"/>
              </a:rPr>
              <a:t>Transformer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84" y="4288170"/>
            <a:ext cx="4575057" cy="11460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7" y="3876605"/>
            <a:ext cx="7811177" cy="16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PapersWithCode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컴퓨터</a:t>
            </a:r>
            <a:r>
              <a:rPr lang="ko-KR" altLang="en-US" sz="1600" dirty="0" smtClean="0">
                <a:ea typeface="조선일보명조" panose="02030304000000000000"/>
              </a:rPr>
              <a:t> 비전의 다양한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분야에서 </a:t>
            </a:r>
            <a:r>
              <a:rPr lang="en-US" altLang="ko-KR" sz="1600" dirty="0" err="1" smtClean="0">
                <a:ea typeface="조선일보명조" panose="02030304000000000000"/>
              </a:rPr>
              <a:t>Swin</a:t>
            </a:r>
            <a:r>
              <a:rPr lang="ko-KR" altLang="en-US" sz="1600" dirty="0" smtClean="0">
                <a:ea typeface="조선일보명조" panose="02030304000000000000"/>
              </a:rPr>
              <a:t>을 활용한 모델이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SOTA</a:t>
            </a:r>
            <a:r>
              <a:rPr lang="ko-KR" altLang="en-US" sz="1600" dirty="0" smtClean="0">
                <a:ea typeface="조선일보명조" panose="02030304000000000000"/>
              </a:rPr>
              <a:t>를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기록함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Scene Understanding: </a:t>
            </a:r>
            <a:r>
              <a:rPr lang="ko-KR" altLang="en-US" sz="1600" dirty="0" smtClean="0">
                <a:ea typeface="조선일보명조" panose="02030304000000000000"/>
              </a:rPr>
              <a:t>객체 탐지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영상 분할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객체 추적 등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34" y="6381284"/>
            <a:ext cx="9206115" cy="99896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34" y="2896235"/>
            <a:ext cx="6924145" cy="14931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25" y="4496112"/>
            <a:ext cx="7614809" cy="177844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467416" y="4496112"/>
            <a:ext cx="381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←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 Semantic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Segmentation on ADE20K</a:t>
            </a:r>
            <a:endParaRPr lang="en-US" altLang="ko-KR" b="0" i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467416" y="2896235"/>
            <a:ext cx="375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← Object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Detection on COCO test-dev</a:t>
            </a:r>
            <a:endParaRPr lang="en-US" altLang="ko-KR" b="0" i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57734" y="5898591"/>
            <a:ext cx="395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↙ Visual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Object Tracking on </a:t>
            </a:r>
            <a:r>
              <a:rPr lang="en-US" altLang="ko-KR" dirty="0" err="1">
                <a:solidFill>
                  <a:schemeClr val="accent5">
                    <a:lumMod val="75000"/>
                  </a:schemeClr>
                </a:solidFill>
              </a:rPr>
              <a:t>TrackingNet</a:t>
            </a:r>
            <a:endParaRPr lang="en-US" altLang="ko-KR" b="0" i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8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Vision Transformer (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</a:p>
          <a:p>
            <a:endParaRPr lang="en-US" altLang="ko-KR" sz="1000" dirty="0"/>
          </a:p>
          <a:p>
            <a:r>
              <a:rPr lang="ko-KR" altLang="en-US" sz="1600" dirty="0"/>
              <a:t> </a:t>
            </a:r>
            <a:r>
              <a:rPr lang="ko-KR" altLang="en-US" sz="1600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컴퓨터</a:t>
            </a:r>
            <a:r>
              <a:rPr lang="ko-KR" altLang="en-US" sz="1600" dirty="0" smtClean="0">
                <a:ea typeface="조선일보명조" panose="02030304000000000000"/>
              </a:rPr>
              <a:t> 비전 분야에 </a:t>
            </a:r>
            <a:r>
              <a:rPr lang="en-US" altLang="ko-KR" sz="1600" dirty="0" smtClean="0">
                <a:ea typeface="조선일보명조" panose="02030304000000000000"/>
              </a:rPr>
              <a:t>Transformer </a:t>
            </a:r>
            <a:r>
              <a:rPr lang="ko-KR" altLang="en-US" sz="1600" dirty="0" smtClean="0">
                <a:ea typeface="조선일보명조" panose="02030304000000000000"/>
              </a:rPr>
              <a:t>기술을 도입한 논문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이미지를</a:t>
            </a:r>
            <a:r>
              <a:rPr lang="ko-KR" altLang="en-US" sz="1600" dirty="0" smtClean="0">
                <a:ea typeface="조선일보명조" panose="02030304000000000000"/>
              </a:rPr>
              <a:t> 같은 크기의 패치들로 분할 후 시퀀스 형태로 나열한 뒤 </a:t>
            </a:r>
            <a:r>
              <a:rPr lang="en-US" altLang="ko-KR" sz="1600" dirty="0" smtClean="0">
                <a:ea typeface="조선일보명조" panose="02030304000000000000"/>
              </a:rPr>
              <a:t>Transformer Encoder</a:t>
            </a:r>
            <a:r>
              <a:rPr lang="ko-KR" altLang="en-US" sz="1600" dirty="0" smtClean="0">
                <a:ea typeface="조선일보명조" panose="02030304000000000000"/>
              </a:rPr>
              <a:t>의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입력으로 사용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b="1" dirty="0" smtClean="0"/>
              <a:t>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Large 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Scale </a:t>
            </a:r>
            <a:r>
              <a:rPr lang="ko-KR" altLang="en-US" sz="1600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학습에서 매우 우수한 성능을 보인다 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(CNN </a:t>
            </a:r>
            <a:r>
              <a:rPr lang="ko-KR" altLang="en-US" sz="1600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성능을 능가함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)</a:t>
            </a:r>
            <a:endParaRPr lang="en-US" altLang="ko-KR" sz="1600" dirty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8" name="Picture 2" descr="AN IMAGE IS WORTH 16X16 WORDS: TRANSFORMERS FOR IMAGE RECOGNITION AT SCALE  (Vision Transformer; ViT) 논문 요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2" y="3239787"/>
            <a:ext cx="6628070" cy="36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547305" y="3150163"/>
            <a:ext cx="2840477" cy="26898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4" descr="Dog Icon Free Download - Dog Side View Clip Art - Free Transparent PNG  Clipart Images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9" b="96341" l="714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036" y="3422400"/>
            <a:ext cx="2236910" cy="2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740582" y="3150163"/>
            <a:ext cx="2840477" cy="26898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CNN vs ViT</a:t>
            </a:r>
          </a:p>
          <a:p>
            <a:endParaRPr lang="en-US" altLang="ko-KR" sz="1000" dirty="0"/>
          </a:p>
          <a:p>
            <a:r>
              <a:rPr lang="ko-KR" altLang="en-US" sz="1600"/>
              <a:t> </a:t>
            </a:r>
            <a:r>
              <a:rPr lang="ko-KR" altLang="en-US" sz="1600" smtClean="0"/>
              <a:t>   </a:t>
            </a:r>
            <a:r>
              <a:rPr lang="ko-KR" altLang="en-US" sz="1600" b="1" smtClean="0"/>
              <a:t>ㆍ</a:t>
            </a:r>
            <a:r>
              <a:rPr lang="en-US" altLang="ko-KR" sz="1600" smtClean="0">
                <a:ea typeface="조선일보명조" panose="02030304000000000000"/>
              </a:rPr>
              <a:t>CNN</a:t>
            </a:r>
            <a:r>
              <a:rPr lang="ko-KR" altLang="en-US" sz="1600" smtClean="0">
                <a:ea typeface="조선일보명조" panose="02030304000000000000"/>
              </a:rPr>
              <a:t>은 필터와 컨볼루션 연산을 통해 특징을 파악함 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(</a:t>
            </a:r>
            <a:r>
              <a:rPr lang="ko-KR" altLang="en-US" sz="1600" smtClean="0">
                <a:solidFill>
                  <a:srgbClr val="FF0000"/>
                </a:solidFill>
                <a:ea typeface="조선일보명조" panose="02030304000000000000"/>
              </a:rPr>
              <a:t>지역적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)</a:t>
            </a:r>
            <a:r>
              <a:rPr lang="ko-KR" altLang="en-US" sz="1600" smtClean="0">
                <a:solidFill>
                  <a:srgbClr val="FF0000"/>
                </a:solidFill>
                <a:ea typeface="조선일보명조" panose="02030304000000000000"/>
              </a:rPr>
              <a:t> </a:t>
            </a:r>
            <a:r>
              <a:rPr lang="en-US" altLang="ko-KR" sz="1600" smtClean="0">
                <a:solidFill>
                  <a:srgbClr val="FF0000"/>
                </a:solidFill>
                <a:ea typeface="조선일보명조" panose="02030304000000000000"/>
              </a:rPr>
              <a:t>-&gt;</a:t>
            </a:r>
            <a:r>
              <a:rPr lang="en-US" altLang="ko-KR" sz="1600" smtClean="0">
                <a:ea typeface="조선일보명조" panose="02030304000000000000"/>
              </a:rPr>
              <a:t> </a:t>
            </a:r>
            <a:r>
              <a:rPr lang="en-US" altLang="ko-KR" sz="1600" smtClean="0">
                <a:solidFill>
                  <a:schemeClr val="accent2"/>
                </a:solidFill>
                <a:ea typeface="조선일보명조" panose="02030304000000000000"/>
              </a:rPr>
              <a:t>Large Object</a:t>
            </a:r>
            <a:r>
              <a:rPr lang="ko-KR" altLang="en-US" sz="1600" smtClean="0">
                <a:solidFill>
                  <a:schemeClr val="accent2"/>
                </a:solidFill>
                <a:ea typeface="조선일보명조" panose="02030304000000000000"/>
              </a:rPr>
              <a:t>의 일부분에 대한 특징을 저장함  </a:t>
            </a:r>
            <a:endParaRPr lang="en-US" altLang="ko-KR" sz="1600" smtClean="0">
              <a:solidFill>
                <a:schemeClr val="accent2"/>
              </a:solidFill>
              <a:ea typeface="조선일보명조" panose="02030304000000000000"/>
            </a:endParaRPr>
          </a:p>
          <a:p>
            <a:r>
              <a:rPr lang="ko-KR" altLang="en-US" sz="1600" b="1" smtClean="0"/>
              <a:t>    ㆍ</a:t>
            </a:r>
            <a:r>
              <a:rPr lang="en-US" altLang="ko-KR" sz="1600" smtClean="0">
                <a:ea typeface="조선일보명조" panose="02030304000000000000"/>
              </a:rPr>
              <a:t>ViT</a:t>
            </a:r>
            <a:r>
              <a:rPr lang="ko-KR" altLang="en-US" sz="1600" smtClean="0">
                <a:ea typeface="조선일보명조" panose="02030304000000000000"/>
              </a:rPr>
              <a:t>는 다른 모든 패치와의 유사도를 통해 특징을 파악함 </a:t>
            </a:r>
            <a:r>
              <a:rPr lang="en-US" altLang="ko-KR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전역적</a:t>
            </a:r>
            <a:r>
              <a:rPr lang="en-US" altLang="ko-KR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) -&gt; </a:t>
            </a:r>
            <a:r>
              <a:rPr lang="en-US" altLang="ko-KR" sz="1600" smtClean="0">
                <a:solidFill>
                  <a:schemeClr val="accent1"/>
                </a:solidFill>
                <a:ea typeface="조선일보명조" panose="02030304000000000000"/>
              </a:rPr>
              <a:t>Large Object</a:t>
            </a:r>
            <a:r>
              <a:rPr lang="ko-KR" altLang="en-US" sz="1600" smtClean="0">
                <a:solidFill>
                  <a:schemeClr val="accent1"/>
                </a:solidFill>
                <a:ea typeface="조선일보명조" panose="02030304000000000000"/>
              </a:rPr>
              <a:t>의 전체적인 특징을 저장함</a:t>
            </a:r>
            <a:endParaRPr lang="en-US" altLang="ko-KR" sz="1600" smtClean="0">
              <a:solidFill>
                <a:schemeClr val="accent1"/>
              </a:solidFill>
              <a:ea typeface="조선일보명조" panose="0203030400000000000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83556" y="3373626"/>
            <a:ext cx="2289244" cy="21757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3502891" y="4274048"/>
            <a:ext cx="379379" cy="3307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9697933" y="4280927"/>
            <a:ext cx="379379" cy="3307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7305" y="3150163"/>
            <a:ext cx="1082328" cy="9291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4" descr="Dog Icon Free Download - Dog Side View Clip Art - Free Transparent PNG  Clipart Images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9" b="96341" l="714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0384" y="3373626"/>
            <a:ext cx="2236910" cy="2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3983556" y="3373626"/>
            <a:ext cx="376993" cy="41381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1629633" y="3150163"/>
            <a:ext cx="2353923" cy="22346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1501641" y="3787445"/>
            <a:ext cx="2493974" cy="29120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4455426" y="5588175"/>
            <a:ext cx="13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ea typeface="조선일보명조" panose="02030304000000000000"/>
              </a:rPr>
              <a:t>Feature</a:t>
            </a:r>
            <a:r>
              <a:rPr lang="en-US" altLang="ko-KR" smtClean="0">
                <a:ea typeface="조선일보명조" panose="02030304000000000000"/>
              </a:rPr>
              <a:t> </a:t>
            </a:r>
            <a:r>
              <a:rPr lang="en-US" altLang="ko-KR" smtClean="0">
                <a:solidFill>
                  <a:srgbClr val="FF0000"/>
                </a:solidFill>
                <a:ea typeface="조선일보명조" panose="02030304000000000000"/>
              </a:rPr>
              <a:t>Map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640086" y="5881479"/>
            <a:ext cx="194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Self Attention Map</a:t>
            </a:r>
            <a:endParaRPr lang="ko-KR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194186" y="3150162"/>
            <a:ext cx="2840477" cy="26898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0194186" y="3159067"/>
            <a:ext cx="710520" cy="693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733611" y="3159066"/>
            <a:ext cx="634518" cy="62837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7066162" y="3515677"/>
            <a:ext cx="7710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>
          <a:xfrm>
            <a:off x="7400081" y="315906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8131000" y="3159066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8900950" y="3159068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7406416" y="3855911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8137335" y="3855911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8907285" y="3855913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7417579" y="4526932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124839" y="4526932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8894789" y="4526934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7436947" y="519889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8167866" y="5198896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937816" y="5198898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6732641" y="3837045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6720145" y="450806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6763172" y="5180030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화살표 연결선 66"/>
          <p:cNvCxnSpPr/>
          <p:nvPr/>
        </p:nvCxnSpPr>
        <p:spPr>
          <a:xfrm>
            <a:off x="7086899" y="3515677"/>
            <a:ext cx="132306" cy="758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>
            <a:off x="7112645" y="3503948"/>
            <a:ext cx="691828" cy="794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>
            <a:off x="7123803" y="3512978"/>
            <a:ext cx="640816" cy="1428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>
            <a:off x="7117674" y="3500273"/>
            <a:ext cx="1446489" cy="798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>
            <a:off x="7070804" y="3499900"/>
            <a:ext cx="143348" cy="1526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 flipH="1">
            <a:off x="7064643" y="3491397"/>
            <a:ext cx="22545" cy="202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>
            <a:off x="7074960" y="3559263"/>
            <a:ext cx="2305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/>
          <p:nvPr/>
        </p:nvCxnSpPr>
        <p:spPr>
          <a:xfrm flipV="1">
            <a:off x="7123803" y="3422400"/>
            <a:ext cx="1365121" cy="905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7130656" y="3555620"/>
            <a:ext cx="645121" cy="2056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/>
          <p:nvPr/>
        </p:nvCxnSpPr>
        <p:spPr>
          <a:xfrm>
            <a:off x="7107370" y="3531992"/>
            <a:ext cx="1443969" cy="2035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>
            <a:off x="7073577" y="3528120"/>
            <a:ext cx="1409943" cy="1293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/>
          <p:nvPr/>
        </p:nvCxnSpPr>
        <p:spPr>
          <a:xfrm>
            <a:off x="7079989" y="3515415"/>
            <a:ext cx="2099076" cy="702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/>
          <p:nvPr/>
        </p:nvCxnSpPr>
        <p:spPr>
          <a:xfrm>
            <a:off x="7069161" y="3496241"/>
            <a:ext cx="2131359" cy="1342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/>
          <p:cNvCxnSpPr/>
          <p:nvPr/>
        </p:nvCxnSpPr>
        <p:spPr>
          <a:xfrm>
            <a:off x="7088204" y="3515415"/>
            <a:ext cx="2157632" cy="20282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7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endParaRPr lang="en-US" altLang="ko-KR" b="1" dirty="0" smtClean="0"/>
          </a:p>
          <a:p>
            <a:r>
              <a:rPr lang="ko-KR" altLang="en-US" sz="2400" err="1" smtClean="0"/>
              <a:t>ㆍ</a:t>
            </a:r>
            <a:r>
              <a:rPr lang="en-US" altLang="ko-KR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ViT</a:t>
            </a:r>
            <a:r>
              <a:rPr lang="ko-KR" altLang="en-US" sz="200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의 문제점</a:t>
            </a:r>
            <a:endParaRPr lang="en-US" altLang="ko-KR" sz="200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endParaRPr lang="en-US" altLang="ko-KR" sz="1000" dirty="0"/>
          </a:p>
          <a:p>
            <a:r>
              <a:rPr lang="ko-KR" altLang="en-US" sz="1600"/>
              <a:t> </a:t>
            </a:r>
            <a:r>
              <a:rPr lang="ko-KR" altLang="en-US" sz="1600" smtClean="0"/>
              <a:t>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이미지의 제곱에 해당하는 연산량를 가</a:t>
            </a:r>
            <a:r>
              <a:rPr lang="ko-KR" altLang="en-US" sz="1600">
                <a:ea typeface="조선일보명조" panose="02030304000000000000"/>
              </a:rPr>
              <a:t>진</a:t>
            </a:r>
            <a:r>
              <a:rPr lang="ko-KR" altLang="en-US" sz="1600" smtClean="0">
                <a:ea typeface="조선일보명조" panose="02030304000000000000"/>
              </a:rPr>
              <a:t>다</a:t>
            </a:r>
            <a:r>
              <a:rPr lang="ko-KR" altLang="en-US" sz="1600" b="1" smtClean="0"/>
              <a:t> </a:t>
            </a:r>
            <a:r>
              <a:rPr lang="en-US" altLang="ko-KR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이미지의 모든 패치로 어텐션을 계산하기 때문</a:t>
            </a:r>
            <a:r>
              <a:rPr lang="en-US" altLang="ko-KR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)</a:t>
            </a:r>
            <a:endParaRPr lang="en-US" altLang="ko-KR" sz="1600" b="1" smtClean="0"/>
          </a:p>
          <a:p>
            <a:r>
              <a:rPr lang="en-US" altLang="ko-KR" sz="1600" b="1"/>
              <a:t> </a:t>
            </a:r>
            <a:r>
              <a:rPr lang="en-US" altLang="ko-KR" sz="1600" b="1" smtClean="0"/>
              <a:t>   </a:t>
            </a:r>
            <a:r>
              <a:rPr lang="ko-KR" altLang="en-US" sz="1600" b="1" smtClean="0"/>
              <a:t>ㆍ</a:t>
            </a:r>
            <a:r>
              <a:rPr lang="ko-KR" altLang="en-US" sz="1600" smtClean="0">
                <a:ea typeface="조선일보명조" panose="02030304000000000000"/>
              </a:rPr>
              <a:t>다양한 스케일에 대한 학습 성능이 낮다 </a:t>
            </a:r>
            <a:r>
              <a:rPr lang="en-US" altLang="ko-KR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동일한 패치 사이즈를 갖기 때문</a:t>
            </a:r>
            <a:r>
              <a:rPr lang="en-US" altLang="ko-KR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)</a:t>
            </a:r>
            <a:endParaRPr lang="en-US" altLang="ko-KR" sz="1600" u="sng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997553" y="3039498"/>
            <a:ext cx="2840477" cy="26898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4" descr="Dog Icon Free Download - Dog Side View Clip Art - Free Transparent PNG  Clipart Images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9" b="96341" l="714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355" y="3262961"/>
            <a:ext cx="2236910" cy="21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990582" y="3048401"/>
            <a:ext cx="634518" cy="62837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657052" y="3048401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387971" y="3048401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57921" y="3048403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663387" y="374524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394306" y="3745246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164256" y="3745248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662598" y="4416267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381810" y="4416267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151760" y="4416269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693918" y="5088231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424837" y="5088231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94787" y="5088233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989612" y="3726380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977116" y="4397401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020143" y="5069365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1409216" y="5823402"/>
            <a:ext cx="189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Large Scale Object</a:t>
            </a:r>
            <a:endParaRPr lang="ko-KR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061200" y="3048543"/>
            <a:ext cx="2840477" cy="26898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Picture 4" descr="Dog Icon Free Download - Dog Side View Clip Art - Free Transparent PNG 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96341" l="714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8683" y="4382670"/>
            <a:ext cx="1371205" cy="1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직사각형 46"/>
          <p:cNvSpPr/>
          <p:nvPr/>
        </p:nvSpPr>
        <p:spPr>
          <a:xfrm>
            <a:off x="6479100" y="4440985"/>
            <a:ext cx="712562" cy="62837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5720699" y="305744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6451618" y="3057446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7221568" y="3057448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5727034" y="3754291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6457953" y="3754291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7227903" y="3754293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740893" y="4425313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5035380" y="3063839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7215407" y="4425314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5757565" y="509727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6488484" y="5097276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7258434" y="5097278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5053259" y="3735425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040763" y="440644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5083790" y="5078410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5472863" y="5832447"/>
            <a:ext cx="205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Middle Scale Object</a:t>
            </a:r>
            <a:endParaRPr lang="ko-KR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9083542" y="3058364"/>
            <a:ext cx="2840477" cy="26898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Picture 4" descr="Dog Icon Free Download - Dog Side View Clip Art - Free Transparent PNG  Clipart Images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96341" l="714" r="97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22818" y="5081611"/>
            <a:ext cx="686806" cy="6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직사각형 66"/>
          <p:cNvSpPr/>
          <p:nvPr/>
        </p:nvSpPr>
        <p:spPr>
          <a:xfrm>
            <a:off x="9743041" y="3067267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10473960" y="3067267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243910" y="3067269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9749376" y="3764112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10480295" y="3764112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11250245" y="3764114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9765452" y="4435133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10467799" y="4435133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11237749" y="4435135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9779907" y="5107097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10510826" y="5107097"/>
            <a:ext cx="703178" cy="637425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9073401" y="3073754"/>
            <a:ext cx="643555" cy="628378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9075601" y="3745246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063105" y="4416267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9106132" y="5088231"/>
            <a:ext cx="664148" cy="628379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9495205" y="5842268"/>
            <a:ext cx="189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Small Scale Object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11222632" y="5077918"/>
            <a:ext cx="686992" cy="6747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035380" y="6295866"/>
            <a:ext cx="3113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solidFill>
                  <a:schemeClr val="accent1"/>
                </a:solidFill>
                <a:ea typeface="조선일보명조" panose="02030304000000000000"/>
              </a:rPr>
              <a:t>강아지의 특징을 구하기 위해</a:t>
            </a:r>
            <a:endParaRPr lang="en-US" altLang="ko-KR" smtClean="0">
              <a:solidFill>
                <a:schemeClr val="accent1"/>
              </a:solidFill>
              <a:ea typeface="조선일보명조" panose="02030304000000000000"/>
            </a:endParaRPr>
          </a:p>
          <a:p>
            <a:r>
              <a:rPr lang="ko-KR" altLang="en-US" smtClean="0">
                <a:solidFill>
                  <a:schemeClr val="accent1"/>
                </a:solidFill>
                <a:ea typeface="조선일보명조" panose="02030304000000000000"/>
              </a:rPr>
              <a:t>영향을 끼치는</a:t>
            </a:r>
            <a:r>
              <a:rPr lang="en-US" altLang="ko-KR" smtClean="0">
                <a:solidFill>
                  <a:schemeClr val="accent1"/>
                </a:solidFill>
                <a:ea typeface="조선일보명조" panose="02030304000000000000"/>
              </a:rPr>
              <a:t> </a:t>
            </a:r>
            <a:r>
              <a:rPr lang="ko-KR" altLang="en-US" smtClean="0">
                <a:solidFill>
                  <a:schemeClr val="accent1"/>
                </a:solidFill>
                <a:ea typeface="조선일보명조" panose="02030304000000000000"/>
              </a:rPr>
              <a:t> 패치가</a:t>
            </a:r>
            <a:r>
              <a:rPr lang="ko-KR" altLang="en-US" b="1" smtClean="0">
                <a:solidFill>
                  <a:schemeClr val="accent1"/>
                </a:solidFill>
                <a:ea typeface="조선일보명조" panose="02030304000000000000"/>
              </a:rPr>
              <a:t> </a:t>
            </a:r>
            <a:r>
              <a:rPr lang="en-US" altLang="ko-KR" b="1" smtClean="0">
                <a:solidFill>
                  <a:schemeClr val="accent1"/>
                </a:solidFill>
                <a:ea typeface="조선일보명조" panose="02030304000000000000"/>
              </a:rPr>
              <a:t>4</a:t>
            </a:r>
            <a:r>
              <a:rPr lang="ko-KR" altLang="en-US" b="1" smtClean="0">
                <a:solidFill>
                  <a:schemeClr val="accent1"/>
                </a:solidFill>
                <a:ea typeface="조선일보명조" panose="02030304000000000000"/>
              </a:rPr>
              <a:t>개</a:t>
            </a:r>
            <a:endParaRPr lang="ko-KR" altLang="en-US" b="1"/>
          </a:p>
        </p:txBody>
      </p:sp>
      <p:sp>
        <p:nvSpPr>
          <p:cNvPr id="84" name="직사각형 83"/>
          <p:cNvSpPr/>
          <p:nvPr/>
        </p:nvSpPr>
        <p:spPr>
          <a:xfrm>
            <a:off x="977116" y="6295866"/>
            <a:ext cx="3113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solidFill>
                  <a:schemeClr val="accent1"/>
                </a:solidFill>
                <a:ea typeface="조선일보명조" panose="02030304000000000000"/>
              </a:rPr>
              <a:t>강아지의 특징을 구하기 위해</a:t>
            </a:r>
            <a:endParaRPr lang="en-US" altLang="ko-KR" smtClean="0">
              <a:solidFill>
                <a:schemeClr val="accent1"/>
              </a:solidFill>
              <a:ea typeface="조선일보명조" panose="02030304000000000000"/>
            </a:endParaRPr>
          </a:p>
          <a:p>
            <a:r>
              <a:rPr lang="ko-KR" altLang="en-US" smtClean="0">
                <a:solidFill>
                  <a:schemeClr val="accent1"/>
                </a:solidFill>
                <a:ea typeface="조선일보명조" panose="02030304000000000000"/>
              </a:rPr>
              <a:t>영향을 끼치는</a:t>
            </a:r>
            <a:r>
              <a:rPr lang="en-US" altLang="ko-KR" smtClean="0">
                <a:solidFill>
                  <a:schemeClr val="accent1"/>
                </a:solidFill>
                <a:ea typeface="조선일보명조" panose="02030304000000000000"/>
              </a:rPr>
              <a:t> </a:t>
            </a:r>
            <a:r>
              <a:rPr lang="ko-KR" altLang="en-US" smtClean="0">
                <a:solidFill>
                  <a:schemeClr val="accent1"/>
                </a:solidFill>
                <a:ea typeface="조선일보명조" panose="02030304000000000000"/>
              </a:rPr>
              <a:t> 패치가 </a:t>
            </a:r>
            <a:r>
              <a:rPr lang="en-US" altLang="ko-KR" b="1" smtClean="0">
                <a:solidFill>
                  <a:schemeClr val="accent1"/>
                </a:solidFill>
                <a:ea typeface="조선일보명조" panose="02030304000000000000"/>
              </a:rPr>
              <a:t>16</a:t>
            </a:r>
            <a:r>
              <a:rPr lang="ko-KR" altLang="en-US" b="1" smtClean="0">
                <a:solidFill>
                  <a:schemeClr val="accent1"/>
                </a:solidFill>
                <a:ea typeface="조선일보명조" panose="02030304000000000000"/>
              </a:rPr>
              <a:t>개</a:t>
            </a:r>
            <a:endParaRPr lang="ko-KR" altLang="en-US" b="1"/>
          </a:p>
        </p:txBody>
      </p:sp>
      <p:sp>
        <p:nvSpPr>
          <p:cNvPr id="85" name="직사각형 84"/>
          <p:cNvSpPr/>
          <p:nvPr/>
        </p:nvSpPr>
        <p:spPr>
          <a:xfrm>
            <a:off x="9045474" y="6287455"/>
            <a:ext cx="3113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accent1"/>
                </a:solidFill>
                <a:ea typeface="조선일보명조" panose="02030304000000000000"/>
              </a:rPr>
              <a:t>강아지의 특징을 구하기 위해</a:t>
            </a:r>
            <a:endParaRPr lang="en-US" altLang="ko-KR" dirty="0" smtClean="0">
              <a:solidFill>
                <a:schemeClr val="accent1"/>
              </a:solidFill>
              <a:ea typeface="조선일보명조" panose="02030304000000000000"/>
            </a:endParaRPr>
          </a:p>
          <a:p>
            <a:r>
              <a:rPr lang="ko-KR" altLang="en-US" dirty="0" smtClean="0">
                <a:solidFill>
                  <a:schemeClr val="accent1"/>
                </a:solidFill>
                <a:ea typeface="조선일보명조" panose="02030304000000000000"/>
              </a:rPr>
              <a:t>영향을 끼치는</a:t>
            </a:r>
            <a:r>
              <a:rPr lang="en-US" altLang="ko-KR" dirty="0" smtClean="0">
                <a:solidFill>
                  <a:schemeClr val="accent1"/>
                </a:solidFill>
                <a:ea typeface="조선일보명조" panose="02030304000000000000"/>
              </a:rPr>
              <a:t> </a:t>
            </a:r>
            <a:r>
              <a:rPr lang="ko-KR" altLang="en-US" dirty="0" smtClean="0">
                <a:solidFill>
                  <a:schemeClr val="accent1"/>
                </a:solidFill>
                <a:ea typeface="조선일보명조" panose="02030304000000000000"/>
              </a:rPr>
              <a:t> 패치가 </a:t>
            </a:r>
            <a:r>
              <a:rPr lang="en-US" altLang="ko-KR" b="1" dirty="0" smtClean="0">
                <a:solidFill>
                  <a:schemeClr val="accent1"/>
                </a:solidFill>
                <a:ea typeface="조선일보명조" panose="02030304000000000000"/>
              </a:rPr>
              <a:t>1</a:t>
            </a:r>
            <a:r>
              <a:rPr lang="ko-KR" altLang="en-US" b="1" dirty="0" smtClean="0">
                <a:solidFill>
                  <a:schemeClr val="accent1"/>
                </a:solidFill>
                <a:ea typeface="조선일보명조" panose="02030304000000000000"/>
              </a:rPr>
              <a:t>개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769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Swin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Transformer </a:t>
            </a: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b="1" dirty="0" err="1" smtClean="0">
                <a:ea typeface="조선일보명조" panose="02030304000000000000"/>
              </a:rPr>
              <a:t>윈도우</a:t>
            </a:r>
            <a:r>
              <a:rPr lang="en-US" altLang="ko-KR" sz="1600" b="1" dirty="0" smtClean="0">
                <a:ea typeface="조선일보명조" panose="02030304000000000000"/>
              </a:rPr>
              <a:t>: </a:t>
            </a:r>
            <a:r>
              <a:rPr lang="ko-KR" altLang="en-US" sz="1600" dirty="0" smtClean="0">
                <a:ea typeface="조선일보명조" panose="02030304000000000000"/>
              </a:rPr>
              <a:t>패치들의 모음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sz="1600" dirty="0" err="1" smtClean="0">
                <a:ea typeface="조선일보명조" panose="02030304000000000000"/>
              </a:rPr>
              <a:t>ViT</a:t>
            </a:r>
            <a:r>
              <a:rPr lang="ko-KR" altLang="en-US" sz="1600" dirty="0" smtClean="0">
                <a:ea typeface="조선일보명조" panose="02030304000000000000"/>
              </a:rPr>
              <a:t>는 패치들의 </a:t>
            </a:r>
            <a:r>
              <a:rPr lang="ko-KR" altLang="en-US" sz="1600" dirty="0">
                <a:ea typeface="조선일보명조" panose="02030304000000000000"/>
              </a:rPr>
              <a:t>모음 </a:t>
            </a:r>
            <a:r>
              <a:rPr lang="en-US" altLang="ko-KR" sz="1600" dirty="0" smtClean="0">
                <a:ea typeface="조선일보명조" panose="02030304000000000000"/>
              </a:rPr>
              <a:t>-&gt;</a:t>
            </a:r>
            <a:r>
              <a:rPr lang="ko-KR" altLang="en-US" sz="1600" dirty="0" smtClean="0">
                <a:ea typeface="조선일보명조" panose="02030304000000000000"/>
              </a:rPr>
              <a:t> 이미지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en-US" altLang="ko-KR" sz="1600" dirty="0" err="1" smtClean="0">
                <a:ea typeface="조선일보명조" panose="02030304000000000000"/>
              </a:rPr>
              <a:t>Swin</a:t>
            </a:r>
            <a:r>
              <a:rPr lang="ko-KR" altLang="en-US" sz="1600" dirty="0" smtClean="0">
                <a:ea typeface="조선일보명조" panose="02030304000000000000"/>
              </a:rPr>
              <a:t>은 윈도우의 </a:t>
            </a:r>
            <a:r>
              <a:rPr lang="ko-KR" altLang="en-US" sz="1600" dirty="0">
                <a:ea typeface="조선일보명조" panose="02030304000000000000"/>
              </a:rPr>
              <a:t>모음 </a:t>
            </a:r>
            <a:r>
              <a:rPr lang="en-US" altLang="ko-KR" sz="1600" dirty="0" smtClean="0">
                <a:ea typeface="조선일보명조" panose="02030304000000000000"/>
              </a:rPr>
              <a:t>-&gt;</a:t>
            </a:r>
            <a:r>
              <a:rPr lang="ko-KR" altLang="en-US" sz="1600" dirty="0" smtClean="0">
                <a:ea typeface="조선일보명조" panose="02030304000000000000"/>
              </a:rPr>
              <a:t> 이미지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en-US" altLang="ko-KR" sz="1600" dirty="0" smtClean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이미지의</a:t>
            </a:r>
            <a:r>
              <a:rPr lang="ko-KR" altLang="en-US" sz="1600" dirty="0" smtClean="0">
                <a:ea typeface="조선일보명조" panose="02030304000000000000"/>
              </a:rPr>
              <a:t> 제곱에 </a:t>
            </a:r>
            <a:r>
              <a:rPr lang="ko-KR" altLang="en-US" sz="1600" smtClean="0">
                <a:ea typeface="조선일보명조" panose="02030304000000000000"/>
              </a:rPr>
              <a:t>해당하는 연산량을 가짐 </a:t>
            </a:r>
            <a:r>
              <a:rPr lang="en-US" altLang="ko-KR" sz="160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-&gt;  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윈도우 내부의 </a:t>
            </a:r>
            <a:r>
              <a:rPr lang="ko-KR" altLang="en-US" sz="1600" dirty="0" err="1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어텐션을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계산함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(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윈도우 개수만큼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)</a:t>
            </a:r>
            <a:endParaRPr lang="en-US" altLang="ko-KR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다양한</a:t>
            </a:r>
            <a:r>
              <a:rPr lang="ko-KR" altLang="en-US" sz="1600" dirty="0" smtClean="0">
                <a:ea typeface="조선일보명조" panose="02030304000000000000"/>
              </a:rPr>
              <a:t> 스케일에 대한 학습 성능이 낮음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 -&gt; 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패치 사이즈가 다른 다양한 윈도우에서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Attention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/>
              </a:rPr>
              <a:t>을 계산함</a:t>
            </a:r>
            <a:endParaRPr lang="en-US" altLang="ko-KR" sz="1600" dirty="0" smtClean="0">
              <a:solidFill>
                <a:schemeClr val="accent5">
                  <a:lumMod val="75000"/>
                </a:schemeClr>
              </a:solidFill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140687"/>
            <a:ext cx="6530440" cy="36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TextBox 19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Architecture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Swin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Transformer </a:t>
            </a: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err="1" smtClean="0"/>
              <a:t>Swin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smtClean="0">
                <a:ea typeface="조선일보명조" panose="02030304000000000000"/>
              </a:rPr>
              <a:t>FPN</a:t>
            </a:r>
            <a:r>
              <a:rPr lang="ko-KR" altLang="en-US" sz="1600" dirty="0" smtClean="0">
                <a:ea typeface="조선일보명조" panose="02030304000000000000"/>
              </a:rPr>
              <a:t>과 같이 </a:t>
            </a:r>
            <a:r>
              <a:rPr lang="ko-KR" altLang="en-US" sz="1600" dirty="0" err="1" smtClean="0">
                <a:ea typeface="조선일보명조" panose="02030304000000000000"/>
              </a:rPr>
              <a:t>계측적인</a:t>
            </a:r>
            <a:r>
              <a:rPr lang="ko-KR" altLang="en-US" sz="1600" dirty="0" smtClean="0">
                <a:ea typeface="조선일보명조" panose="02030304000000000000"/>
              </a:rPr>
              <a:t> 구조</a:t>
            </a:r>
            <a:r>
              <a:rPr lang="en-US" altLang="ko-KR" sz="1600" dirty="0" smtClean="0">
                <a:ea typeface="조선일보명조" panose="02030304000000000000"/>
              </a:rPr>
              <a:t>(Hierarchical Architecture)</a:t>
            </a:r>
            <a:r>
              <a:rPr lang="ko-KR" altLang="en-US" sz="1600" dirty="0" smtClean="0">
                <a:ea typeface="조선일보명조" panose="02030304000000000000"/>
              </a:rPr>
              <a:t>를 지닌다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계층적인</a:t>
            </a:r>
            <a:r>
              <a:rPr lang="ko-KR" altLang="en-US" sz="1600" dirty="0" smtClean="0">
                <a:ea typeface="조선일보명조" panose="02030304000000000000"/>
              </a:rPr>
              <a:t> 구조는  다양한 스케일을 학습하는데 유리하다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두</a:t>
            </a:r>
            <a:r>
              <a:rPr lang="ko-KR" altLang="en-US" sz="1600" u="sng" dirty="0" smtClean="0">
                <a:ea typeface="조선일보명조" panose="02030304000000000000"/>
              </a:rPr>
              <a:t> 모델은 하위 </a:t>
            </a:r>
            <a:r>
              <a:rPr lang="en-US" altLang="ko-KR" sz="1600" u="sng" dirty="0" smtClean="0">
                <a:ea typeface="조선일보명조" panose="02030304000000000000"/>
              </a:rPr>
              <a:t>Stage</a:t>
            </a:r>
            <a:r>
              <a:rPr lang="ko-KR" altLang="en-US" sz="1600" u="sng" dirty="0" smtClean="0">
                <a:ea typeface="조선일보명조" panose="02030304000000000000"/>
              </a:rPr>
              <a:t>로 갈수록 작은 객체를 잘 파악하고</a:t>
            </a:r>
            <a:r>
              <a:rPr lang="en-US" altLang="ko-KR" sz="1600" u="sng" dirty="0" smtClean="0">
                <a:ea typeface="조선일보명조" panose="02030304000000000000"/>
              </a:rPr>
              <a:t>, </a:t>
            </a:r>
            <a:r>
              <a:rPr lang="ko-KR" altLang="en-US" sz="1600" u="sng" dirty="0" smtClean="0">
                <a:ea typeface="조선일보명조" panose="02030304000000000000"/>
              </a:rPr>
              <a:t>상위 </a:t>
            </a:r>
            <a:r>
              <a:rPr lang="en-US" altLang="ko-KR" sz="1600" u="sng" dirty="0" smtClean="0">
                <a:ea typeface="조선일보명조" panose="02030304000000000000"/>
              </a:rPr>
              <a:t>Stage</a:t>
            </a:r>
            <a:r>
              <a:rPr lang="ko-KR" altLang="en-US" sz="1600" u="sng" dirty="0" smtClean="0">
                <a:ea typeface="조선일보명조" panose="02030304000000000000"/>
              </a:rPr>
              <a:t>로 갈수록 큰 객체를 잘 파악한다</a:t>
            </a:r>
            <a:r>
              <a:rPr lang="en-US" altLang="ko-KR" sz="1600" u="sng" dirty="0" smtClean="0">
                <a:ea typeface="조선일보명조" panose="02030304000000000000"/>
              </a:rPr>
              <a:t>.</a:t>
            </a:r>
            <a:r>
              <a:rPr lang="ko-KR" altLang="en-US" sz="1600" u="sng" dirty="0" smtClean="0">
                <a:ea typeface="조선일보명조" panose="02030304000000000000"/>
              </a:rPr>
              <a:t> </a:t>
            </a:r>
            <a:endParaRPr lang="en-US" altLang="ko-KR" sz="1600" u="sng" dirty="0" smtClean="0">
              <a:solidFill>
                <a:srgbClr val="7030A0"/>
              </a:solidFill>
              <a:ea typeface="조선일보명조" panose="0203030400000000000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085" y="3360197"/>
            <a:ext cx="3290872" cy="2829988"/>
          </a:xfrm>
          <a:prstGeom prst="rect">
            <a:avLst/>
          </a:prstGeom>
        </p:spPr>
      </p:pic>
      <p:pic>
        <p:nvPicPr>
          <p:cNvPr id="2050" name="Picture 2" descr="10.05 FPN(Feature Pyramid Networks) - Neck - Deep Learning Bible - 3.  Object Detection - 한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1" y="3634421"/>
            <a:ext cx="5675470" cy="22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33314" y="6178556"/>
            <a:ext cx="2586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Feature Pyramid Network</a:t>
            </a: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617406" y="6233229"/>
            <a:ext cx="1822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mtClean="0">
                <a:ea typeface="조선일보명조" panose="02030304000000000000"/>
              </a:rPr>
              <a:t>Swin Transformer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6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8402</TotalTime>
  <Words>1755</Words>
  <Application>Microsoft Office PowerPoint</Application>
  <PresentationFormat>사용자 지정</PresentationFormat>
  <Paragraphs>408</Paragraphs>
  <Slides>29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5" baseType="lpstr">
      <vt:lpstr>맑은 고딕</vt:lpstr>
      <vt:lpstr>조선일보명조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안성현</cp:lastModifiedBy>
  <cp:revision>1092</cp:revision>
  <dcterms:created xsi:type="dcterms:W3CDTF">2021-09-26T02:36:25Z</dcterms:created>
  <dcterms:modified xsi:type="dcterms:W3CDTF">2022-11-01T09:12:24Z</dcterms:modified>
</cp:coreProperties>
</file>