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7" r:id="rId1"/>
  </p:sldMasterIdLst>
  <p:notesMasterIdLst>
    <p:notesMasterId r:id="rId25"/>
  </p:notes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9" r:id="rId9"/>
    <p:sldId id="268" r:id="rId10"/>
    <p:sldId id="271" r:id="rId11"/>
    <p:sldId id="273" r:id="rId12"/>
    <p:sldId id="270" r:id="rId13"/>
    <p:sldId id="272" r:id="rId14"/>
    <p:sldId id="274" r:id="rId15"/>
    <p:sldId id="275" r:id="rId16"/>
    <p:sldId id="276" r:id="rId17"/>
    <p:sldId id="277" r:id="rId18"/>
    <p:sldId id="280" r:id="rId19"/>
    <p:sldId id="281" r:id="rId20"/>
    <p:sldId id="279" r:id="rId21"/>
    <p:sldId id="282" r:id="rId22"/>
    <p:sldId id="283" r:id="rId23"/>
    <p:sldId id="262" r:id="rId24"/>
  </p:sldIdLst>
  <p:sldSz cx="13444538" cy="7562850"/>
  <p:notesSz cx="9144000" cy="6858000"/>
  <p:embeddedFontLst>
    <p:embeddedFont>
      <p:font typeface="Calibri Light" panose="020F0302020204030204" pitchFamily="34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맑은 고딕" panose="020B0503020000020004" pitchFamily="50" charset="-127"/>
      <p:regular r:id="rId32"/>
      <p:bold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C6875E62-F346-44A9-8605-B08B2FE99D05}">
          <p14:sldIdLst>
            <p14:sldId id="256"/>
            <p14:sldId id="261"/>
            <p14:sldId id="263"/>
            <p14:sldId id="264"/>
            <p14:sldId id="265"/>
            <p14:sldId id="266"/>
            <p14:sldId id="267"/>
            <p14:sldId id="269"/>
            <p14:sldId id="268"/>
            <p14:sldId id="271"/>
            <p14:sldId id="273"/>
            <p14:sldId id="270"/>
            <p14:sldId id="272"/>
            <p14:sldId id="274"/>
            <p14:sldId id="275"/>
            <p14:sldId id="276"/>
            <p14:sldId id="277"/>
            <p14:sldId id="280"/>
            <p14:sldId id="281"/>
            <p14:sldId id="279"/>
            <p14:sldId id="282"/>
            <p14:sldId id="283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3"/>
    <a:srgbClr val="0D2E86"/>
    <a:srgbClr val="FFFFFF"/>
    <a:srgbClr val="B9B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08" y="102"/>
      </p:cViewPr>
      <p:guideLst>
        <p:guide orient="horz" pos="2382"/>
        <p:guide pos="423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1B1B-819D-4F22-85FE-A80156B87736}" type="datetimeFigureOut">
              <a:rPr lang="ko-KR" altLang="en-US" smtClean="0"/>
              <a:t>2022-08-26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1618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D0750-3D06-44C2-9A2B-6D2CECFC70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55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7C87-E023-4EA3-9372-456DAC813F74}" type="datetime1">
              <a:rPr lang="en-US" altLang="ko-KR" smtClean="0"/>
              <a:t>8/26/2022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851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99D1-B54D-4A5D-B90D-DE81B580CE05}" type="datetime1">
              <a:rPr lang="en-US" altLang="ko-KR" smtClean="0"/>
              <a:t>8/26/2022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06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79" cy="640916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312" y="402652"/>
            <a:ext cx="8528879" cy="640916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4774-3690-4F9D-BB7D-297EAE35113D}" type="datetime1">
              <a:rPr lang="en-US" altLang="ko-KR" smtClean="0"/>
              <a:t>8/26/2022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9924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A44-2AF6-4648-A8A2-041B5F20298E}" type="datetime1">
              <a:rPr lang="en-US" altLang="ko-KR" smtClean="0"/>
              <a:t>8/26/2022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55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C2DB-36F5-4C0C-8723-BF308B4D6815}" type="datetime1">
              <a:rPr lang="en-US" altLang="ko-KR" smtClean="0"/>
              <a:t>8/26/2022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574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0" y="1885462"/>
            <a:ext cx="11595914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0" y="5061158"/>
            <a:ext cx="11595914" cy="1654373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154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3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46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61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92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08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23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C4A9-939B-4B03-8DE7-400460ED3751}" type="datetime1">
              <a:rPr lang="en-US" altLang="ko-KR" smtClean="0"/>
              <a:t>8/26/2022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88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312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297" y="2013259"/>
            <a:ext cx="5713929" cy="479855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FD7F2-641D-4246-8499-E31392622097}" type="datetime1">
              <a:rPr lang="en-US" altLang="ko-KR" smtClean="0"/>
              <a:t>8/26/2022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10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3" y="402652"/>
            <a:ext cx="11595914" cy="1461801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64" y="1853949"/>
            <a:ext cx="5687669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64" y="2762541"/>
            <a:ext cx="5687669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6297" y="1853949"/>
            <a:ext cx="5715680" cy="908592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6297" y="2762541"/>
            <a:ext cx="5715680" cy="406328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3F98-45CB-4257-B7DD-268DA0BE9DA9}" type="datetime1">
              <a:rPr lang="en-US" altLang="ko-KR" smtClean="0"/>
              <a:t>8/26/2022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E71E-182D-4C6B-9FF5-DA33045C12D7}" type="datetime1">
              <a:rPr lang="en-US" altLang="ko-KR" smtClean="0"/>
              <a:t>8/26/2022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64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86C8-1D18-4DC2-85FA-662F940C0116}" type="datetime1">
              <a:rPr lang="en-US" altLang="ko-KR" smtClean="0"/>
              <a:t>8/26/2022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3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80" y="1088911"/>
            <a:ext cx="6806297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9080-46D7-456C-B12F-9161C3251E18}" type="datetime1">
              <a:rPr lang="en-US" altLang="ko-KR" smtClean="0"/>
              <a:t>8/26/2022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4" y="504190"/>
            <a:ext cx="4336213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680" y="1088911"/>
            <a:ext cx="6806297" cy="5374525"/>
          </a:xfrm>
        </p:spPr>
        <p:txBody>
          <a:bodyPr anchor="t"/>
          <a:lstStyle>
            <a:lvl1pPr marL="0" indent="0">
              <a:buNone/>
              <a:defRPr sz="3529"/>
            </a:lvl1pPr>
            <a:lvl2pPr marL="504154" indent="0">
              <a:buNone/>
              <a:defRPr sz="3088"/>
            </a:lvl2pPr>
            <a:lvl3pPr marL="1008309" indent="0">
              <a:buNone/>
              <a:defRPr sz="2646"/>
            </a:lvl3pPr>
            <a:lvl4pPr marL="1512463" indent="0">
              <a:buNone/>
              <a:defRPr sz="2205"/>
            </a:lvl4pPr>
            <a:lvl5pPr marL="2016618" indent="0">
              <a:buNone/>
              <a:defRPr sz="2205"/>
            </a:lvl5pPr>
            <a:lvl6pPr marL="2520772" indent="0">
              <a:buNone/>
              <a:defRPr sz="2205"/>
            </a:lvl6pPr>
            <a:lvl7pPr marL="3024927" indent="0">
              <a:buNone/>
              <a:defRPr sz="2205"/>
            </a:lvl7pPr>
            <a:lvl8pPr marL="3529081" indent="0">
              <a:buNone/>
              <a:defRPr sz="2205"/>
            </a:lvl8pPr>
            <a:lvl9pPr marL="4033236" indent="0">
              <a:buNone/>
              <a:defRPr sz="22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4" y="2268855"/>
            <a:ext cx="4336213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54" indent="0">
              <a:buNone/>
              <a:defRPr sz="1544"/>
            </a:lvl2pPr>
            <a:lvl3pPr marL="1008309" indent="0">
              <a:buNone/>
              <a:defRPr sz="1323"/>
            </a:lvl3pPr>
            <a:lvl4pPr marL="1512463" indent="0">
              <a:buNone/>
              <a:defRPr sz="1103"/>
            </a:lvl4pPr>
            <a:lvl5pPr marL="2016618" indent="0">
              <a:buNone/>
              <a:defRPr sz="1103"/>
            </a:lvl5pPr>
            <a:lvl6pPr marL="2520772" indent="0">
              <a:buNone/>
              <a:defRPr sz="1103"/>
            </a:lvl6pPr>
            <a:lvl7pPr marL="3024927" indent="0">
              <a:buNone/>
              <a:defRPr sz="1103"/>
            </a:lvl7pPr>
            <a:lvl8pPr marL="3529081" indent="0">
              <a:buNone/>
              <a:defRPr sz="1103"/>
            </a:lvl8pPr>
            <a:lvl9pPr marL="4033236" indent="0">
              <a:buNone/>
              <a:defRPr sz="1103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2748-1C33-40A6-95CB-92DB8B4A0306}" type="datetime1">
              <a:rPr lang="en-US" altLang="ko-KR" smtClean="0"/>
              <a:t>8/26/2022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5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312" y="402652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312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1062E-A47C-44FD-BE2C-7E4434081955}" type="datetime1">
              <a:rPr lang="en-US" altLang="ko-KR" smtClean="0"/>
              <a:t>8/26/2022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3503" y="7009642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5205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2DB3-A01A-41EF-9512-540C3FDC90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025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1008309" rtl="0" eaLnBrk="1" latinLnBrk="1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77" indent="-252077" algn="l" defTabSz="1008309" rtl="0" eaLnBrk="1" latinLnBrk="1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232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1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3.13533.pdf" TargetMode="External"/><Relationship Id="rId2" Type="http://schemas.openxmlformats.org/officeDocument/2006/relationships/hyperlink" Target="https://arxiv.org/pdf/2103.15436.pdf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inf-coding.tistory.com/13" TargetMode="External"/><Relationship Id="rId4" Type="http://schemas.openxmlformats.org/officeDocument/2006/relationships/hyperlink" Target="https://youtu.be/dv5yUl6Lw1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youtube.com/watch?v=EwxtyHHo3qI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1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29173" y="3307080"/>
            <a:ext cx="4184735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Transformer Tracking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77764" y="2856468"/>
            <a:ext cx="288745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 Intern Ahn Sung Hyun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2022/08/26&gt;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428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10</a:t>
            </a:fld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직사각형 19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0407" y="867292"/>
            <a:ext cx="121806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Transformer Tracking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Input</a:t>
            </a:r>
          </a:p>
          <a:p>
            <a:endParaRPr lang="en-US" altLang="ko-KR" sz="1000" dirty="0"/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latin typeface="+mn-ea"/>
              </a:rPr>
              <a:t>Template: </a:t>
            </a:r>
            <a:r>
              <a:rPr lang="ko-KR" altLang="en-US" sz="1600" dirty="0" smtClean="0">
                <a:ea typeface="조선일보명조" panose="02030304000000000000"/>
              </a:rPr>
              <a:t>비디오 </a:t>
            </a:r>
            <a:r>
              <a:rPr lang="en-US" altLang="ko-KR" sz="1600" dirty="0">
                <a:ea typeface="조선일보명조" panose="02030304000000000000"/>
              </a:rPr>
              <a:t>sequence</a:t>
            </a:r>
            <a:r>
              <a:rPr lang="ko-KR" altLang="en-US" sz="1600" dirty="0">
                <a:ea typeface="조선일보명조" panose="02030304000000000000"/>
              </a:rPr>
              <a:t>의 첫 번째 </a:t>
            </a:r>
            <a:r>
              <a:rPr lang="en-US" altLang="ko-KR" sz="1600" dirty="0" smtClean="0">
                <a:ea typeface="조선일보명조" panose="02030304000000000000"/>
              </a:rPr>
              <a:t>frame</a:t>
            </a:r>
            <a:r>
              <a:rPr lang="ko-KR" altLang="en-US" sz="1600" dirty="0" smtClean="0">
                <a:ea typeface="조선일보명조" panose="02030304000000000000"/>
              </a:rPr>
              <a:t>이 기준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ko-KR" altLang="en-US" sz="1600" dirty="0" smtClean="0">
                <a:solidFill>
                  <a:schemeClr val="accent5"/>
                </a:solidFill>
                <a:ea typeface="조선일보명조" panose="02030304000000000000"/>
              </a:rPr>
              <a:t>대상의 중심 좌표에서 </a:t>
            </a:r>
            <a:r>
              <a:rPr lang="ko-KR" altLang="en-US" sz="1600" dirty="0">
                <a:solidFill>
                  <a:schemeClr val="accent5"/>
                </a:solidFill>
                <a:ea typeface="조선일보명조" panose="02030304000000000000"/>
              </a:rPr>
              <a:t>측면 길이의 </a:t>
            </a:r>
            <a:r>
              <a:rPr lang="en-US" altLang="ko-KR" sz="1600" dirty="0">
                <a:solidFill>
                  <a:schemeClr val="accent5"/>
                </a:solidFill>
                <a:ea typeface="조선일보명조" panose="02030304000000000000"/>
              </a:rPr>
              <a:t>2</a:t>
            </a:r>
            <a:r>
              <a:rPr lang="ko-KR" altLang="en-US" sz="1600" dirty="0" smtClean="0">
                <a:solidFill>
                  <a:schemeClr val="accent5"/>
                </a:solidFill>
                <a:ea typeface="조선일보명조" panose="02030304000000000000"/>
              </a:rPr>
              <a:t>배</a:t>
            </a:r>
            <a:r>
              <a:rPr lang="ko-KR" altLang="en-US" sz="1600" dirty="0">
                <a:solidFill>
                  <a:schemeClr val="accent5"/>
                </a:solidFill>
                <a:ea typeface="조선일보명조" panose="02030304000000000000"/>
              </a:rPr>
              <a:t>로</a:t>
            </a:r>
            <a:r>
              <a:rPr lang="ko-KR" altLang="en-US" sz="1600" dirty="0" smtClean="0">
                <a:solidFill>
                  <a:schemeClr val="accent5"/>
                </a:solidFill>
                <a:ea typeface="조선일보명조" panose="02030304000000000000"/>
              </a:rPr>
              <a:t> 확장</a:t>
            </a:r>
            <a:r>
              <a:rPr lang="ko-KR" altLang="en-US" sz="1600" dirty="0" smtClean="0">
                <a:ea typeface="조선일보명조" panose="02030304000000000000"/>
              </a:rPr>
              <a:t>됨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        -&gt; </a:t>
            </a:r>
            <a:r>
              <a:rPr lang="ko-KR" altLang="en-US" sz="1600" dirty="0" smtClean="0">
                <a:ea typeface="조선일보명조" panose="02030304000000000000"/>
              </a:rPr>
              <a:t>정사각형 형태로 바뀐 다음 </a:t>
            </a:r>
            <a:r>
              <a:rPr lang="en-US" altLang="ko-KR" sz="1600" dirty="0" smtClean="0">
                <a:ea typeface="조선일보명조" panose="02030304000000000000"/>
              </a:rPr>
              <a:t>backbone</a:t>
            </a:r>
            <a:r>
              <a:rPr lang="ko-KR" altLang="en-US" sz="1600" dirty="0" smtClean="0">
                <a:ea typeface="조선일보명조" panose="02030304000000000000"/>
              </a:rPr>
              <a:t>의 입력으로 사용됨</a:t>
            </a:r>
            <a:endParaRPr lang="en-US" altLang="ko-KR" sz="1600" dirty="0" smtClean="0">
              <a:ea typeface="조선일보명조" panose="02030304000000000000"/>
            </a:endParaRPr>
          </a:p>
          <a:p>
            <a:endParaRPr lang="en-US" altLang="ko-KR" sz="1600" dirty="0">
              <a:solidFill>
                <a:srgbClr val="7030A0"/>
              </a:solidFill>
              <a:ea typeface="조선일보명조" panose="02030304000000000000"/>
            </a:endParaRPr>
          </a:p>
          <a:p>
            <a:endParaRPr lang="en-US" altLang="ko-KR" sz="1600" dirty="0" smtClean="0">
              <a:solidFill>
                <a:srgbClr val="7030A0"/>
              </a:solidFill>
              <a:ea typeface="조선일보명조" panose="02030304000000000000"/>
            </a:endParaRPr>
          </a:p>
          <a:p>
            <a:endParaRPr lang="ko-KR" altLang="en-US" sz="1600" dirty="0" smtClean="0">
              <a:solidFill>
                <a:srgbClr val="7030A0"/>
              </a:solidFill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endParaRPr lang="en-US" altLang="ko-KR" sz="1600" dirty="0" smtClean="0">
              <a:ea typeface="조선일보명조" panose="02030304000000000000"/>
            </a:endParaRPr>
          </a:p>
          <a:p>
            <a:endParaRPr lang="en-US" altLang="ko-KR" sz="1600" b="1" dirty="0">
              <a:latin typeface="+mn-ea"/>
              <a:ea typeface="조선일보명조" panose="02030304000000000000"/>
            </a:endParaRPr>
          </a:p>
          <a:p>
            <a:endParaRPr lang="en-US" altLang="ko-KR" sz="1600" b="1" dirty="0" smtClean="0">
              <a:latin typeface="+mn-ea"/>
              <a:ea typeface="조선일보명조" panose="02030304000000000000"/>
            </a:endParaRPr>
          </a:p>
          <a:p>
            <a:endParaRPr lang="en-US" altLang="ko-KR" sz="1600" b="1" dirty="0">
              <a:latin typeface="+mn-ea"/>
              <a:ea typeface="조선일보명조" panose="02030304000000000000"/>
            </a:endParaRPr>
          </a:p>
          <a:p>
            <a:r>
              <a:rPr lang="en-US" altLang="ko-KR" sz="1600" b="1" dirty="0" smtClean="0">
                <a:latin typeface="+mn-ea"/>
                <a:ea typeface="조선일보명조" panose="02030304000000000000"/>
              </a:rPr>
              <a:t>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>
                <a:ea typeface="조선일보명조" panose="02030304000000000000"/>
              </a:rPr>
              <a:t>S</a:t>
            </a:r>
            <a:r>
              <a:rPr lang="en-US" altLang="ko-KR" sz="1600" dirty="0" smtClean="0">
                <a:ea typeface="조선일보명조" panose="02030304000000000000"/>
              </a:rPr>
              <a:t>earch Region: </a:t>
            </a:r>
            <a:r>
              <a:rPr lang="ko-KR" altLang="en-US" sz="1600" dirty="0" smtClean="0">
                <a:ea typeface="조선일보명조" panose="02030304000000000000"/>
              </a:rPr>
              <a:t>이전 </a:t>
            </a:r>
            <a:r>
              <a:rPr lang="en-US" altLang="ko-KR" sz="1600" dirty="0" smtClean="0">
                <a:ea typeface="조선일보명조" panose="02030304000000000000"/>
              </a:rPr>
              <a:t>frame</a:t>
            </a:r>
            <a:r>
              <a:rPr lang="ko-KR" altLang="en-US" sz="1600" dirty="0" smtClean="0">
                <a:ea typeface="조선일보명조" panose="02030304000000000000"/>
              </a:rPr>
              <a:t>을 기준</a:t>
            </a:r>
            <a:r>
              <a:rPr lang="en-US" altLang="ko-KR" sz="1600" dirty="0" smtClean="0">
                <a:ea typeface="조선일보명조" panose="02030304000000000000"/>
              </a:rPr>
              <a:t>,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ko-KR" altLang="en-US" sz="1600" dirty="0">
                <a:solidFill>
                  <a:srgbClr val="7030A0"/>
                </a:solidFill>
                <a:ea typeface="조선일보명조" panose="02030304000000000000"/>
              </a:rPr>
              <a:t>대상의 중심 좌표에서 측면 길이의 </a:t>
            </a:r>
            <a:r>
              <a:rPr lang="en-US" altLang="ko-KR" sz="1600" dirty="0">
                <a:solidFill>
                  <a:srgbClr val="7030A0"/>
                </a:solidFill>
                <a:ea typeface="조선일보명조" panose="02030304000000000000"/>
              </a:rPr>
              <a:t>4</a:t>
            </a:r>
            <a:r>
              <a:rPr lang="ko-KR" altLang="en-US" sz="1600" dirty="0">
                <a:solidFill>
                  <a:srgbClr val="7030A0"/>
                </a:solidFill>
                <a:ea typeface="조선일보명조" panose="02030304000000000000"/>
              </a:rPr>
              <a:t>배로 </a:t>
            </a:r>
            <a:r>
              <a:rPr lang="ko-KR" altLang="en-US" sz="1600" dirty="0" smtClean="0">
                <a:solidFill>
                  <a:srgbClr val="7030A0"/>
                </a:solidFill>
                <a:ea typeface="조선일보명조" panose="02030304000000000000"/>
              </a:rPr>
              <a:t>확장</a:t>
            </a:r>
            <a:r>
              <a:rPr lang="ko-KR" altLang="en-US" sz="1600" dirty="0" smtClean="0">
                <a:ea typeface="조선일보명조" panose="02030304000000000000"/>
              </a:rPr>
              <a:t>됨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    </a:t>
            </a:r>
            <a:r>
              <a:rPr lang="en-US" altLang="ko-KR" sz="1600" dirty="0">
                <a:ea typeface="조선일보명조" panose="02030304000000000000"/>
              </a:rPr>
              <a:t>-&gt; </a:t>
            </a:r>
            <a:r>
              <a:rPr lang="ko-KR" altLang="en-US" sz="1600" dirty="0">
                <a:ea typeface="조선일보명조" panose="02030304000000000000"/>
              </a:rPr>
              <a:t>정사각형 형태로 바뀐 다음 </a:t>
            </a:r>
            <a:r>
              <a:rPr lang="en-US" altLang="ko-KR" sz="1600" dirty="0">
                <a:ea typeface="조선일보명조" panose="02030304000000000000"/>
              </a:rPr>
              <a:t>backbone</a:t>
            </a:r>
            <a:r>
              <a:rPr lang="ko-KR" altLang="en-US" sz="1600" dirty="0">
                <a:ea typeface="조선일보명조" panose="02030304000000000000"/>
              </a:rPr>
              <a:t>의 입력으로 사용됨</a:t>
            </a:r>
            <a:endParaRPr lang="en-US" altLang="ko-KR" sz="1600" dirty="0">
              <a:solidFill>
                <a:schemeClr val="accent2"/>
              </a:solidFill>
              <a:ea typeface="조선일보명조" panose="02030304000000000000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89" y="5071513"/>
            <a:ext cx="1857634" cy="185763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589" y="2788632"/>
            <a:ext cx="1381318" cy="140037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647365" y="3819670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5"/>
                </a:solidFill>
              </a:rPr>
              <a:t>128x128x3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116231" y="6559815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</a:rPr>
              <a:t>256x256x3</a:t>
            </a:r>
            <a:endParaRPr lang="ko-KR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2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11</a:t>
            </a:fld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직사각형 19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177" y="4800807"/>
            <a:ext cx="7316221" cy="241016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24" y="3203062"/>
            <a:ext cx="3754341" cy="137432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223518" y="6512927"/>
            <a:ext cx="4610100" cy="158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077468" y="5498097"/>
            <a:ext cx="7009930" cy="1766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Transformer Tracking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Modified Version of ResNet50</a:t>
            </a:r>
          </a:p>
          <a:p>
            <a:endParaRPr lang="en-US" altLang="ko-KR" sz="1000" dirty="0" smtClean="0"/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마지막</a:t>
            </a:r>
            <a:r>
              <a:rPr lang="ko-KR" altLang="en-US" sz="1600" dirty="0" smtClean="0">
                <a:ea typeface="조선일보명조" panose="02030304000000000000"/>
              </a:rPr>
              <a:t> 스테이지</a:t>
            </a:r>
            <a:r>
              <a:rPr lang="en-US" altLang="ko-KR" sz="1600" dirty="0" smtClean="0">
                <a:ea typeface="조선일보명조" panose="02030304000000000000"/>
              </a:rPr>
              <a:t>(layer4) </a:t>
            </a:r>
            <a:r>
              <a:rPr lang="ko-KR" altLang="en-US" sz="1600" dirty="0" smtClean="0">
                <a:ea typeface="조선일보명조" panose="02030304000000000000"/>
              </a:rPr>
              <a:t>제거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layer3</a:t>
            </a:r>
            <a:r>
              <a:rPr lang="ko-KR" altLang="en-US" sz="1600" dirty="0">
                <a:ea typeface="조선일보명조" panose="02030304000000000000"/>
              </a:rPr>
              <a:t>의 </a:t>
            </a:r>
            <a:r>
              <a:rPr lang="en-US" altLang="ko-KR" sz="1600" dirty="0">
                <a:ea typeface="조선일보명조" panose="02030304000000000000"/>
              </a:rPr>
              <a:t>Conv2D</a:t>
            </a:r>
            <a:r>
              <a:rPr lang="ko-KR" altLang="en-US" sz="1600" dirty="0">
                <a:ea typeface="조선일보명조" panose="02030304000000000000"/>
              </a:rPr>
              <a:t>를 </a:t>
            </a:r>
            <a:r>
              <a:rPr lang="en-US" altLang="ko-KR" sz="1600" dirty="0">
                <a:ea typeface="조선일보명조" panose="02030304000000000000"/>
              </a:rPr>
              <a:t>Dilation </a:t>
            </a:r>
            <a:r>
              <a:rPr lang="en-US" altLang="ko-KR" sz="1600" dirty="0" smtClean="0">
                <a:ea typeface="조선일보명조" panose="02030304000000000000"/>
              </a:rPr>
              <a:t>Convolution(2)</a:t>
            </a:r>
            <a:r>
              <a:rPr lang="ko-KR" altLang="en-US" sz="1600" dirty="0" smtClean="0">
                <a:ea typeface="조선일보명조" panose="02030304000000000000"/>
              </a:rPr>
              <a:t>으로 </a:t>
            </a:r>
            <a:r>
              <a:rPr lang="ko-KR" altLang="en-US" sz="1600" dirty="0">
                <a:ea typeface="조선일보명조" panose="02030304000000000000"/>
              </a:rPr>
              <a:t>변경 </a:t>
            </a:r>
            <a:r>
              <a:rPr lang="en-US" altLang="ko-KR" sz="1600" dirty="0">
                <a:ea typeface="조선일보명조" panose="02030304000000000000"/>
              </a:rPr>
              <a:t>-&gt; Receptive Field</a:t>
            </a:r>
            <a:r>
              <a:rPr lang="ko-KR" altLang="en-US" sz="1600" dirty="0">
                <a:ea typeface="조선일보명조" panose="02030304000000000000"/>
              </a:rPr>
              <a:t>를 증가 </a:t>
            </a:r>
            <a:endParaRPr lang="ko-KR" altLang="en-US" sz="1600" dirty="0" smtClean="0">
              <a:solidFill>
                <a:srgbClr val="7030A0"/>
              </a:solidFill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layer3</a:t>
            </a:r>
            <a:r>
              <a:rPr lang="ko-KR" altLang="en-US" sz="1600" dirty="0" smtClean="0">
                <a:ea typeface="조선일보명조" panose="02030304000000000000"/>
              </a:rPr>
              <a:t>의 </a:t>
            </a:r>
            <a:r>
              <a:rPr lang="en-US" altLang="ko-KR" sz="1600" dirty="0">
                <a:ea typeface="조선일보명조" panose="02030304000000000000"/>
              </a:rPr>
              <a:t>Conv2D</a:t>
            </a:r>
            <a:r>
              <a:rPr lang="ko-KR" altLang="en-US" sz="1600" dirty="0">
                <a:ea typeface="조선일보명조" panose="02030304000000000000"/>
              </a:rPr>
              <a:t>를 </a:t>
            </a:r>
            <a:r>
              <a:rPr lang="en-US" altLang="ko-KR" sz="1600" dirty="0" smtClean="0">
                <a:ea typeface="조선일보명조" panose="02030304000000000000"/>
              </a:rPr>
              <a:t>stride</a:t>
            </a:r>
            <a:r>
              <a:rPr lang="ko-KR" altLang="en-US" sz="1600" dirty="0" smtClean="0">
                <a:ea typeface="조선일보명조" panose="02030304000000000000"/>
              </a:rPr>
              <a:t>를 </a:t>
            </a:r>
            <a:r>
              <a:rPr lang="en-US" altLang="ko-KR" sz="1600" dirty="0" smtClean="0">
                <a:ea typeface="조선일보명조" panose="02030304000000000000"/>
              </a:rPr>
              <a:t>2</a:t>
            </a:r>
            <a:r>
              <a:rPr lang="ko-KR" altLang="en-US" sz="1600" dirty="0" smtClean="0">
                <a:ea typeface="조선일보명조" panose="02030304000000000000"/>
              </a:rPr>
              <a:t>에서 </a:t>
            </a:r>
            <a:r>
              <a:rPr lang="en-US" altLang="ko-KR" sz="1600" dirty="0" smtClean="0">
                <a:ea typeface="조선일보명조" panose="02030304000000000000"/>
              </a:rPr>
              <a:t>1</a:t>
            </a:r>
            <a:r>
              <a:rPr lang="ko-KR" altLang="en-US" sz="1600" dirty="0" smtClean="0">
                <a:ea typeface="조선일보명조" panose="02030304000000000000"/>
              </a:rPr>
              <a:t>로 변경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en-US" altLang="ko-KR" sz="1600" dirty="0">
                <a:ea typeface="조선일보명조" panose="02030304000000000000"/>
              </a:rPr>
              <a:t>Feature Resolution</a:t>
            </a:r>
            <a:r>
              <a:rPr lang="ko-KR" altLang="en-US" sz="1600" dirty="0">
                <a:ea typeface="조선일보명조" panose="02030304000000000000"/>
              </a:rPr>
              <a:t>을 증가</a:t>
            </a:r>
            <a:endParaRPr lang="en-US" altLang="ko-KR" sz="1600" b="1" dirty="0">
              <a:solidFill>
                <a:schemeClr val="accent2"/>
              </a:solidFill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5052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12</a:t>
            </a:fld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직사각형 19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10" y="3611614"/>
            <a:ext cx="1638224" cy="1466476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057" y="3616085"/>
            <a:ext cx="1932133" cy="1429605"/>
          </a:xfrm>
          <a:prstGeom prst="rect">
            <a:avLst/>
          </a:prstGeom>
        </p:spPr>
      </p:pic>
      <p:sp>
        <p:nvSpPr>
          <p:cNvPr id="11" name="오른쪽 화살표 10"/>
          <p:cNvSpPr/>
          <p:nvPr/>
        </p:nvSpPr>
        <p:spPr>
          <a:xfrm>
            <a:off x="3343275" y="4206135"/>
            <a:ext cx="459105" cy="360121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6289684" y="4206135"/>
            <a:ext cx="459105" cy="360121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9176255" y="4187699"/>
            <a:ext cx="459105" cy="360121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331682" y="5555462"/>
            <a:ext cx="23374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Feature Extraction</a:t>
            </a:r>
            <a:b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(H</a:t>
            </a:r>
            <a:r>
              <a:rPr lang="en-US" altLang="ko-KR" baseline="-25000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xW</a:t>
            </a:r>
            <a:r>
              <a:rPr lang="en-US" altLang="ko-KR" baseline="-25000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xC</a:t>
            </a:r>
            <a:r>
              <a:rPr lang="en-US" altLang="ko-KR" baseline="-25000" dirty="0" smtClean="0">
                <a:solidFill>
                  <a:schemeClr val="bg2">
                    <a:lumMod val="25000"/>
                  </a:schemeClr>
                </a:solidFill>
              </a:rPr>
              <a:t>0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) -&gt; (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</a:rPr>
              <a:t>HxWxC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ko-KR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470835" y="5555461"/>
            <a:ext cx="20953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1x1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</a:rPr>
              <a:t>Conv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altLang="ko-KR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altLang="ko-KR" dirty="0" err="1">
                <a:solidFill>
                  <a:schemeClr val="bg2">
                    <a:lumMod val="25000"/>
                  </a:schemeClr>
                </a:solidFill>
              </a:rPr>
              <a:t>HxWxC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-&gt;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</a:rPr>
              <a:t>HxWxd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ko-KR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8519170" y="5573873"/>
            <a:ext cx="1848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Flatten</a:t>
            </a:r>
            <a:b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altLang="ko-KR" dirty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</a:rPr>
              <a:t>HxWxd</a:t>
            </a:r>
            <a:r>
              <a:rPr lang="en-US" altLang="ko-KR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en-US" altLang="ko-KR" dirty="0">
                <a:solidFill>
                  <a:schemeClr val="bg2">
                    <a:lumMod val="25000"/>
                  </a:schemeClr>
                </a:solidFill>
              </a:rPr>
              <a:t>-&gt; </a:t>
            </a:r>
            <a:r>
              <a:rPr lang="en-US" altLang="ko-KR" dirty="0" err="1" smtClean="0">
                <a:solidFill>
                  <a:schemeClr val="bg2">
                    <a:lumMod val="25000"/>
                  </a:schemeClr>
                </a:solidFill>
              </a:rPr>
              <a:t>HWxd</a:t>
            </a:r>
            <a:endParaRPr lang="ko-KR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583" y="3698309"/>
            <a:ext cx="1461345" cy="1474052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9646152" y="4179916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HW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11237330" y="3426698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d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870105" y="6220204"/>
            <a:ext cx="3353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4"/>
                </a:solidFill>
              </a:rPr>
              <a:t>[ H = H</a:t>
            </a:r>
            <a:r>
              <a:rPr lang="en-US" altLang="ko-KR" baseline="-25000" dirty="0" smtClean="0">
                <a:solidFill>
                  <a:schemeClr val="accent4"/>
                </a:solidFill>
              </a:rPr>
              <a:t>0 </a:t>
            </a:r>
            <a:r>
              <a:rPr lang="en-US" altLang="ko-KR" dirty="0" smtClean="0">
                <a:solidFill>
                  <a:schemeClr val="accent4"/>
                </a:solidFill>
              </a:rPr>
              <a:t>/ 8, W = W</a:t>
            </a:r>
            <a:r>
              <a:rPr lang="en-US" altLang="ko-KR" baseline="-25000" dirty="0" smtClean="0">
                <a:solidFill>
                  <a:schemeClr val="accent4"/>
                </a:solidFill>
              </a:rPr>
              <a:t>0 </a:t>
            </a:r>
            <a:r>
              <a:rPr lang="en-US" altLang="ko-KR" dirty="0" smtClean="0">
                <a:solidFill>
                  <a:schemeClr val="accent4"/>
                </a:solidFill>
              </a:rPr>
              <a:t>/ </a:t>
            </a:r>
            <a:r>
              <a:rPr lang="en-US" altLang="ko-KR" dirty="0">
                <a:solidFill>
                  <a:schemeClr val="accent4"/>
                </a:solidFill>
              </a:rPr>
              <a:t>8</a:t>
            </a:r>
            <a:r>
              <a:rPr lang="en-US" altLang="ko-KR" dirty="0" smtClean="0">
                <a:solidFill>
                  <a:schemeClr val="accent4"/>
                </a:solidFill>
              </a:rPr>
              <a:t>, C = 1024 ]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cxnSp>
        <p:nvCxnSpPr>
          <p:cNvPr id="25" name="직선 화살표 연결선 24"/>
          <p:cNvCxnSpPr/>
          <p:nvPr/>
        </p:nvCxnSpPr>
        <p:spPr>
          <a:xfrm>
            <a:off x="11023583" y="3848676"/>
            <a:ext cx="788739" cy="109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V="1">
            <a:off x="7930952" y="3847248"/>
            <a:ext cx="1125612" cy="3588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727" y="3549379"/>
            <a:ext cx="1857634" cy="185763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Transformer Tracking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Feature Extractor</a:t>
            </a:r>
          </a:p>
          <a:p>
            <a:endParaRPr lang="en-US" altLang="ko-KR" sz="1000" dirty="0" smtClean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/>
              <a:t> </a:t>
            </a:r>
            <a:r>
              <a:rPr lang="en-US" altLang="ko-KR" sz="1600" dirty="0" smtClean="0"/>
              <a:t>Modified </a:t>
            </a:r>
            <a:r>
              <a:rPr lang="en-US" altLang="ko-KR" sz="1600" dirty="0" err="1" smtClean="0">
                <a:ea typeface="조선일보명조" panose="02030304000000000000"/>
              </a:rPr>
              <a:t>ResNet</a:t>
            </a:r>
            <a:r>
              <a:rPr lang="ko-KR" altLang="en-US" sz="1600" dirty="0" smtClean="0">
                <a:ea typeface="조선일보명조" panose="02030304000000000000"/>
              </a:rPr>
              <a:t>을 통해 </a:t>
            </a:r>
            <a:r>
              <a:rPr lang="en-US" altLang="ko-KR" sz="1600" dirty="0" smtClean="0">
                <a:ea typeface="조선일보명조" panose="02030304000000000000"/>
              </a:rPr>
              <a:t>Feature Map</a:t>
            </a:r>
            <a:r>
              <a:rPr lang="ko-KR" altLang="en-US" sz="1600" dirty="0" smtClean="0">
                <a:ea typeface="조선일보명조" panose="02030304000000000000"/>
              </a:rPr>
              <a:t>을 얻음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smtClean="0"/>
              <a:t> </a:t>
            </a:r>
            <a:r>
              <a:rPr lang="en-US" altLang="ko-KR" sz="1600" dirty="0" smtClean="0">
                <a:ea typeface="조선일보명조" panose="02030304000000000000"/>
              </a:rPr>
              <a:t>1x1 </a:t>
            </a:r>
            <a:r>
              <a:rPr lang="en-US" altLang="ko-KR" sz="1600" dirty="0" err="1" smtClean="0">
                <a:ea typeface="조선일보명조" panose="02030304000000000000"/>
              </a:rPr>
              <a:t>Conv</a:t>
            </a:r>
            <a:r>
              <a:rPr lang="ko-KR" altLang="en-US" sz="1600" dirty="0" smtClean="0">
                <a:ea typeface="조선일보명조" panose="02030304000000000000"/>
              </a:rPr>
              <a:t>를 통해 미리 설정한 </a:t>
            </a:r>
            <a:r>
              <a:rPr lang="ko-KR" altLang="en-US" sz="1600" dirty="0" err="1" smtClean="0">
                <a:ea typeface="조선일보명조" panose="02030304000000000000"/>
              </a:rPr>
              <a:t>임베딩</a:t>
            </a:r>
            <a:r>
              <a:rPr lang="ko-KR" altLang="en-US" sz="1600" dirty="0" smtClean="0">
                <a:ea typeface="조선일보명조" panose="02030304000000000000"/>
              </a:rPr>
              <a:t> 차원</a:t>
            </a:r>
            <a:r>
              <a:rPr lang="en-US" altLang="ko-KR" sz="1600" dirty="0" smtClean="0">
                <a:ea typeface="조선일보명조" panose="02030304000000000000"/>
              </a:rPr>
              <a:t>(d=256)</a:t>
            </a:r>
            <a:r>
              <a:rPr lang="ko-KR" altLang="en-US" sz="1600" dirty="0" smtClean="0">
                <a:ea typeface="조선일보명조" panose="02030304000000000000"/>
              </a:rPr>
              <a:t>으로 축소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smtClean="0"/>
              <a:t> </a:t>
            </a:r>
            <a:r>
              <a:rPr lang="en-US" altLang="ko-KR" sz="1600" dirty="0" smtClean="0">
                <a:ea typeface="조선일보명조" panose="02030304000000000000"/>
              </a:rPr>
              <a:t>Flatten</a:t>
            </a:r>
            <a:r>
              <a:rPr lang="ko-KR" altLang="en-US" sz="1600" dirty="0" smtClean="0">
                <a:ea typeface="조선일보명조" panose="02030304000000000000"/>
              </a:rPr>
              <a:t>하여 </a:t>
            </a:r>
            <a:r>
              <a:rPr lang="en-US" altLang="ko-KR" sz="1600" dirty="0" err="1" smtClean="0">
                <a:ea typeface="조선일보명조" panose="02030304000000000000"/>
              </a:rPr>
              <a:t>HWxd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크기의 행렬을 얻음 </a:t>
            </a:r>
            <a:r>
              <a:rPr lang="en-US" altLang="ko-KR" sz="1600" dirty="0" smtClean="0">
                <a:ea typeface="조선일보명조" panose="02030304000000000000"/>
              </a:rPr>
              <a:t>-&gt; Transformer</a:t>
            </a:r>
            <a:r>
              <a:rPr lang="ko-KR" altLang="en-US" sz="1600" dirty="0" smtClean="0">
                <a:ea typeface="조선일보명조" panose="02030304000000000000"/>
              </a:rPr>
              <a:t>의 입력으로 사용</a:t>
            </a:r>
            <a:endParaRPr lang="en-US" altLang="ko-KR" sz="1600" dirty="0" smtClean="0">
              <a:solidFill>
                <a:srgbClr val="FF0000"/>
              </a:solidFill>
              <a:ea typeface="조선일보명조" panose="0203030400000000000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955679" y="6220204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accent6"/>
                </a:solidFill>
              </a:rPr>
              <a:t>[ </a:t>
            </a:r>
            <a:r>
              <a:rPr lang="en-US" altLang="ko-KR" dirty="0" smtClean="0">
                <a:solidFill>
                  <a:schemeClr val="accent6"/>
                </a:solidFill>
              </a:rPr>
              <a:t>d </a:t>
            </a:r>
            <a:r>
              <a:rPr lang="en-US" altLang="ko-KR" dirty="0">
                <a:solidFill>
                  <a:schemeClr val="accent6"/>
                </a:solidFill>
              </a:rPr>
              <a:t>= </a:t>
            </a:r>
            <a:r>
              <a:rPr lang="en-US" altLang="ko-KR" dirty="0" smtClean="0">
                <a:solidFill>
                  <a:schemeClr val="accent6"/>
                </a:solidFill>
              </a:rPr>
              <a:t>256 </a:t>
            </a:r>
            <a:r>
              <a:rPr lang="en-US" altLang="ko-KR" dirty="0">
                <a:solidFill>
                  <a:schemeClr val="accent6"/>
                </a:solidFill>
              </a:rPr>
              <a:t>]</a:t>
            </a:r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8549628" y="6220204"/>
            <a:ext cx="2841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[ Template: 256x256 ]</a:t>
            </a:r>
          </a:p>
          <a:p>
            <a:r>
              <a:rPr lang="en-US" altLang="ko-KR" dirty="0" smtClean="0">
                <a:solidFill>
                  <a:srgbClr val="FF0000"/>
                </a:solidFill>
              </a:rPr>
              <a:t>[ Search Region: 1024x256 ]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13</a:t>
            </a:fld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직사각형 19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Transformer Tracking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Feature Fusion Network</a:t>
            </a:r>
          </a:p>
          <a:p>
            <a:endParaRPr lang="en-US" altLang="ko-KR" sz="1000" dirty="0" smtClean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/>
              <a:t> </a:t>
            </a:r>
            <a:r>
              <a:rPr lang="en-US" altLang="ko-KR" sz="1600" dirty="0" smtClean="0">
                <a:ea typeface="조선일보명조" panose="02030304000000000000"/>
              </a:rPr>
              <a:t>ECA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en-US" altLang="ko-KR" sz="1600" dirty="0" smtClean="0">
                <a:ea typeface="조선일보명조" panose="02030304000000000000"/>
              </a:rPr>
              <a:t>Transformer Encoder</a:t>
            </a:r>
            <a:r>
              <a:rPr lang="ko-KR" altLang="en-US" sz="1600" dirty="0" smtClean="0">
                <a:ea typeface="조선일보명조" panose="02030304000000000000"/>
              </a:rPr>
              <a:t>를</a:t>
            </a:r>
            <a:r>
              <a:rPr lang="en-US" altLang="ko-KR" sz="1600" dirty="0" smtClean="0">
                <a:ea typeface="조선일보명조" panose="02030304000000000000"/>
              </a:rPr>
              <a:t>, CFA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en-US" altLang="ko-KR" sz="1600" dirty="0" smtClean="0">
                <a:ea typeface="조선일보명조" panose="02030304000000000000"/>
              </a:rPr>
              <a:t>Transformer Decoder</a:t>
            </a:r>
            <a:r>
              <a:rPr lang="ko-KR" altLang="en-US" sz="1600" dirty="0" smtClean="0">
                <a:ea typeface="조선일보명조" panose="02030304000000000000"/>
              </a:rPr>
              <a:t>를 변형시킨 구조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smtClean="0"/>
              <a:t> </a:t>
            </a:r>
            <a:r>
              <a:rPr lang="en-US" altLang="ko-KR" sz="1600" b="1" dirty="0" smtClean="0">
                <a:solidFill>
                  <a:schemeClr val="accent6"/>
                </a:solidFill>
                <a:ea typeface="조선일보명조" panose="02030304000000000000"/>
              </a:rPr>
              <a:t>ECA(eco-context argument):</a:t>
            </a:r>
            <a:r>
              <a:rPr lang="en-US" altLang="ko-KR" sz="1600" dirty="0" smtClean="0">
                <a:solidFill>
                  <a:schemeClr val="accent6"/>
                </a:solidFill>
                <a:ea typeface="조선일보명조" panose="02030304000000000000"/>
              </a:rPr>
              <a:t> feature representation</a:t>
            </a:r>
            <a:r>
              <a:rPr lang="ko-KR" altLang="en-US" sz="1600" dirty="0" smtClean="0">
                <a:solidFill>
                  <a:schemeClr val="accent6"/>
                </a:solidFill>
                <a:ea typeface="조선일보명조" panose="02030304000000000000"/>
              </a:rPr>
              <a:t>을 강화하기 위해 </a:t>
            </a:r>
            <a:r>
              <a:rPr lang="en-US" altLang="ko-KR" sz="1600" dirty="0" smtClean="0">
                <a:solidFill>
                  <a:schemeClr val="accent6"/>
                </a:solidFill>
                <a:ea typeface="조선일보명조" panose="02030304000000000000"/>
              </a:rPr>
              <a:t>multi-head self-attention </a:t>
            </a:r>
            <a:r>
              <a:rPr lang="ko-KR" altLang="en-US" sz="1600" dirty="0" smtClean="0">
                <a:solidFill>
                  <a:schemeClr val="accent6"/>
                </a:solidFill>
                <a:ea typeface="조선일보명조" panose="02030304000000000000"/>
              </a:rPr>
              <a:t>사용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smtClean="0"/>
              <a:t> </a:t>
            </a:r>
            <a:r>
              <a:rPr lang="en-US" altLang="ko-KR" sz="1600" b="1" dirty="0" smtClean="0">
                <a:solidFill>
                  <a:schemeClr val="accent2"/>
                </a:solidFill>
                <a:ea typeface="조선일보명조" panose="02030304000000000000"/>
              </a:rPr>
              <a:t>CFA(cross-feature argument): </a:t>
            </a:r>
            <a:r>
              <a:rPr lang="en-US" altLang="ko-KR" sz="1600" dirty="0" smtClean="0">
                <a:solidFill>
                  <a:schemeClr val="accent2"/>
                </a:solidFill>
                <a:ea typeface="조선일보명조" panose="02030304000000000000"/>
              </a:rPr>
              <a:t>cross-attention</a:t>
            </a:r>
            <a:r>
              <a:rPr lang="ko-KR" altLang="en-US" sz="1600" dirty="0" smtClean="0">
                <a:solidFill>
                  <a:schemeClr val="accent2"/>
                </a:solidFill>
                <a:ea typeface="조선일보명조" panose="02030304000000000000"/>
              </a:rPr>
              <a:t>을 통해 두 </a:t>
            </a:r>
            <a:r>
              <a:rPr lang="en-US" altLang="ko-KR" sz="1600" dirty="0" smtClean="0">
                <a:solidFill>
                  <a:schemeClr val="accent2"/>
                </a:solidFill>
                <a:ea typeface="조선일보명조" panose="02030304000000000000"/>
              </a:rPr>
              <a:t>Feature map</a:t>
            </a:r>
            <a:r>
              <a:rPr lang="ko-KR" altLang="en-US" sz="1600" dirty="0" smtClean="0">
                <a:solidFill>
                  <a:schemeClr val="accent2"/>
                </a:solidFill>
                <a:ea typeface="조선일보명조" panose="02030304000000000000"/>
              </a:rPr>
              <a:t>을 </a:t>
            </a:r>
            <a:r>
              <a:rPr lang="en-US" altLang="ko-KR" sz="1600" dirty="0" smtClean="0">
                <a:solidFill>
                  <a:schemeClr val="accent2"/>
                </a:solidFill>
                <a:ea typeface="조선일보명조" panose="02030304000000000000"/>
              </a:rPr>
              <a:t>Fusion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rcRect r="57730"/>
          <a:stretch/>
        </p:blipFill>
        <p:spPr>
          <a:xfrm>
            <a:off x="722362" y="3316700"/>
            <a:ext cx="1755662" cy="3305636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rcRect l="45205" r="1518"/>
          <a:stretch/>
        </p:blipFill>
        <p:spPr>
          <a:xfrm>
            <a:off x="6171799" y="3327924"/>
            <a:ext cx="2212848" cy="330563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62" y="6155546"/>
            <a:ext cx="5287113" cy="46679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rcRect b="6542"/>
          <a:stretch/>
        </p:blipFill>
        <p:spPr>
          <a:xfrm>
            <a:off x="8398886" y="6019248"/>
            <a:ext cx="4467849" cy="6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547" y="505319"/>
            <a:ext cx="5096293" cy="670565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14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14</a:t>
            </a:fld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87" y="3643028"/>
            <a:ext cx="4320593" cy="286345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931516" y="5858211"/>
            <a:ext cx="761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dirty="0" smtClean="0">
                <a:ea typeface="조선일보명조" panose="02030304000000000000"/>
              </a:rPr>
              <a:t>(=&gt;)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20407" y="876436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Transformer Tracking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Feature Fusion Network</a:t>
            </a:r>
          </a:p>
          <a:p>
            <a:endParaRPr lang="en-US" altLang="ko-KR" sz="1000" dirty="0" smtClean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/>
              <a:t> </a:t>
            </a:r>
            <a:r>
              <a:rPr lang="en-US" altLang="ko-KR" sz="1600" dirty="0" smtClean="0">
                <a:ea typeface="조선일보명조" panose="02030304000000000000"/>
              </a:rPr>
              <a:t>ECA</a:t>
            </a:r>
            <a:r>
              <a:rPr lang="ko-KR" altLang="en-US" sz="1600" dirty="0" smtClean="0">
                <a:ea typeface="조선일보명조" panose="02030304000000000000"/>
              </a:rPr>
              <a:t>와 </a:t>
            </a:r>
            <a:r>
              <a:rPr lang="en-US" altLang="ko-KR" sz="1600" dirty="0" smtClean="0">
                <a:ea typeface="조선일보명조" panose="02030304000000000000"/>
              </a:rPr>
              <a:t>CFA</a:t>
            </a:r>
            <a:r>
              <a:rPr lang="ko-KR" altLang="en-US" sz="1600" dirty="0" smtClean="0">
                <a:ea typeface="조선일보명조" panose="02030304000000000000"/>
              </a:rPr>
              <a:t>로 구성된 </a:t>
            </a:r>
            <a:r>
              <a:rPr lang="en-US" altLang="ko-KR" sz="1600" dirty="0" smtClean="0">
                <a:ea typeface="조선일보명조" panose="02030304000000000000"/>
              </a:rPr>
              <a:t>Feature Fusion Layer</a:t>
            </a:r>
            <a:r>
              <a:rPr lang="ko-KR" altLang="en-US" sz="1600" dirty="0" smtClean="0">
                <a:ea typeface="조선일보명조" panose="02030304000000000000"/>
              </a:rPr>
              <a:t>가 </a:t>
            </a:r>
            <a:r>
              <a:rPr lang="en-US" altLang="ko-KR" sz="1600" dirty="0" smtClean="0">
                <a:ea typeface="조선일보명조" panose="02030304000000000000"/>
              </a:rPr>
              <a:t>4</a:t>
            </a:r>
            <a:r>
              <a:rPr lang="ko-KR" altLang="en-US" sz="1600" dirty="0" smtClean="0">
                <a:ea typeface="조선일보명조" panose="02030304000000000000"/>
              </a:rPr>
              <a:t>번 이루어짐 </a:t>
            </a:r>
            <a:r>
              <a:rPr lang="en-US" altLang="ko-KR" sz="1600" dirty="0" smtClean="0">
                <a:ea typeface="조선일보명조" panose="02030304000000000000"/>
              </a:rPr>
              <a:t>-&gt; CFA 1</a:t>
            </a:r>
            <a:r>
              <a:rPr lang="ko-KR" altLang="en-US" sz="1600" dirty="0" smtClean="0">
                <a:ea typeface="조선일보명조" panose="02030304000000000000"/>
              </a:rPr>
              <a:t>번 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b="1" dirty="0">
                <a:ea typeface="조선일보명조" panose="02030304000000000000"/>
              </a:rPr>
              <a:t> </a:t>
            </a:r>
            <a:r>
              <a:rPr lang="en-US" altLang="ko-KR" sz="1600" b="1" dirty="0" smtClean="0">
                <a:ea typeface="조선일보명조" panose="02030304000000000000"/>
              </a:rPr>
              <a:t>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smtClean="0"/>
              <a:t> </a:t>
            </a:r>
            <a:r>
              <a:rPr lang="en-US" altLang="ko-KR" sz="1600" dirty="0" smtClean="0">
                <a:ea typeface="조선일보명조" panose="02030304000000000000"/>
              </a:rPr>
              <a:t>CFA</a:t>
            </a:r>
            <a:r>
              <a:rPr lang="ko-KR" altLang="en-US" sz="1600" dirty="0" smtClean="0">
                <a:ea typeface="조선일보명조" panose="02030304000000000000"/>
              </a:rPr>
              <a:t>가 핵심적인 역할 </a:t>
            </a:r>
            <a:r>
              <a:rPr lang="en-US" altLang="ko-KR" sz="1600" dirty="0" smtClean="0">
                <a:ea typeface="조선일보명조" panose="02030304000000000000"/>
              </a:rPr>
              <a:t>(Template</a:t>
            </a:r>
            <a:r>
              <a:rPr lang="ko-KR" altLang="en-US" sz="1600" dirty="0" smtClean="0">
                <a:ea typeface="조선일보명조" panose="02030304000000000000"/>
              </a:rPr>
              <a:t>과 </a:t>
            </a:r>
            <a:r>
              <a:rPr lang="en-US" altLang="ko-KR" sz="1600" dirty="0" smtClean="0">
                <a:ea typeface="조선일보명조" panose="02030304000000000000"/>
              </a:rPr>
              <a:t>Search</a:t>
            </a:r>
            <a:r>
              <a:rPr lang="ko-KR" altLang="en-US" sz="1600" dirty="0" smtClean="0">
                <a:ea typeface="조선일보명조" panose="02030304000000000000"/>
              </a:rPr>
              <a:t>간의 </a:t>
            </a:r>
            <a:r>
              <a:rPr lang="en-US" altLang="ko-KR" sz="1600" dirty="0" smtClean="0">
                <a:ea typeface="조선일보명조" panose="02030304000000000000"/>
              </a:rPr>
              <a:t>Fusion </a:t>
            </a:r>
            <a:r>
              <a:rPr lang="ko-KR" altLang="en-US" sz="1600" dirty="0" smtClean="0">
                <a:ea typeface="조선일보명조" panose="02030304000000000000"/>
              </a:rPr>
              <a:t>담당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endParaRPr lang="en-US" altLang="ko-KR" sz="1600" b="1" dirty="0" smtClean="0">
              <a:solidFill>
                <a:schemeClr val="accent6"/>
              </a:solidFill>
              <a:ea typeface="조선일보명조" panose="02030304000000000000"/>
            </a:endParaRPr>
          </a:p>
          <a:p>
            <a:r>
              <a:rPr lang="en-US" altLang="ko-KR" sz="1600" b="1" dirty="0">
                <a:solidFill>
                  <a:schemeClr val="accent6"/>
                </a:solidFill>
                <a:ea typeface="조선일보명조" panose="02030304000000000000"/>
              </a:rPr>
              <a:t> </a:t>
            </a:r>
            <a:r>
              <a:rPr lang="en-US" altLang="ko-KR" sz="1600" b="1" dirty="0" smtClean="0">
                <a:solidFill>
                  <a:schemeClr val="accent6"/>
                </a:solidFill>
                <a:ea typeface="조선일보명조" panose="02030304000000000000"/>
              </a:rPr>
              <a:t>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smtClean="0"/>
              <a:t> </a:t>
            </a:r>
            <a:r>
              <a:rPr lang="ko-KR" altLang="en-US" sz="1600" dirty="0" smtClean="0">
                <a:ea typeface="조선일보명조" panose="02030304000000000000"/>
              </a:rPr>
              <a:t>두 번째 </a:t>
            </a:r>
            <a:r>
              <a:rPr lang="en-US" altLang="ko-KR" sz="1600" dirty="0" smtClean="0">
                <a:ea typeface="조선일보명조" panose="02030304000000000000"/>
              </a:rPr>
              <a:t>ECA </a:t>
            </a:r>
            <a:r>
              <a:rPr lang="ko-KR" altLang="en-US" sz="1600" dirty="0" smtClean="0">
                <a:ea typeface="조선일보명조" panose="02030304000000000000"/>
              </a:rPr>
              <a:t>입력부터는 </a:t>
            </a:r>
            <a:r>
              <a:rPr lang="en-US" altLang="ko-KR" sz="1600" dirty="0" smtClean="0">
                <a:ea typeface="조선일보명조" panose="02030304000000000000"/>
              </a:rPr>
              <a:t>Feature Fusion</a:t>
            </a:r>
            <a:r>
              <a:rPr lang="ko-KR" altLang="en-US" sz="1600" dirty="0" smtClean="0">
                <a:ea typeface="조선일보명조" panose="02030304000000000000"/>
              </a:rPr>
              <a:t>된 상태 </a:t>
            </a:r>
            <a:r>
              <a:rPr lang="en-US" altLang="ko-KR" sz="1600" dirty="0" smtClean="0">
                <a:ea typeface="조선일보명조" panose="02030304000000000000"/>
              </a:rPr>
              <a:t>(</a:t>
            </a:r>
            <a:r>
              <a:rPr lang="ko-KR" altLang="en-US" sz="1600" dirty="0" smtClean="0">
                <a:ea typeface="조선일보명조" panose="02030304000000000000"/>
              </a:rPr>
              <a:t>공통적인 특징이 더 부각된 상태</a:t>
            </a:r>
            <a:r>
              <a:rPr lang="en-US" altLang="ko-KR" sz="1600" dirty="0">
                <a:ea typeface="조선일보명조" panose="02030304000000000000"/>
              </a:rPr>
              <a:t>)</a:t>
            </a:r>
            <a:endParaRPr lang="en-US" altLang="ko-KR" sz="1600" dirty="0" smtClean="0">
              <a:solidFill>
                <a:schemeClr val="accent2"/>
              </a:solidFill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2533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3" name="직사각형 12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14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15</a:t>
            </a:fld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0407" y="876436"/>
            <a:ext cx="12180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Transformer Tracking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Feature Fusion Network</a:t>
            </a:r>
          </a:p>
          <a:p>
            <a:endParaRPr lang="en-US" altLang="ko-KR" sz="1000" dirty="0" smtClean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20" y="2101657"/>
            <a:ext cx="9100119" cy="2825727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/>
          <a:srcRect t="12919"/>
          <a:stretch/>
        </p:blipFill>
        <p:spPr>
          <a:xfrm>
            <a:off x="9692639" y="992778"/>
            <a:ext cx="3510125" cy="402192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319" y="4927384"/>
            <a:ext cx="7390856" cy="245286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47" y="6152605"/>
            <a:ext cx="1576090" cy="108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3" name="직사각형 12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14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16</a:t>
            </a:fld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0407" y="876436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Transformer Tracking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Prediction Head Network</a:t>
            </a:r>
          </a:p>
          <a:p>
            <a:endParaRPr lang="en-US" altLang="ko-KR" sz="1000" dirty="0" smtClean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/>
              <a:t> </a:t>
            </a:r>
            <a:r>
              <a:rPr lang="ko-KR" altLang="en-US" sz="1600" dirty="0" smtClean="0">
                <a:ea typeface="조선일보명조" panose="02030304000000000000"/>
              </a:rPr>
              <a:t>최종 </a:t>
            </a:r>
            <a:r>
              <a:rPr lang="en-US" altLang="ko-KR" sz="1600" dirty="0" smtClean="0">
                <a:ea typeface="조선일보명조" panose="02030304000000000000"/>
              </a:rPr>
              <a:t>CFA </a:t>
            </a:r>
            <a:r>
              <a:rPr lang="ko-KR" altLang="en-US" sz="1600" dirty="0" smtClean="0">
                <a:ea typeface="조선일보명조" panose="02030304000000000000"/>
              </a:rPr>
              <a:t>모델을 거치면 </a:t>
            </a:r>
            <a:r>
              <a:rPr lang="en-US" altLang="ko-KR" sz="1600" dirty="0" err="1" smtClean="0">
                <a:ea typeface="조선일보명조" panose="02030304000000000000"/>
              </a:rPr>
              <a:t>HWxd</a:t>
            </a:r>
            <a:r>
              <a:rPr lang="ko-KR" altLang="en-US" sz="1600" dirty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크기의 </a:t>
            </a:r>
            <a:r>
              <a:rPr lang="en-US" altLang="ko-KR" sz="1600" dirty="0" smtClean="0">
                <a:ea typeface="조선일보명조" panose="02030304000000000000"/>
              </a:rPr>
              <a:t>Feature Map</a:t>
            </a:r>
            <a:r>
              <a:rPr lang="ko-KR" altLang="en-US" sz="1600" dirty="0" smtClean="0">
                <a:ea typeface="조선일보명조" panose="02030304000000000000"/>
              </a:rPr>
              <a:t>이 나옴 </a:t>
            </a:r>
            <a:r>
              <a:rPr lang="en-US" altLang="ko-KR" sz="1600" dirty="0" smtClean="0">
                <a:ea typeface="조선일보명조" panose="02030304000000000000"/>
              </a:rPr>
              <a:t>(</a:t>
            </a:r>
            <a:r>
              <a:rPr lang="ko-KR" altLang="en-US" sz="1600" dirty="0" smtClean="0">
                <a:ea typeface="조선일보명조" panose="02030304000000000000"/>
              </a:rPr>
              <a:t>논문에서는 </a:t>
            </a:r>
            <a:r>
              <a:rPr lang="en-US" altLang="ko-KR" sz="1600" dirty="0" smtClean="0">
                <a:ea typeface="조선일보명조" panose="02030304000000000000"/>
              </a:rPr>
              <a:t>1024x256)</a:t>
            </a:r>
          </a:p>
          <a:p>
            <a:r>
              <a:rPr lang="en-US" altLang="ko-KR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smtClean="0"/>
              <a:t> </a:t>
            </a:r>
            <a:r>
              <a:rPr lang="en-US" altLang="ko-KR" sz="1600" dirty="0" smtClean="0">
                <a:ea typeface="조선일보명조" panose="02030304000000000000"/>
              </a:rPr>
              <a:t>HW</a:t>
            </a:r>
            <a:r>
              <a:rPr lang="ko-KR" altLang="en-US" sz="1600" dirty="0" smtClean="0">
                <a:ea typeface="조선일보명조" panose="02030304000000000000"/>
              </a:rPr>
              <a:t>개의 </a:t>
            </a:r>
            <a:r>
              <a:rPr lang="en-US" altLang="ko-KR" sz="1600" dirty="0" smtClean="0">
                <a:ea typeface="조선일보명조" panose="02030304000000000000"/>
              </a:rPr>
              <a:t>vector</a:t>
            </a:r>
            <a:r>
              <a:rPr lang="ko-KR" altLang="en-US" sz="1600" dirty="0" smtClean="0">
                <a:ea typeface="조선일보명조" panose="02030304000000000000"/>
              </a:rPr>
              <a:t>마다 </a:t>
            </a:r>
            <a:r>
              <a:rPr lang="en-US" altLang="ko-KR" sz="1600" dirty="0" smtClean="0">
                <a:ea typeface="조선일보명조" panose="02030304000000000000"/>
              </a:rPr>
              <a:t>foreground/background </a:t>
            </a:r>
            <a:r>
              <a:rPr lang="ko-KR" altLang="en-US" sz="1600" dirty="0" smtClean="0">
                <a:ea typeface="조선일보명조" panose="02030304000000000000"/>
              </a:rPr>
              <a:t>분류를 함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b="1" dirty="0">
                <a:ea typeface="조선일보명조" panose="02030304000000000000"/>
              </a:rPr>
              <a:t> </a:t>
            </a:r>
            <a:r>
              <a:rPr lang="en-US" altLang="ko-KR" sz="1600" b="1" dirty="0" smtClean="0">
                <a:ea typeface="조선일보명조" panose="02030304000000000000"/>
              </a:rPr>
              <a:t>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smtClean="0"/>
              <a:t> </a:t>
            </a:r>
            <a:r>
              <a:rPr lang="en-US" altLang="ko-KR" sz="1600" dirty="0">
                <a:ea typeface="조선일보명조" panose="02030304000000000000"/>
              </a:rPr>
              <a:t>HW</a:t>
            </a:r>
            <a:r>
              <a:rPr lang="ko-KR" altLang="en-US" sz="1600" dirty="0">
                <a:ea typeface="조선일보명조" panose="02030304000000000000"/>
              </a:rPr>
              <a:t>개의 </a:t>
            </a:r>
            <a:r>
              <a:rPr lang="en-US" altLang="ko-KR" sz="1600" dirty="0">
                <a:ea typeface="조선일보명조" panose="02030304000000000000"/>
              </a:rPr>
              <a:t>vector</a:t>
            </a:r>
            <a:r>
              <a:rPr lang="ko-KR" altLang="en-US" sz="1600" dirty="0">
                <a:ea typeface="조선일보명조" panose="02030304000000000000"/>
              </a:rPr>
              <a:t>마다 </a:t>
            </a:r>
            <a:r>
              <a:rPr lang="en-US" altLang="ko-KR" sz="1600" dirty="0" smtClean="0">
                <a:ea typeface="조선일보명조" panose="02030304000000000000"/>
              </a:rPr>
              <a:t>Normalize</a:t>
            </a:r>
            <a:r>
              <a:rPr lang="ko-KR" altLang="en-US" sz="1600" dirty="0" smtClean="0">
                <a:ea typeface="조선일보명조" panose="02030304000000000000"/>
              </a:rPr>
              <a:t>된 </a:t>
            </a:r>
            <a:r>
              <a:rPr lang="en-US" altLang="ko-KR" sz="1600" dirty="0" smtClean="0">
                <a:ea typeface="조선일보명조" panose="02030304000000000000"/>
              </a:rPr>
              <a:t>coordinates</a:t>
            </a:r>
            <a:r>
              <a:rPr lang="ko-KR" altLang="en-US" sz="1600" dirty="0" smtClean="0">
                <a:ea typeface="조선일보명조" panose="02030304000000000000"/>
              </a:rPr>
              <a:t>를 구함</a:t>
            </a:r>
            <a:endParaRPr lang="ko-KR" altLang="en-US" sz="1600" dirty="0">
              <a:ea typeface="조선일보명조" panose="0203030400000000000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98" y="3131139"/>
            <a:ext cx="3861593" cy="340549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743" y="3802985"/>
            <a:ext cx="4310669" cy="664885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743" y="5407858"/>
            <a:ext cx="4193547" cy="534084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sp>
        <p:nvSpPr>
          <p:cNvPr id="18" name="직사각형 17"/>
          <p:cNvSpPr/>
          <p:nvPr/>
        </p:nvSpPr>
        <p:spPr>
          <a:xfrm>
            <a:off x="5664925" y="4567885"/>
            <a:ext cx="4875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err="1" smtClean="0">
                <a:ea typeface="조선일보명조" panose="02030304000000000000"/>
              </a:rPr>
              <a:t>L</a:t>
            </a:r>
            <a:r>
              <a:rPr lang="en-US" altLang="ko-KR" sz="1600" b="1" baseline="-25000" dirty="0" err="1" smtClean="0">
                <a:ea typeface="조선일보명조" panose="02030304000000000000"/>
              </a:rPr>
              <a:t>cls</a:t>
            </a:r>
            <a:r>
              <a:rPr lang="en-US" altLang="ko-KR" sz="1600" b="1" baseline="-25000" dirty="0" smtClean="0">
                <a:ea typeface="조선일보명조" panose="02030304000000000000"/>
              </a:rPr>
              <a:t> </a:t>
            </a:r>
            <a:r>
              <a:rPr lang="en-US" altLang="ko-KR" sz="1600" b="1" dirty="0" smtClean="0">
                <a:ea typeface="조선일보명조" panose="02030304000000000000"/>
              </a:rPr>
              <a:t>: </a:t>
            </a:r>
            <a:r>
              <a:rPr lang="en-US" altLang="ko-KR" sz="1600" dirty="0" smtClean="0">
                <a:ea typeface="조선일보명조" panose="02030304000000000000"/>
              </a:rPr>
              <a:t>Binary Cross Entropy Loss</a:t>
            </a:r>
            <a:r>
              <a:rPr lang="ko-KR" altLang="en-US" sz="1600" dirty="0" smtClean="0">
                <a:ea typeface="조선일보명조" panose="02030304000000000000"/>
              </a:rPr>
              <a:t>를 사용해서 </a:t>
            </a:r>
            <a:r>
              <a:rPr lang="en-US" altLang="ko-KR" sz="1600" dirty="0" smtClean="0">
                <a:ea typeface="조선일보명조" panose="02030304000000000000"/>
              </a:rPr>
              <a:t>Classification</a:t>
            </a:r>
          </a:p>
          <a:p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       (negative sample</a:t>
            </a:r>
            <a:r>
              <a:rPr lang="ko-KR" altLang="en-US" sz="1600" dirty="0" smtClean="0">
                <a:ea typeface="조선일보명조" panose="02030304000000000000"/>
              </a:rPr>
              <a:t>에 대한 가중치는 </a:t>
            </a:r>
            <a:r>
              <a:rPr lang="en-US" altLang="ko-KR" sz="1600" dirty="0" smtClean="0">
                <a:ea typeface="조선일보명조" panose="02030304000000000000"/>
              </a:rPr>
              <a:t>1/16</a:t>
            </a:r>
            <a:r>
              <a:rPr lang="ko-KR" altLang="en-US" sz="1600" dirty="0" smtClean="0">
                <a:ea typeface="조선일보명조" panose="02030304000000000000"/>
              </a:rPr>
              <a:t>배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endParaRPr lang="ko-KR" altLang="en-US" sz="1600" dirty="0">
              <a:ea typeface="조선일보명조" panose="0203030400000000000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698743" y="5986298"/>
            <a:ext cx="6042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err="1" smtClean="0">
                <a:ea typeface="조선일보명조" panose="02030304000000000000"/>
              </a:rPr>
              <a:t>L</a:t>
            </a:r>
            <a:r>
              <a:rPr lang="en-US" altLang="ko-KR" sz="1600" b="1" baseline="-25000" dirty="0" err="1" smtClean="0">
                <a:ea typeface="조선일보명조" panose="02030304000000000000"/>
              </a:rPr>
              <a:t>reg</a:t>
            </a:r>
            <a:r>
              <a:rPr lang="en-US" altLang="ko-KR" sz="1600" b="1" baseline="-25000" dirty="0" smtClean="0">
                <a:ea typeface="조선일보명조" panose="02030304000000000000"/>
              </a:rPr>
              <a:t> </a:t>
            </a:r>
            <a:r>
              <a:rPr lang="en-US" altLang="ko-KR" sz="1600" b="1" dirty="0" smtClean="0">
                <a:ea typeface="조선일보명조" panose="02030304000000000000"/>
              </a:rPr>
              <a:t>: </a:t>
            </a:r>
            <a:r>
              <a:rPr lang="en-US" altLang="ko-KR" sz="1600" dirty="0" smtClean="0">
                <a:ea typeface="조선일보명조" panose="02030304000000000000"/>
              </a:rPr>
              <a:t>Object</a:t>
            </a:r>
            <a:r>
              <a:rPr lang="ko-KR" altLang="en-US" sz="1600" dirty="0" smtClean="0">
                <a:ea typeface="조선일보명조" panose="02030304000000000000"/>
              </a:rPr>
              <a:t>가 존재할 시</a:t>
            </a:r>
            <a:r>
              <a:rPr lang="en-US" altLang="ko-KR" sz="1600" dirty="0" smtClean="0">
                <a:ea typeface="조선일보명조" panose="02030304000000000000"/>
              </a:rPr>
              <a:t>, L1 Loss</a:t>
            </a:r>
            <a:r>
              <a:rPr lang="ko-KR" altLang="en-US" sz="1600" dirty="0" smtClean="0">
                <a:ea typeface="조선일보명조" panose="02030304000000000000"/>
              </a:rPr>
              <a:t>와 </a:t>
            </a:r>
            <a:r>
              <a:rPr lang="en-US" altLang="ko-KR" sz="1600" dirty="0" err="1" smtClean="0">
                <a:ea typeface="조선일보명조" panose="02030304000000000000"/>
              </a:rPr>
              <a:t>GIoU</a:t>
            </a:r>
            <a:r>
              <a:rPr lang="en-US" altLang="ko-KR" sz="1600" dirty="0" smtClean="0">
                <a:ea typeface="조선일보명조" panose="02030304000000000000"/>
              </a:rPr>
              <a:t> Loss</a:t>
            </a:r>
            <a:r>
              <a:rPr lang="ko-KR" altLang="en-US" sz="1600" dirty="0" smtClean="0">
                <a:ea typeface="조선일보명조" panose="02030304000000000000"/>
              </a:rPr>
              <a:t>를 사용해서 </a:t>
            </a:r>
            <a:r>
              <a:rPr lang="en-US" altLang="ko-KR" sz="1600" dirty="0" smtClean="0">
                <a:ea typeface="조선일보명조" panose="02030304000000000000"/>
              </a:rPr>
              <a:t>Regression</a:t>
            </a:r>
          </a:p>
          <a:p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        (</a:t>
            </a:r>
            <a:r>
              <a:rPr lang="en-US" altLang="ko-KR" sz="1600" dirty="0" err="1" smtClean="0">
                <a:ea typeface="조선일보명조" panose="02030304000000000000"/>
              </a:rPr>
              <a:t>lambda_G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en-US" altLang="ko-KR" sz="1600" dirty="0" smtClean="0">
                <a:ea typeface="조선일보명조" panose="02030304000000000000"/>
              </a:rPr>
              <a:t>2, lambda_1</a:t>
            </a:r>
            <a:r>
              <a:rPr lang="ko-KR" altLang="en-US" sz="1600" dirty="0" smtClean="0">
                <a:ea typeface="조선일보명조" panose="02030304000000000000"/>
              </a:rPr>
              <a:t>은 </a:t>
            </a:r>
            <a:r>
              <a:rPr lang="en-US" altLang="ko-KR" sz="1600" dirty="0" smtClean="0">
                <a:ea typeface="조선일보명조" panose="02030304000000000000"/>
              </a:rPr>
              <a:t>5</a:t>
            </a:r>
            <a:r>
              <a:rPr lang="ko-KR" altLang="en-US" sz="1600" dirty="0" smtClean="0">
                <a:ea typeface="조선일보명조" panose="02030304000000000000"/>
              </a:rPr>
              <a:t>로 설정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endParaRPr lang="ko-KR" altLang="en-US" sz="1600" dirty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290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3" name="직사각형 12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14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17</a:t>
            </a:fld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0407" y="876436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Offline Training</a:t>
            </a:r>
          </a:p>
          <a:p>
            <a:endParaRPr lang="en-US" altLang="ko-KR" sz="1000" dirty="0" smtClean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/>
              <a:t> </a:t>
            </a:r>
            <a:r>
              <a:rPr lang="en-US" altLang="ko-KR" sz="1600" dirty="0" smtClean="0">
                <a:ea typeface="조선일보명조" panose="02030304000000000000"/>
              </a:rPr>
              <a:t>COCO, </a:t>
            </a:r>
            <a:r>
              <a:rPr lang="en-US" altLang="ko-KR" sz="1600" dirty="0" err="1" smtClean="0">
                <a:ea typeface="조선일보명조" panose="02030304000000000000"/>
              </a:rPr>
              <a:t>TrackingNet</a:t>
            </a:r>
            <a:r>
              <a:rPr lang="en-US" altLang="ko-KR" sz="1600" dirty="0" smtClean="0">
                <a:ea typeface="조선일보명조" panose="02030304000000000000"/>
              </a:rPr>
              <a:t>, </a:t>
            </a:r>
            <a:r>
              <a:rPr lang="en-US" altLang="ko-KR" sz="1600" dirty="0" err="1" smtClean="0">
                <a:ea typeface="조선일보명조" panose="02030304000000000000"/>
              </a:rPr>
              <a:t>LaSOT</a:t>
            </a:r>
            <a:r>
              <a:rPr lang="en-US" altLang="ko-KR" sz="1600" dirty="0" smtClean="0">
                <a:ea typeface="조선일보명조" panose="02030304000000000000"/>
              </a:rPr>
              <a:t>, GOT-10k </a:t>
            </a:r>
            <a:r>
              <a:rPr lang="ko-KR" altLang="en-US" sz="1600" dirty="0" smtClean="0">
                <a:ea typeface="조선일보명조" panose="02030304000000000000"/>
              </a:rPr>
              <a:t>데이터로 훈련함 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b="1" dirty="0">
                <a:ea typeface="조선일보명조" panose="02030304000000000000"/>
              </a:rPr>
              <a:t> </a:t>
            </a:r>
            <a:r>
              <a:rPr lang="en-US" altLang="ko-KR" sz="1600" b="1" dirty="0" smtClean="0">
                <a:ea typeface="조선일보명조" panose="02030304000000000000"/>
              </a:rPr>
              <a:t>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smtClean="0"/>
              <a:t> </a:t>
            </a:r>
            <a:r>
              <a:rPr lang="en-US" altLang="ko-KR" sz="1600" dirty="0" smtClean="0">
                <a:ea typeface="조선일보명조" panose="02030304000000000000"/>
              </a:rPr>
              <a:t>Training Samples</a:t>
            </a:r>
            <a:r>
              <a:rPr lang="ko-KR" altLang="en-US" sz="1600" dirty="0" smtClean="0">
                <a:ea typeface="조선일보명조" panose="02030304000000000000"/>
              </a:rPr>
              <a:t>을 제작하기 위해 각 </a:t>
            </a:r>
            <a:r>
              <a:rPr lang="ko-KR" altLang="en-US" sz="1600" dirty="0" err="1" smtClean="0">
                <a:ea typeface="조선일보명조" panose="02030304000000000000"/>
              </a:rPr>
              <a:t>비디오마다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image pairs</a:t>
            </a:r>
            <a:r>
              <a:rPr lang="ko-KR" altLang="en-US" sz="1600" dirty="0" smtClean="0">
                <a:ea typeface="조선일보명조" panose="02030304000000000000"/>
              </a:rPr>
              <a:t>를 </a:t>
            </a:r>
            <a:r>
              <a:rPr lang="en-US" altLang="ko-KR" sz="1600" dirty="0" smtClean="0">
                <a:ea typeface="조선일보명조" panose="02030304000000000000"/>
              </a:rPr>
              <a:t>sampling</a:t>
            </a:r>
            <a:r>
              <a:rPr lang="ko-KR" altLang="en-US" sz="1600" dirty="0" smtClean="0">
                <a:ea typeface="조선일보명조" panose="02030304000000000000"/>
              </a:rPr>
              <a:t>함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b="1" dirty="0">
                <a:ea typeface="조선일보명조" panose="02030304000000000000"/>
              </a:rPr>
              <a:t> </a:t>
            </a:r>
            <a:r>
              <a:rPr lang="en-US" altLang="ko-KR" sz="1600" b="1" dirty="0" smtClean="0">
                <a:ea typeface="조선일보명조" panose="02030304000000000000"/>
              </a:rPr>
              <a:t>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smtClean="0"/>
              <a:t> </a:t>
            </a:r>
            <a:r>
              <a:rPr lang="en-US" altLang="ko-KR" sz="1600" dirty="0" smtClean="0">
                <a:ea typeface="조선일보명조" panose="02030304000000000000"/>
              </a:rPr>
              <a:t>COCO Dataset</a:t>
            </a:r>
            <a:r>
              <a:rPr lang="ko-KR" altLang="en-US" sz="1600" dirty="0" smtClean="0">
                <a:ea typeface="조선일보명조" panose="02030304000000000000"/>
              </a:rPr>
              <a:t>같은 경우</a:t>
            </a:r>
            <a:r>
              <a:rPr lang="en-US" altLang="ko-KR" sz="1600" dirty="0" smtClean="0">
                <a:ea typeface="조선일보명조" panose="02030304000000000000"/>
              </a:rPr>
              <a:t>, image pairs</a:t>
            </a:r>
            <a:r>
              <a:rPr lang="ko-KR" altLang="en-US" sz="1600" dirty="0" smtClean="0">
                <a:ea typeface="조선일보명조" panose="02030304000000000000"/>
              </a:rPr>
              <a:t>를 만들기 위해 </a:t>
            </a:r>
            <a:r>
              <a:rPr lang="en-US" altLang="ko-KR" sz="1600" dirty="0" smtClean="0">
                <a:ea typeface="조선일보명조" panose="02030304000000000000"/>
              </a:rPr>
              <a:t>original image</a:t>
            </a:r>
            <a:r>
              <a:rPr lang="ko-KR" altLang="en-US" sz="1600" dirty="0" smtClean="0">
                <a:ea typeface="조선일보명조" panose="02030304000000000000"/>
              </a:rPr>
              <a:t>에 </a:t>
            </a:r>
            <a:r>
              <a:rPr lang="en-US" altLang="ko-KR" sz="1600" dirty="0" smtClean="0">
                <a:ea typeface="조선일보명조" panose="02030304000000000000"/>
              </a:rPr>
              <a:t>transformation</a:t>
            </a:r>
            <a:r>
              <a:rPr lang="ko-KR" altLang="en-US" sz="1600" dirty="0" smtClean="0">
                <a:ea typeface="조선일보명조" panose="02030304000000000000"/>
              </a:rPr>
              <a:t>을 </a:t>
            </a:r>
            <a:r>
              <a:rPr lang="ko-KR" altLang="en-US" sz="1600" dirty="0">
                <a:ea typeface="조선일보명조" panose="02030304000000000000"/>
              </a:rPr>
              <a:t>함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endParaRPr lang="ko-KR" altLang="en-US" sz="1600" dirty="0">
              <a:ea typeface="조선일보명조" panose="02030304000000000000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27468"/>
              </p:ext>
            </p:extLst>
          </p:nvPr>
        </p:nvGraphicFramePr>
        <p:xfrm>
          <a:off x="823334" y="3502918"/>
          <a:ext cx="4525906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1272">
                  <a:extLst>
                    <a:ext uri="{9D8B030D-6E8A-4147-A177-3AD203B41FA5}">
                      <a16:colId xmlns:a16="http://schemas.microsoft.com/office/drawing/2014/main" val="1723491689"/>
                    </a:ext>
                  </a:extLst>
                </a:gridCol>
                <a:gridCol w="3224634">
                  <a:extLst>
                    <a:ext uri="{9D8B030D-6E8A-4147-A177-3AD203B41FA5}">
                      <a16:colId xmlns:a16="http://schemas.microsoft.com/office/drawing/2014/main" val="3922223651"/>
                    </a:ext>
                  </a:extLst>
                </a:gridCol>
              </a:tblGrid>
              <a:tr h="31076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Training</a:t>
                      </a:r>
                      <a:r>
                        <a:rPr lang="en-US" altLang="ko-KR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Method</a:t>
                      </a:r>
                      <a:endParaRPr lang="ko-KR" alt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A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86543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optimizer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 smtClean="0"/>
                        <a:t>AdamW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9403968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Learning rate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1e-5 (backbone),</a:t>
                      </a:r>
                      <a:r>
                        <a:rPr lang="en-US" altLang="ko-KR" sz="1600" baseline="0" dirty="0" smtClean="0"/>
                        <a:t> 1e-4 (others)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5123805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Weight</a:t>
                      </a:r>
                      <a:r>
                        <a:rPr lang="en-US" altLang="ko-KR" sz="1600" baseline="0" dirty="0" smtClean="0"/>
                        <a:t> decay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1e-4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2406254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Batch</a:t>
                      </a:r>
                      <a:r>
                        <a:rPr lang="en-US" altLang="ko-KR" sz="1600" baseline="0" dirty="0" smtClean="0"/>
                        <a:t> Size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38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7607442"/>
                  </a:ext>
                </a:extLst>
              </a:tr>
              <a:tr h="3107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Epoch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1000 epochs with 1000 Iterations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0717393"/>
                  </a:ext>
                </a:extLst>
              </a:tr>
            </a:tbl>
          </a:graphicData>
        </a:graphic>
      </p:graphicFrame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36765"/>
              </p:ext>
            </p:extLst>
          </p:nvPr>
        </p:nvGraphicFramePr>
        <p:xfrm>
          <a:off x="5705856" y="3502918"/>
          <a:ext cx="4864608" cy="20116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8654">
                  <a:extLst>
                    <a:ext uri="{9D8B030D-6E8A-4147-A177-3AD203B41FA5}">
                      <a16:colId xmlns:a16="http://schemas.microsoft.com/office/drawing/2014/main" val="1723491689"/>
                    </a:ext>
                  </a:extLst>
                </a:gridCol>
                <a:gridCol w="3465954">
                  <a:extLst>
                    <a:ext uri="{9D8B030D-6E8A-4147-A177-3AD203B41FA5}">
                      <a16:colId xmlns:a16="http://schemas.microsoft.com/office/drawing/2014/main" val="3922223651"/>
                    </a:ext>
                  </a:extLst>
                </a:gridCol>
              </a:tblGrid>
              <a:tr h="35124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Dataset</a:t>
                      </a:r>
                      <a:endParaRPr lang="ko-KR" alt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86543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COCO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330k images</a:t>
                      </a:r>
                      <a:r>
                        <a:rPr lang="en-US" altLang="ko-KR" sz="1600" baseline="0" dirty="0" smtClean="0"/>
                        <a:t>, 200k labeled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9403968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 smtClean="0"/>
                        <a:t>TrackingNet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30k</a:t>
                      </a:r>
                      <a:r>
                        <a:rPr lang="en-US" altLang="ko-KR" sz="1600" baseline="0" dirty="0" smtClean="0"/>
                        <a:t> videos (Diverse Object Class)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5123805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 smtClean="0"/>
                        <a:t>LaSOT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08309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1400</a:t>
                      </a:r>
                      <a:r>
                        <a:rPr lang="en-US" altLang="ko-KR" sz="1600" baseline="0" dirty="0" smtClean="0"/>
                        <a:t> videos (High Quality Annotation)</a:t>
                      </a:r>
                      <a:endParaRPr lang="ko-KR" altLang="en-US" sz="1600" dirty="0" smtClean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2406254"/>
                  </a:ext>
                </a:extLst>
              </a:tr>
              <a:tr h="60669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GOT-10k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10k</a:t>
                      </a:r>
                      <a:r>
                        <a:rPr lang="en-US" altLang="ko-KR" sz="1600" baseline="0" dirty="0" smtClean="0"/>
                        <a:t> videos, 180 for testing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7607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9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3" name="직사각형 12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14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18</a:t>
            </a:fld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0407" y="876436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Online Tracking</a:t>
            </a:r>
          </a:p>
          <a:p>
            <a:endParaRPr lang="en-US" altLang="ko-KR" sz="1000" dirty="0" smtClean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/>
              <a:t> </a:t>
            </a:r>
            <a:r>
              <a:rPr lang="en-US" altLang="ko-KR" sz="1600" dirty="0" smtClean="0">
                <a:ea typeface="조선일보명조" panose="02030304000000000000"/>
              </a:rPr>
              <a:t>Online Tracking</a:t>
            </a:r>
            <a:r>
              <a:rPr lang="ko-KR" altLang="en-US" sz="1600" dirty="0" smtClean="0">
                <a:ea typeface="조선일보명조" panose="02030304000000000000"/>
              </a:rPr>
              <a:t>은</a:t>
            </a:r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Inference</a:t>
            </a:r>
            <a:r>
              <a:rPr lang="ko-KR" altLang="en-US" sz="1600" dirty="0" smtClean="0">
                <a:ea typeface="조선일보명조" panose="02030304000000000000"/>
              </a:rPr>
              <a:t>를 의미함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b="1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smtClean="0"/>
              <a:t> </a:t>
            </a:r>
            <a:r>
              <a:rPr lang="en-US" altLang="ko-KR" sz="1600" dirty="0" smtClean="0">
                <a:ea typeface="조선일보명조" panose="02030304000000000000"/>
              </a:rPr>
              <a:t>1024</a:t>
            </a:r>
            <a:r>
              <a:rPr lang="ko-KR" altLang="en-US" sz="1600" dirty="0" smtClean="0">
                <a:ea typeface="조선일보명조" panose="02030304000000000000"/>
              </a:rPr>
              <a:t>개의 후보 박스에 대해 </a:t>
            </a:r>
            <a:r>
              <a:rPr lang="en-US" altLang="ko-KR" sz="1600" dirty="0" smtClean="0">
                <a:ea typeface="조선일보명조" panose="02030304000000000000"/>
              </a:rPr>
              <a:t>confidence score</a:t>
            </a:r>
            <a:r>
              <a:rPr lang="ko-KR" altLang="en-US" sz="1600" dirty="0" smtClean="0">
                <a:ea typeface="조선일보명조" panose="02030304000000000000"/>
              </a:rPr>
              <a:t>를 계산함 </a:t>
            </a:r>
            <a:r>
              <a:rPr lang="en-US" altLang="ko-KR" sz="1600" dirty="0" smtClean="0">
                <a:ea typeface="조선일보명조" panose="02030304000000000000"/>
              </a:rPr>
              <a:t>(Probability x </a:t>
            </a:r>
            <a:r>
              <a:rPr lang="en-US" altLang="ko-KR" sz="1600" dirty="0" err="1" smtClean="0">
                <a:ea typeface="조선일보명조" panose="02030304000000000000"/>
              </a:rPr>
              <a:t>IoU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</a:p>
          <a:p>
            <a:r>
              <a:rPr lang="en-US" altLang="ko-KR" sz="1600" b="1" dirty="0">
                <a:ea typeface="조선일보명조" panose="02030304000000000000"/>
              </a:rPr>
              <a:t> </a:t>
            </a:r>
            <a:r>
              <a:rPr lang="en-US" altLang="ko-KR" sz="1600" b="1" dirty="0" smtClean="0">
                <a:ea typeface="조선일보명조" panose="02030304000000000000"/>
              </a:rPr>
              <a:t>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smtClean="0"/>
              <a:t> </a:t>
            </a:r>
            <a:r>
              <a:rPr lang="en-US" altLang="ko-KR" sz="1600" dirty="0">
                <a:ea typeface="조선일보명조" panose="02030304000000000000"/>
              </a:rPr>
              <a:t>W</a:t>
            </a:r>
            <a:r>
              <a:rPr lang="en-US" altLang="ko-KR" sz="1600" dirty="0" smtClean="0">
                <a:ea typeface="조선일보명조" panose="02030304000000000000"/>
              </a:rPr>
              <a:t>indow Penalty</a:t>
            </a:r>
            <a:r>
              <a:rPr lang="ko-KR" altLang="en-US" sz="1600" dirty="0" smtClean="0">
                <a:ea typeface="조선일보명조" panose="02030304000000000000"/>
              </a:rPr>
              <a:t>라는 </a:t>
            </a:r>
            <a:r>
              <a:rPr lang="en-US" altLang="ko-KR" sz="1600" dirty="0" smtClean="0">
                <a:ea typeface="조선일보명조" panose="02030304000000000000"/>
              </a:rPr>
              <a:t>Post Processing</a:t>
            </a:r>
            <a:r>
              <a:rPr lang="ko-KR" altLang="en-US" sz="1600" dirty="0" smtClean="0">
                <a:ea typeface="조선일보명조" panose="02030304000000000000"/>
              </a:rPr>
              <a:t>을 진행함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-&gt;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가장 큰 </a:t>
            </a:r>
            <a:r>
              <a:rPr lang="en-US" altLang="ko-KR" sz="1600" dirty="0" err="1" smtClean="0">
                <a:solidFill>
                  <a:srgbClr val="FF0000"/>
                </a:solidFill>
                <a:ea typeface="조선일보명조" panose="02030304000000000000"/>
              </a:rPr>
              <a:t>score</a:t>
            </a:r>
            <a:r>
              <a:rPr lang="en-US" altLang="ko-KR" sz="1600" baseline="-25000" dirty="0" err="1" smtClean="0">
                <a:solidFill>
                  <a:srgbClr val="FF0000"/>
                </a:solidFill>
                <a:ea typeface="조선일보명조" panose="02030304000000000000"/>
              </a:rPr>
              <a:t>w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에 해당하는 </a:t>
            </a:r>
            <a:r>
              <a:rPr lang="en-US" altLang="ko-KR" sz="1600" dirty="0" err="1" smtClean="0">
                <a:solidFill>
                  <a:srgbClr val="FF0000"/>
                </a:solidFill>
                <a:ea typeface="조선일보명조" panose="02030304000000000000"/>
              </a:rPr>
              <a:t>BBox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를 선정</a:t>
            </a:r>
            <a:endParaRPr lang="ko-KR" altLang="en-US" sz="1600" dirty="0">
              <a:solidFill>
                <a:srgbClr val="FF0000"/>
              </a:solidFill>
              <a:ea typeface="조선일보명조" panose="0203030400000000000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66" y="3413912"/>
            <a:ext cx="1838582" cy="327705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427" y="3652285"/>
            <a:ext cx="4909602" cy="440077"/>
          </a:xfrm>
          <a:prstGeom prst="rect">
            <a:avLst/>
          </a:prstGeom>
        </p:spPr>
      </p:pic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714946"/>
              </p:ext>
            </p:extLst>
          </p:nvPr>
        </p:nvGraphicFramePr>
        <p:xfrm>
          <a:off x="3786093" y="4419769"/>
          <a:ext cx="1096803" cy="1181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601">
                  <a:extLst>
                    <a:ext uri="{9D8B030D-6E8A-4147-A177-3AD203B41FA5}">
                      <a16:colId xmlns:a16="http://schemas.microsoft.com/office/drawing/2014/main" val="2942697076"/>
                    </a:ext>
                  </a:extLst>
                </a:gridCol>
                <a:gridCol w="365601">
                  <a:extLst>
                    <a:ext uri="{9D8B030D-6E8A-4147-A177-3AD203B41FA5}">
                      <a16:colId xmlns:a16="http://schemas.microsoft.com/office/drawing/2014/main" val="3216290762"/>
                    </a:ext>
                  </a:extLst>
                </a:gridCol>
                <a:gridCol w="365601">
                  <a:extLst>
                    <a:ext uri="{9D8B030D-6E8A-4147-A177-3AD203B41FA5}">
                      <a16:colId xmlns:a16="http://schemas.microsoft.com/office/drawing/2014/main" val="3363827868"/>
                    </a:ext>
                  </a:extLst>
                </a:gridCol>
              </a:tblGrid>
              <a:tr h="34196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35053"/>
                  </a:ext>
                </a:extLst>
              </a:tr>
              <a:tr h="34196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8304"/>
                  </a:ext>
                </a:extLst>
              </a:tr>
              <a:tr h="34196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335617"/>
                  </a:ext>
                </a:extLst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873369"/>
              </p:ext>
            </p:extLst>
          </p:nvPr>
        </p:nvGraphicFramePr>
        <p:xfrm>
          <a:off x="5824728" y="4419769"/>
          <a:ext cx="1096803" cy="1181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601">
                  <a:extLst>
                    <a:ext uri="{9D8B030D-6E8A-4147-A177-3AD203B41FA5}">
                      <a16:colId xmlns:a16="http://schemas.microsoft.com/office/drawing/2014/main" val="2942697076"/>
                    </a:ext>
                  </a:extLst>
                </a:gridCol>
                <a:gridCol w="365601">
                  <a:extLst>
                    <a:ext uri="{9D8B030D-6E8A-4147-A177-3AD203B41FA5}">
                      <a16:colId xmlns:a16="http://schemas.microsoft.com/office/drawing/2014/main" val="3216290762"/>
                    </a:ext>
                  </a:extLst>
                </a:gridCol>
                <a:gridCol w="365601">
                  <a:extLst>
                    <a:ext uri="{9D8B030D-6E8A-4147-A177-3AD203B41FA5}">
                      <a16:colId xmlns:a16="http://schemas.microsoft.com/office/drawing/2014/main" val="3363827868"/>
                    </a:ext>
                  </a:extLst>
                </a:gridCol>
              </a:tblGrid>
              <a:tr h="34196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35053"/>
                  </a:ext>
                </a:extLst>
              </a:tr>
              <a:tr h="34196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8304"/>
                  </a:ext>
                </a:extLst>
              </a:tr>
              <a:tr h="341968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335617"/>
                  </a:ext>
                </a:extLst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3650172" y="5711359"/>
            <a:ext cx="1368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ea typeface="조선일보명조" panose="02030304000000000000"/>
              </a:rPr>
              <a:t>Score Matrix</a:t>
            </a:r>
          </a:p>
          <a:p>
            <a:pPr algn="ctr"/>
            <a:r>
              <a:rPr lang="en-US" altLang="ko-KR" dirty="0" smtClean="0">
                <a:ea typeface="조선일보명조" panose="02030304000000000000"/>
              </a:rPr>
              <a:t>(32x32)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5463694" y="5711359"/>
            <a:ext cx="1812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err="1" smtClean="0">
                <a:ea typeface="조선일보명조" panose="02030304000000000000"/>
              </a:rPr>
              <a:t>Hanning</a:t>
            </a:r>
            <a:r>
              <a:rPr lang="en-US" altLang="ko-KR" dirty="0" smtClean="0">
                <a:ea typeface="조선일보명조" panose="02030304000000000000"/>
              </a:rPr>
              <a:t> Window</a:t>
            </a:r>
          </a:p>
          <a:p>
            <a:pPr algn="ctr"/>
            <a:r>
              <a:rPr lang="en-US" altLang="ko-KR" dirty="0" smtClean="0">
                <a:ea typeface="조선일보명조" panose="02030304000000000000"/>
              </a:rPr>
              <a:t>(32x32)</a:t>
            </a:r>
            <a:endParaRPr lang="ko-KR" altLang="en-US" dirty="0"/>
          </a:p>
        </p:txBody>
      </p:sp>
      <p:cxnSp>
        <p:nvCxnSpPr>
          <p:cNvPr id="23" name="직선 화살표 연결선 22"/>
          <p:cNvCxnSpPr/>
          <p:nvPr/>
        </p:nvCxnSpPr>
        <p:spPr>
          <a:xfrm flipH="1">
            <a:off x="4882896" y="4013750"/>
            <a:ext cx="941832" cy="5632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/>
          <p:nvPr/>
        </p:nvCxnSpPr>
        <p:spPr>
          <a:xfrm flipH="1">
            <a:off x="6921533" y="4041322"/>
            <a:ext cx="677131" cy="57891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6252006" y="3234364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7030A0"/>
                </a:solidFill>
                <a:ea typeface="조선일보명조" panose="02030304000000000000"/>
              </a:rPr>
              <a:t>0.49</a:t>
            </a:r>
            <a:endParaRPr lang="ko-KR" altLang="en-US" dirty="0">
              <a:solidFill>
                <a:srgbClr val="7030A0"/>
              </a:solidFill>
            </a:endParaRPr>
          </a:p>
        </p:txBody>
      </p:sp>
      <p:cxnSp>
        <p:nvCxnSpPr>
          <p:cNvPr id="30" name="직선 화살표 연결선 29"/>
          <p:cNvCxnSpPr/>
          <p:nvPr/>
        </p:nvCxnSpPr>
        <p:spPr>
          <a:xfrm flipH="1" flipV="1">
            <a:off x="6548722" y="3557643"/>
            <a:ext cx="9144" cy="22585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>
            <a:off x="5463694" y="3783502"/>
            <a:ext cx="717650" cy="2302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6982550" y="3783503"/>
            <a:ext cx="762418" cy="25782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6437376" y="3767830"/>
            <a:ext cx="237744" cy="23024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3028427" y="6506303"/>
            <a:ext cx="7412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/>
              <a:t>ㆍ</a:t>
            </a:r>
            <a:r>
              <a:rPr lang="ko-KR" altLang="en-US" dirty="0"/>
              <a:t> </a:t>
            </a:r>
            <a:r>
              <a:rPr lang="ko-KR" altLang="en-US" dirty="0" smtClean="0">
                <a:ea typeface="조선일보명조" panose="02030304000000000000"/>
              </a:rPr>
              <a:t>이전 </a:t>
            </a:r>
            <a:r>
              <a:rPr lang="en-US" altLang="ko-KR" dirty="0" smtClean="0">
                <a:ea typeface="조선일보명조" panose="02030304000000000000"/>
              </a:rPr>
              <a:t>Frame</a:t>
            </a:r>
            <a:r>
              <a:rPr lang="ko-KR" altLang="en-US" dirty="0" smtClean="0">
                <a:ea typeface="조선일보명조" panose="02030304000000000000"/>
              </a:rPr>
              <a:t>들을 고려해서 </a:t>
            </a:r>
            <a:r>
              <a:rPr lang="en-US" altLang="ko-KR" dirty="0" smtClean="0">
                <a:ea typeface="조선일보명조" panose="02030304000000000000"/>
              </a:rPr>
              <a:t>Target</a:t>
            </a:r>
            <a:r>
              <a:rPr lang="ko-KR" altLang="en-US" dirty="0" smtClean="0">
                <a:ea typeface="조선일보명조" panose="02030304000000000000"/>
              </a:rPr>
              <a:t>과 멀리 있는 </a:t>
            </a:r>
            <a:r>
              <a:rPr lang="en-US" altLang="ko-KR" dirty="0" smtClean="0">
                <a:ea typeface="조선일보명조" panose="02030304000000000000"/>
              </a:rPr>
              <a:t>feature</a:t>
            </a:r>
            <a:r>
              <a:rPr lang="ko-KR" altLang="en-US" dirty="0" smtClean="0">
                <a:ea typeface="조선일보명조" panose="02030304000000000000"/>
              </a:rPr>
              <a:t>들은 값이</a:t>
            </a:r>
            <a:r>
              <a:rPr lang="en-US" altLang="ko-KR" dirty="0">
                <a:ea typeface="조선일보명조" panose="02030304000000000000"/>
              </a:rPr>
              <a:t> </a:t>
            </a:r>
            <a:r>
              <a:rPr lang="ko-KR" altLang="en-US" dirty="0" smtClean="0">
                <a:ea typeface="조선일보명조" panose="02030304000000000000"/>
              </a:rPr>
              <a:t>낮아짐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42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3" name="직사각형 12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14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19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49" y="2627588"/>
            <a:ext cx="7160315" cy="4291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0407" y="876436"/>
            <a:ext cx="12180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Results</a:t>
            </a:r>
          </a:p>
          <a:p>
            <a:endParaRPr lang="en-US" altLang="ko-KR" sz="1000" dirty="0" smtClean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smtClean="0"/>
              <a:t> </a:t>
            </a:r>
            <a:r>
              <a:rPr lang="ko-KR" altLang="en-US" sz="1600" dirty="0" smtClean="0">
                <a:ea typeface="조선일보명조" panose="02030304000000000000"/>
              </a:rPr>
              <a:t>기존 </a:t>
            </a:r>
            <a:r>
              <a:rPr lang="en-US" altLang="ko-KR" sz="1600" dirty="0" smtClean="0">
                <a:ea typeface="조선일보명조" panose="02030304000000000000"/>
              </a:rPr>
              <a:t>Correlation Model</a:t>
            </a:r>
            <a:r>
              <a:rPr lang="ko-KR" altLang="en-US" sz="1600" dirty="0" smtClean="0">
                <a:ea typeface="조선일보명조" panose="02030304000000000000"/>
              </a:rPr>
              <a:t>들을 압도하는 퍼포먼스를 보임 </a:t>
            </a:r>
            <a:r>
              <a:rPr lang="en-US" altLang="ko-KR" sz="1600" dirty="0" smtClean="0">
                <a:ea typeface="조선일보명조" panose="02030304000000000000"/>
              </a:rPr>
              <a:t>(</a:t>
            </a:r>
            <a:r>
              <a:rPr lang="en-US" altLang="ko-KR" sz="1600" dirty="0" err="1" smtClean="0">
                <a:ea typeface="조선일보명조" panose="02030304000000000000"/>
              </a:rPr>
              <a:t>SiamR</a:t>
            </a:r>
            <a:r>
              <a:rPr lang="en-US" altLang="ko-KR" sz="1600" dirty="0" smtClean="0">
                <a:ea typeface="조선일보명조" panose="02030304000000000000"/>
              </a:rPr>
              <a:t>-CNN </a:t>
            </a:r>
            <a:r>
              <a:rPr lang="ko-KR" altLang="en-US" sz="1600" dirty="0" smtClean="0">
                <a:ea typeface="조선일보명조" panose="02030304000000000000"/>
              </a:rPr>
              <a:t>제외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r>
              <a:rPr lang="ko-KR" altLang="en-US" sz="1600" dirty="0" smtClean="0">
                <a:ea typeface="조선일보명조" panose="02030304000000000000"/>
              </a:rPr>
              <a:t>  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2867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4609" y="1597699"/>
            <a:ext cx="753732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32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PT</a:t>
            </a:r>
            <a:endParaRPr lang="ko-KR" altLang="en-US" sz="32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5852160" y="2182474"/>
            <a:ext cx="1746504" cy="0"/>
          </a:xfrm>
          <a:prstGeom prst="line">
            <a:avLst/>
          </a:prstGeom>
          <a:ln w="952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708147" y="2918971"/>
            <a:ext cx="2081531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Related Work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774533" y="2356836"/>
            <a:ext cx="1893916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1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Introduction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789970" y="4043241"/>
            <a:ext cx="1863011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4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Experiments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1A8BE3-4B63-4896-B682-72A1D4B19185}"/>
              </a:ext>
            </a:extLst>
          </p:cNvPr>
          <p:cNvSpPr txBox="1"/>
          <p:nvPr/>
        </p:nvSpPr>
        <p:spPr>
          <a:xfrm>
            <a:off x="5350660" y="3481106"/>
            <a:ext cx="2936830" cy="46166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3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  <a:r>
              <a:rPr lang="ko-KR" altLang="en-US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en-US" altLang="ko-KR" sz="24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Transformer Tracking</a:t>
            </a:r>
            <a:endParaRPr lang="ko-KR" altLang="en-US" sz="24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5705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3" name="직사각형 12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14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20</a:t>
            </a:fld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0407" y="876436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Results</a:t>
            </a:r>
          </a:p>
          <a:p>
            <a:endParaRPr lang="en-US" altLang="ko-KR" sz="1000" dirty="0" smtClean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smtClean="0"/>
              <a:t> </a:t>
            </a:r>
            <a:r>
              <a:rPr lang="ko-KR" altLang="en-US" sz="1600" dirty="0" smtClean="0">
                <a:ea typeface="조선일보명조" panose="02030304000000000000"/>
              </a:rPr>
              <a:t>왼쪽 그림은 </a:t>
            </a:r>
            <a:r>
              <a:rPr lang="en-US" altLang="ko-KR" sz="1600" dirty="0" err="1" smtClean="0">
                <a:ea typeface="조선일보명조" panose="02030304000000000000"/>
              </a:rPr>
              <a:t>LaSOT</a:t>
            </a:r>
            <a:r>
              <a:rPr lang="en-US" altLang="ko-KR" sz="1600" dirty="0" smtClean="0">
                <a:ea typeface="조선일보명조" panose="02030304000000000000"/>
              </a:rPr>
              <a:t> dataset</a:t>
            </a:r>
            <a:r>
              <a:rPr lang="ko-KR" altLang="en-US" sz="1600" dirty="0" smtClean="0">
                <a:ea typeface="조선일보명조" panose="02030304000000000000"/>
              </a:rPr>
              <a:t>에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대한 </a:t>
            </a:r>
            <a:r>
              <a:rPr lang="en-US" altLang="ko-KR" sz="1600" dirty="0" smtClean="0">
                <a:ea typeface="조선일보명조" panose="02030304000000000000"/>
              </a:rPr>
              <a:t>AUC </a:t>
            </a:r>
            <a:r>
              <a:rPr lang="ko-KR" altLang="en-US" sz="1600" dirty="0" smtClean="0">
                <a:ea typeface="조선일보명조" panose="02030304000000000000"/>
              </a:rPr>
              <a:t>비교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/>
              <a:t>ㆍ</a:t>
            </a:r>
            <a:r>
              <a:rPr lang="ko-KR" altLang="en-US" sz="1600" dirty="0"/>
              <a:t> </a:t>
            </a:r>
            <a:r>
              <a:rPr lang="ko-KR" altLang="en-US" sz="1600" dirty="0" smtClean="0">
                <a:ea typeface="조선일보명조" panose="02030304000000000000"/>
              </a:rPr>
              <a:t>오른쪽 표는 </a:t>
            </a:r>
            <a:r>
              <a:rPr lang="en-US" altLang="ko-KR" sz="1600" dirty="0" smtClean="0">
                <a:ea typeface="조선일보명조" panose="02030304000000000000"/>
              </a:rPr>
              <a:t>Post </a:t>
            </a:r>
            <a:r>
              <a:rPr lang="en-US" altLang="ko-KR" sz="1600" dirty="0" err="1" smtClean="0">
                <a:ea typeface="조선일보명조" panose="02030304000000000000"/>
              </a:rPr>
              <a:t>Processiong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여부에 따른 성능 비교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615" y="2832031"/>
            <a:ext cx="4781697" cy="379167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003" y="3782232"/>
            <a:ext cx="6755703" cy="13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13" name="직사각형 12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14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21</a:t>
            </a:fld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0407" y="876436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Experiments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Comparison with correlation</a:t>
            </a:r>
          </a:p>
          <a:p>
            <a:endParaRPr lang="en-US" altLang="ko-KR" sz="1000" dirty="0" smtClean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smtClean="0"/>
              <a:t> </a:t>
            </a:r>
            <a:r>
              <a:rPr lang="en-US" altLang="ko-KR" sz="1600" dirty="0" smtClean="0">
                <a:ea typeface="조선일보명조" panose="02030304000000000000"/>
              </a:rPr>
              <a:t>Correlation </a:t>
            </a:r>
            <a:r>
              <a:rPr lang="ko-KR" altLang="en-US" sz="1600" dirty="0" smtClean="0">
                <a:ea typeface="조선일보명조" panose="02030304000000000000"/>
              </a:rPr>
              <a:t>대신 </a:t>
            </a:r>
            <a:r>
              <a:rPr lang="en-US" altLang="ko-KR" sz="1600" dirty="0" smtClean="0">
                <a:ea typeface="조선일보명조" panose="02030304000000000000"/>
              </a:rPr>
              <a:t>CFA </a:t>
            </a:r>
            <a:r>
              <a:rPr lang="ko-KR" altLang="en-US" sz="1600" dirty="0" smtClean="0">
                <a:ea typeface="조선일보명조" panose="02030304000000000000"/>
              </a:rPr>
              <a:t>모듈을 사용 시 성능이 </a:t>
            </a:r>
            <a:r>
              <a:rPr lang="ko-KR" altLang="en-US" sz="1600" b="1" dirty="0" smtClean="0">
                <a:solidFill>
                  <a:srgbClr val="FF0000"/>
                </a:solidFill>
                <a:ea typeface="조선일보명조" panose="02030304000000000000"/>
              </a:rPr>
              <a:t>약 </a:t>
            </a:r>
            <a:r>
              <a:rPr lang="en-US" altLang="ko-KR" sz="1600" b="1" dirty="0" smtClean="0">
                <a:solidFill>
                  <a:srgbClr val="FF0000"/>
                </a:solidFill>
                <a:ea typeface="조선일보명조" panose="02030304000000000000"/>
              </a:rPr>
              <a:t>15%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ko-KR" altLang="en-US" sz="1600" dirty="0" smtClean="0">
                <a:ea typeface="조선일보명조" panose="02030304000000000000"/>
              </a:rPr>
              <a:t>상승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/>
              <a:t>ㆍ</a:t>
            </a:r>
            <a:r>
              <a:rPr lang="ko-KR" altLang="en-US" sz="1600" dirty="0"/>
              <a:t> </a:t>
            </a:r>
            <a:r>
              <a:rPr lang="en-US" altLang="ko-KR" sz="1600" dirty="0" smtClean="0">
                <a:ea typeface="조선일보명조" panose="02030304000000000000"/>
              </a:rPr>
              <a:t>ECA </a:t>
            </a:r>
            <a:r>
              <a:rPr lang="ko-KR" altLang="en-US" sz="1600" dirty="0" smtClean="0">
                <a:ea typeface="조선일보명조" panose="02030304000000000000"/>
              </a:rPr>
              <a:t>모듈과 같이 사용 시 성능이 </a:t>
            </a:r>
            <a:r>
              <a:rPr lang="en-US" altLang="ko-KR" sz="1600" dirty="0" smtClean="0">
                <a:ea typeface="조선일보명조" panose="02030304000000000000"/>
              </a:rPr>
              <a:t>2% </a:t>
            </a:r>
            <a:r>
              <a:rPr lang="ko-KR" altLang="en-US" sz="1600" dirty="0" smtClean="0">
                <a:ea typeface="조선일보명조" panose="02030304000000000000"/>
              </a:rPr>
              <a:t>추가 상승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42" y="2873810"/>
            <a:ext cx="8993043" cy="2326720"/>
          </a:xfrm>
          <a:prstGeom prst="rect">
            <a:avLst/>
          </a:prstGeom>
        </p:spPr>
      </p:pic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04378"/>
              </p:ext>
            </p:extLst>
          </p:nvPr>
        </p:nvGraphicFramePr>
        <p:xfrm>
          <a:off x="832478" y="5368564"/>
          <a:ext cx="3830962" cy="1053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0962">
                  <a:extLst>
                    <a:ext uri="{9D8B030D-6E8A-4147-A177-3AD203B41FA5}">
                      <a16:colId xmlns:a16="http://schemas.microsoft.com/office/drawing/2014/main" val="1723491689"/>
                    </a:ext>
                  </a:extLst>
                </a:gridCol>
              </a:tblGrid>
              <a:tr h="3512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Correlation based</a:t>
                      </a:r>
                      <a:r>
                        <a:rPr lang="en-US" altLang="ko-KR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Feature Fusion</a:t>
                      </a:r>
                      <a:endParaRPr lang="ko-KR" alt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9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86543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ea typeface="조선일보명조" panose="02030304000000000000"/>
                        </a:rPr>
                        <a:t>semantic information</a:t>
                      </a:r>
                      <a:r>
                        <a:rPr lang="ko-KR" altLang="en-US" sz="1600" dirty="0" smtClean="0">
                          <a:ea typeface="조선일보명조" panose="02030304000000000000"/>
                        </a:rPr>
                        <a:t>이 부족함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9403968"/>
                  </a:ext>
                </a:extLst>
              </a:tr>
              <a:tr h="3512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ea typeface="조선일보명조" panose="02030304000000000000"/>
                        </a:rPr>
                        <a:t>Global</a:t>
                      </a:r>
                      <a:r>
                        <a:rPr lang="en-US" altLang="ko-KR" sz="1600" baseline="0" dirty="0" smtClean="0">
                          <a:ea typeface="조선일보명조" panose="02030304000000000000"/>
                        </a:rPr>
                        <a:t> context</a:t>
                      </a:r>
                      <a:r>
                        <a:rPr lang="ko-KR" altLang="en-US" sz="1600" baseline="0" dirty="0" smtClean="0">
                          <a:ea typeface="조선일보명조" panose="02030304000000000000"/>
                        </a:rPr>
                        <a:t>를 활용하지 못함</a:t>
                      </a:r>
                      <a:endParaRPr lang="ko-KR" altLang="en-US" sz="1600" dirty="0">
                        <a:ea typeface="조선일보명조" panose="02030304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5123805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200723"/>
              </p:ext>
            </p:extLst>
          </p:nvPr>
        </p:nvGraphicFramePr>
        <p:xfrm>
          <a:off x="5843391" y="5357804"/>
          <a:ext cx="3830962" cy="104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0962">
                  <a:extLst>
                    <a:ext uri="{9D8B030D-6E8A-4147-A177-3AD203B41FA5}">
                      <a16:colId xmlns:a16="http://schemas.microsoft.com/office/drawing/2014/main" val="1723491689"/>
                    </a:ext>
                  </a:extLst>
                </a:gridCol>
              </a:tblGrid>
              <a:tr h="3467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Cross Attention based</a:t>
                      </a:r>
                      <a:r>
                        <a:rPr lang="en-US" altLang="ko-KR" sz="16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Feature Fusion</a:t>
                      </a:r>
                      <a:endParaRPr lang="ko-KR" altLang="en-US" sz="16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86543"/>
                  </a:ext>
                </a:extLst>
              </a:tr>
              <a:tr h="3467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ea typeface="조선일보명조" panose="02030304000000000000"/>
                        </a:rPr>
                        <a:t>semantic information</a:t>
                      </a:r>
                      <a:r>
                        <a:rPr lang="ko-KR" altLang="en-US" sz="1600" dirty="0" smtClean="0">
                          <a:ea typeface="조선일보명조" panose="02030304000000000000"/>
                        </a:rPr>
                        <a:t>이 풍부함</a:t>
                      </a:r>
                      <a:endParaRPr lang="ko-KR" altLang="en-US" sz="16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9403968"/>
                  </a:ext>
                </a:extLst>
              </a:tr>
              <a:tr h="346760">
                <a:tc>
                  <a:txBody>
                    <a:bodyPr/>
                    <a:lstStyle/>
                    <a:p>
                      <a:pPr marL="0" marR="0" indent="0" algn="l" defTabSz="1008309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ea typeface="조선일보명조" panose="02030304000000000000"/>
                        </a:rPr>
                        <a:t>Global</a:t>
                      </a:r>
                      <a:r>
                        <a:rPr lang="en-US" altLang="ko-KR" sz="1600" baseline="0" dirty="0" smtClean="0">
                          <a:ea typeface="조선일보명조" panose="02030304000000000000"/>
                        </a:rPr>
                        <a:t> context</a:t>
                      </a:r>
                      <a:r>
                        <a:rPr lang="ko-KR" altLang="en-US" sz="1600" baseline="0" dirty="0" smtClean="0">
                          <a:ea typeface="조선일보명조" panose="02030304000000000000"/>
                        </a:rPr>
                        <a:t>를 잘 활용함</a:t>
                      </a:r>
                      <a:endParaRPr lang="ko-KR" altLang="en-US" sz="1600" dirty="0" smtClean="0">
                        <a:ea typeface="조선일보명조" panose="02030304000000000000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5123805"/>
                  </a:ext>
                </a:extLst>
              </a:tr>
            </a:tbl>
          </a:graphicData>
        </a:graphic>
      </p:graphicFrame>
      <p:sp>
        <p:nvSpPr>
          <p:cNvPr id="16" name="왼쪽/오른쪽 화살표 15"/>
          <p:cNvSpPr/>
          <p:nvPr/>
        </p:nvSpPr>
        <p:spPr>
          <a:xfrm>
            <a:off x="4823647" y="5726269"/>
            <a:ext cx="859536" cy="338328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014216" y="3556067"/>
            <a:ext cx="548640" cy="2478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014216" y="3985396"/>
            <a:ext cx="548640" cy="2478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2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14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22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8" name="TextBox 7"/>
          <p:cNvSpPr txBox="1"/>
          <p:nvPr/>
        </p:nvSpPr>
        <p:spPr>
          <a:xfrm>
            <a:off x="520407" y="867292"/>
            <a:ext cx="12673080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References</a:t>
            </a:r>
          </a:p>
          <a:p>
            <a:endParaRPr lang="en-US" altLang="ko-KR" b="1" dirty="0" smtClean="0"/>
          </a:p>
          <a:p>
            <a:r>
              <a:rPr lang="ko-KR" altLang="en-US" sz="2000" dirty="0" err="1" smtClean="0"/>
              <a:t>ㆍ</a:t>
            </a:r>
            <a:r>
              <a:rPr lang="en-US" altLang="ko-KR" sz="1600" dirty="0" err="1" smtClean="0"/>
              <a:t>TransT</a:t>
            </a:r>
            <a:r>
              <a:rPr lang="en-US" altLang="ko-KR" sz="1600" dirty="0" smtClean="0"/>
              <a:t> Paper</a:t>
            </a:r>
            <a:endParaRPr lang="en-US" altLang="ko-KR" sz="1600" dirty="0"/>
          </a:p>
          <a:p>
            <a:r>
              <a:rPr lang="ko-KR" altLang="en-US" sz="1600" b="1" dirty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hlinkClick r:id="rId2"/>
              </a:rPr>
              <a:t>https</a:t>
            </a:r>
            <a:r>
              <a:rPr lang="en-US" altLang="ko-KR" sz="1600" dirty="0">
                <a:hlinkClick r:id="rId2"/>
              </a:rPr>
              <a:t>://</a:t>
            </a:r>
            <a:r>
              <a:rPr lang="en-US" altLang="ko-KR" sz="1600" dirty="0" smtClean="0">
                <a:hlinkClick r:id="rId2"/>
              </a:rPr>
              <a:t>arxiv.org/pdf/2103.15436.pdf</a:t>
            </a:r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ko-KR" altLang="en-US" sz="2000" dirty="0" err="1"/>
              <a:t>ㆍ</a:t>
            </a:r>
            <a:r>
              <a:rPr lang="en-US" altLang="ko-KR" sz="1600" dirty="0" err="1" smtClean="0"/>
              <a:t>TransT</a:t>
            </a:r>
            <a:r>
              <a:rPr lang="en-US" altLang="ko-KR" sz="1600" dirty="0" smtClean="0"/>
              <a:t>-M Paper</a:t>
            </a:r>
            <a:endParaRPr lang="en-US" altLang="ko-KR" sz="1600" dirty="0"/>
          </a:p>
          <a:p>
            <a:r>
              <a:rPr lang="ko-KR" altLang="en-US" sz="1600" b="1" dirty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hlinkClick r:id="rId3"/>
              </a:rPr>
              <a:t>https</a:t>
            </a:r>
            <a:r>
              <a:rPr lang="en-US" altLang="ko-KR" sz="1600" dirty="0">
                <a:hlinkClick r:id="rId3"/>
              </a:rPr>
              <a:t>://</a:t>
            </a:r>
            <a:r>
              <a:rPr lang="en-US" altLang="ko-KR" sz="1600" dirty="0" smtClean="0">
                <a:hlinkClick r:id="rId3"/>
              </a:rPr>
              <a:t>arxiv.org/pdf/2203.13533.pdf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ko-KR" altLang="en-US" sz="2000" dirty="0" err="1" smtClean="0"/>
              <a:t>ㆍ</a:t>
            </a:r>
            <a:r>
              <a:rPr lang="en-US" altLang="ko-KR" sz="1600" dirty="0" smtClean="0"/>
              <a:t>PR-139</a:t>
            </a:r>
            <a:r>
              <a:rPr lang="en-US" altLang="ko-KR" sz="1600" dirty="0"/>
              <a:t>: Fully Convolutional Siamese Networks for Object Tracking</a:t>
            </a:r>
            <a:endParaRPr lang="en-US" altLang="ko-KR" sz="1600" dirty="0" smtClean="0"/>
          </a:p>
          <a:p>
            <a:r>
              <a:rPr lang="ko-KR" altLang="en-US" sz="1350" dirty="0" smtClean="0"/>
              <a:t>    </a:t>
            </a:r>
            <a:r>
              <a:rPr lang="ko-KR" altLang="en-US" sz="1350" b="1" dirty="0" err="1" smtClean="0"/>
              <a:t>ㆍ</a:t>
            </a:r>
            <a:r>
              <a:rPr lang="en-US" altLang="ko-KR" sz="1350" dirty="0" smtClean="0">
                <a:hlinkClick r:id="rId4"/>
              </a:rPr>
              <a:t>https</a:t>
            </a:r>
            <a:r>
              <a:rPr lang="en-US" altLang="ko-KR" sz="1350" dirty="0">
                <a:hlinkClick r:id="rId4"/>
              </a:rPr>
              <a:t>://</a:t>
            </a:r>
            <a:r>
              <a:rPr lang="en-US" altLang="ko-KR" sz="1350" dirty="0" smtClean="0">
                <a:hlinkClick r:id="rId4"/>
              </a:rPr>
              <a:t>youtu.be/dv5yUl6Lw1g</a:t>
            </a:r>
            <a:endParaRPr lang="en-US" altLang="ko-KR" sz="1350" dirty="0" smtClean="0"/>
          </a:p>
          <a:p>
            <a:endParaRPr lang="en-US" altLang="ko-KR" sz="1600" dirty="0" smtClean="0"/>
          </a:p>
          <a:p>
            <a:r>
              <a:rPr lang="ko-KR" altLang="en-US" sz="2000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논문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ko-KR" altLang="en-US" sz="1600" dirty="0">
                <a:ea typeface="조선일보명조" panose="02030304000000000000"/>
              </a:rPr>
              <a:t>읽기</a:t>
            </a:r>
            <a:r>
              <a:rPr lang="en-US" altLang="ko-KR" sz="1600" dirty="0">
                <a:ea typeface="조선일보명조" panose="02030304000000000000"/>
              </a:rPr>
              <a:t>) Transformer tracking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b="1" dirty="0"/>
              <a:t> </a:t>
            </a:r>
            <a:r>
              <a:rPr lang="en-US" altLang="ko-KR" sz="1600" b="1" dirty="0" smtClean="0"/>
              <a:t>  </a:t>
            </a:r>
            <a:r>
              <a:rPr lang="ko-KR" altLang="en-US" sz="1350" b="1" dirty="0" err="1" smtClean="0"/>
              <a:t>ㆍ</a:t>
            </a:r>
            <a:r>
              <a:rPr lang="en-US" altLang="ko-KR" sz="1350" dirty="0" smtClean="0">
                <a:hlinkClick r:id="rId5"/>
              </a:rPr>
              <a:t>https</a:t>
            </a:r>
            <a:r>
              <a:rPr lang="en-US" altLang="ko-KR" sz="1350" dirty="0">
                <a:hlinkClick r:id="rId5"/>
              </a:rPr>
              <a:t>://</a:t>
            </a:r>
            <a:r>
              <a:rPr lang="en-US" altLang="ko-KR" sz="1350" dirty="0" smtClean="0">
                <a:hlinkClick r:id="rId5"/>
              </a:rPr>
              <a:t>inf-coding.tistory.com/13</a:t>
            </a:r>
            <a:endParaRPr lang="en-US" altLang="ko-KR" sz="1350" dirty="0" smtClean="0"/>
          </a:p>
        </p:txBody>
      </p:sp>
    </p:spTree>
    <p:extLst>
      <p:ext uri="{BB962C8B-B14F-4D97-AF65-F5344CB8AC3E}">
        <p14:creationId xmlns:p14="http://schemas.microsoft.com/office/powerpoint/2010/main" val="257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ko-KR" smtClean="0"/>
              <a:t>23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411273" y="3307080"/>
            <a:ext cx="2620397" cy="70788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4000" b="1" spc="3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Thank You</a:t>
            </a:r>
            <a:endParaRPr lang="ko-KR" altLang="en-US" sz="4000" b="1" spc="3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7749" y="2856468"/>
            <a:ext cx="2887457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 Intern Ahn Sung Hyun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4753785" y="3266440"/>
            <a:ext cx="3935375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43428" y="6581001"/>
            <a:ext cx="1156086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&lt;</a:t>
            </a:r>
            <a:r>
              <a:rPr lang="en-US" altLang="ko-KR" sz="1200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2022/08/26&gt;</a:t>
            </a:r>
            <a:endParaRPr lang="ko-KR" altLang="en-US" sz="1200" dirty="0">
              <a:solidFill>
                <a:schemeClr val="bg2">
                  <a:lumMod val="25000"/>
                </a:schemeClr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792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3</a:t>
            </a:fld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직사각형 19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87" y="3978291"/>
            <a:ext cx="6910259" cy="1727565"/>
          </a:xfrm>
          <a:prstGeom prst="rect">
            <a:avLst/>
          </a:prstGeom>
        </p:spPr>
      </p:pic>
      <p:pic>
        <p:nvPicPr>
          <p:cNvPr id="1026" name="Picture 2" descr="Paper accepted for CVPR 2020 | Embodied Vision - Max Planck Institute for  Intelligent Syste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847" y="3509382"/>
            <a:ext cx="3657473" cy="274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20407" y="835445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Introduction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Transformer Tracking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2021</a:t>
            </a:r>
            <a:r>
              <a:rPr lang="ko-KR" altLang="en-US" sz="1600" dirty="0" smtClean="0">
                <a:ea typeface="조선일보명조" panose="02030304000000000000"/>
              </a:rPr>
              <a:t>년 </a:t>
            </a:r>
            <a:r>
              <a:rPr lang="en-US" altLang="ko-KR" sz="1600" dirty="0" smtClean="0">
                <a:ea typeface="조선일보명조" panose="02030304000000000000"/>
              </a:rPr>
              <a:t>CVPR</a:t>
            </a:r>
            <a:r>
              <a:rPr lang="ko-KR" altLang="en-US" sz="1600" dirty="0" smtClean="0">
                <a:ea typeface="조선일보명조" panose="02030304000000000000"/>
              </a:rPr>
              <a:t>에 </a:t>
            </a:r>
            <a:r>
              <a:rPr lang="en-US" altLang="ko-KR" sz="1600" dirty="0" smtClean="0">
                <a:ea typeface="조선일보명조" panose="02030304000000000000"/>
              </a:rPr>
              <a:t>Accept</a:t>
            </a:r>
            <a:r>
              <a:rPr lang="ko-KR" altLang="en-US" sz="1600" dirty="0" smtClean="0">
                <a:ea typeface="조선일보명조" panose="02030304000000000000"/>
              </a:rPr>
              <a:t>된 논문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Visual Tracking </a:t>
            </a:r>
            <a:r>
              <a:rPr lang="ko-KR" altLang="en-US" sz="1600" dirty="0" smtClean="0">
                <a:ea typeface="조선일보명조" panose="02030304000000000000"/>
              </a:rPr>
              <a:t>에 </a:t>
            </a:r>
            <a:r>
              <a:rPr lang="en-US" altLang="ko-KR" sz="1600" dirty="0" smtClean="0">
                <a:ea typeface="조선일보명조" panose="02030304000000000000"/>
              </a:rPr>
              <a:t>Transformer</a:t>
            </a:r>
            <a:r>
              <a:rPr lang="ko-KR" altLang="en-US" sz="1600" dirty="0" smtClean="0">
                <a:ea typeface="조선일보명조" panose="02030304000000000000"/>
              </a:rPr>
              <a:t>를 접목한 </a:t>
            </a:r>
            <a:r>
              <a:rPr lang="en-US" altLang="ko-KR" sz="1600" dirty="0" err="1" smtClean="0">
                <a:ea typeface="조선일보명조" panose="02030304000000000000"/>
              </a:rPr>
              <a:t>TransT</a:t>
            </a:r>
            <a:r>
              <a:rPr lang="ko-KR" altLang="en-US" sz="1600" dirty="0" smtClean="0">
                <a:ea typeface="조선일보명조" panose="02030304000000000000"/>
              </a:rPr>
              <a:t>라는 모델을 제안한 논문</a:t>
            </a:r>
            <a:endParaRPr lang="en-US" altLang="ko-KR" sz="1600" dirty="0">
              <a:ea typeface="조선일보명조" panose="02030304000000000000"/>
            </a:endParaRPr>
          </a:p>
          <a:p>
            <a:r>
              <a:rPr lang="ko-KR" altLang="en-US" sz="1600" b="1" dirty="0"/>
              <a:t> </a:t>
            </a:r>
            <a:r>
              <a:rPr lang="ko-KR" altLang="en-US" sz="1600" b="1" dirty="0" smtClean="0"/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b="1" dirty="0" err="1" smtClean="0">
                <a:ea typeface="조선일보명조" panose="02030304000000000000"/>
              </a:rPr>
              <a:t>TransT</a:t>
            </a:r>
            <a:r>
              <a:rPr lang="en-US" altLang="ko-KR" sz="1600" b="1" dirty="0" smtClean="0">
                <a:ea typeface="조선일보명조" panose="02030304000000000000"/>
              </a:rPr>
              <a:t>: </a:t>
            </a:r>
            <a:r>
              <a:rPr lang="en-US" altLang="ko-KR" sz="1600" dirty="0" smtClean="0">
                <a:ea typeface="조선일보명조" panose="02030304000000000000"/>
              </a:rPr>
              <a:t>Transformer Tracking Model</a:t>
            </a:r>
          </a:p>
        </p:txBody>
      </p:sp>
    </p:spTree>
    <p:extLst>
      <p:ext uri="{BB962C8B-B14F-4D97-AF65-F5344CB8AC3E}">
        <p14:creationId xmlns:p14="http://schemas.microsoft.com/office/powerpoint/2010/main" val="13560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4</a:t>
            </a:fld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직사각형 19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0407" y="835445"/>
            <a:ext cx="121806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Introduction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Visual Tracking</a:t>
            </a:r>
          </a:p>
          <a:p>
            <a:endParaRPr lang="en-US" altLang="ko-KR" sz="1000" dirty="0"/>
          </a:p>
          <a:p>
            <a:r>
              <a:rPr lang="ko-KR" altLang="en-US" sz="1600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비디오</a:t>
            </a:r>
            <a:r>
              <a:rPr lang="ko-KR" altLang="en-US" sz="1600" u="sng" dirty="0" smtClean="0">
                <a:ea typeface="조선일보명조" panose="02030304000000000000"/>
              </a:rPr>
              <a:t> 영상에서 시간에 따라 움직이는 어떤 객체를 찾는 과정</a:t>
            </a:r>
            <a:endParaRPr lang="en-US" altLang="ko-KR" sz="1000" u="sng" dirty="0"/>
          </a:p>
          <a:p>
            <a:r>
              <a:rPr lang="ko-KR" altLang="en-US" sz="1600" dirty="0"/>
              <a:t>    </a:t>
            </a:r>
            <a:r>
              <a:rPr lang="ko-KR" altLang="en-US" sz="1600" b="1" dirty="0" err="1" smtClean="0"/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첫</a:t>
            </a:r>
            <a:r>
              <a:rPr lang="ko-KR" altLang="en-US" sz="1600" dirty="0" smtClean="0">
                <a:ea typeface="조선일보명조" panose="02030304000000000000"/>
              </a:rPr>
              <a:t> 번째 </a:t>
            </a:r>
            <a:r>
              <a:rPr lang="en-US" altLang="ko-KR" sz="1600" dirty="0" smtClean="0">
                <a:ea typeface="조선일보명조" panose="02030304000000000000"/>
              </a:rPr>
              <a:t>frame</a:t>
            </a:r>
            <a:r>
              <a:rPr lang="ko-KR" altLang="en-US" sz="1600" dirty="0" smtClean="0">
                <a:ea typeface="조선일보명조" panose="02030304000000000000"/>
              </a:rPr>
              <a:t>에서 어떤 객체를 추적할지 정하고 해당 객체만 계속해서 추적한다</a:t>
            </a:r>
            <a:r>
              <a:rPr lang="en-US" altLang="ko-KR" sz="1600" dirty="0" smtClean="0">
                <a:ea typeface="조선일보명조" panose="02030304000000000000"/>
              </a:rPr>
              <a:t>.</a:t>
            </a:r>
          </a:p>
        </p:txBody>
      </p:sp>
      <p:pic>
        <p:nvPicPr>
          <p:cNvPr id="4" name="ezgif.com-gif-maker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7612" y="3029571"/>
            <a:ext cx="5612059" cy="315678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827488" y="6379932"/>
            <a:ext cx="4821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  <a:hlinkClick r:id="rId5"/>
              </a:rPr>
              <a:t>Siam </a:t>
            </a:r>
            <a:r>
              <a:rPr lang="en-US" altLang="ko-KR" dirty="0">
                <a:ea typeface="조선일보명조" panose="02030304000000000000"/>
                <a:hlinkClick r:id="rId5"/>
              </a:rPr>
              <a:t>Mask Object Segmentation Tracking Demo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610711" y="2984440"/>
            <a:ext cx="6721475" cy="32470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700" dirty="0" smtClean="0">
                <a:ea typeface="조선일보명조" panose="02030304000000000000"/>
              </a:rPr>
              <a:t>    </a:t>
            </a:r>
            <a:r>
              <a:rPr lang="ko-KR" altLang="en-US" sz="1700" b="1" dirty="0" err="1">
                <a:ea typeface="조선일보명조" panose="02030304000000000000"/>
              </a:rPr>
              <a:t>ㆍ</a:t>
            </a:r>
            <a:r>
              <a:rPr lang="en-US" altLang="ko-KR" sz="1700" dirty="0">
                <a:ea typeface="조선일보명조" panose="02030304000000000000"/>
              </a:rPr>
              <a:t>Given </a:t>
            </a:r>
            <a:r>
              <a:rPr lang="en-US" altLang="ko-KR" sz="1700" dirty="0" err="1">
                <a:ea typeface="조선일보명조" panose="02030304000000000000"/>
              </a:rPr>
              <a:t>Arbitary</a:t>
            </a:r>
            <a:r>
              <a:rPr lang="en-US" altLang="ko-KR" sz="1700" dirty="0">
                <a:ea typeface="조선일보명조" panose="02030304000000000000"/>
              </a:rPr>
              <a:t> </a:t>
            </a:r>
            <a:r>
              <a:rPr lang="en-US" altLang="ko-KR" sz="1700" dirty="0" smtClean="0">
                <a:ea typeface="조선일보명조" panose="02030304000000000000"/>
              </a:rPr>
              <a:t>Target</a:t>
            </a:r>
          </a:p>
          <a:p>
            <a:r>
              <a:rPr lang="ko-KR" altLang="en-US" sz="1600" dirty="0" smtClean="0">
                <a:ea typeface="조선일보명조" panose="02030304000000000000"/>
              </a:rPr>
              <a:t>        어떤 </a:t>
            </a:r>
            <a:r>
              <a:rPr lang="ko-KR" altLang="en-US" sz="1600" dirty="0">
                <a:ea typeface="조선일보명조" panose="02030304000000000000"/>
              </a:rPr>
              <a:t>물체를 추적해야 되는지 정해져 있지 </a:t>
            </a:r>
            <a:r>
              <a:rPr lang="ko-KR" altLang="en-US" sz="1600" dirty="0" smtClean="0">
                <a:ea typeface="조선일보명조" panose="02030304000000000000"/>
              </a:rPr>
              <a:t>않다</a:t>
            </a:r>
            <a:r>
              <a:rPr lang="en-US" altLang="ko-KR" sz="1600" dirty="0" smtClean="0">
                <a:ea typeface="조선일보명조" panose="02030304000000000000"/>
              </a:rPr>
              <a:t>.</a:t>
            </a:r>
          </a:p>
          <a:p>
            <a:endParaRPr lang="en-US" altLang="ko-KR" sz="1000" dirty="0" smtClean="0">
              <a:ea typeface="조선일보명조" panose="02030304000000000000"/>
            </a:endParaRPr>
          </a:p>
          <a:p>
            <a:r>
              <a:rPr lang="ko-KR" altLang="en-US" sz="1700" dirty="0" smtClean="0">
                <a:ea typeface="조선일보명조" panose="02030304000000000000"/>
              </a:rPr>
              <a:t>    </a:t>
            </a:r>
            <a:r>
              <a:rPr lang="ko-KR" altLang="en-US" sz="1700" b="1" dirty="0" err="1" smtClean="0">
                <a:ea typeface="조선일보명조" panose="02030304000000000000"/>
              </a:rPr>
              <a:t>ㆍ</a:t>
            </a:r>
            <a:r>
              <a:rPr lang="en-US" altLang="ko-KR" sz="1700" dirty="0">
                <a:ea typeface="조선일보명조" panose="02030304000000000000"/>
              </a:rPr>
              <a:t>Localize Target in </a:t>
            </a:r>
            <a:r>
              <a:rPr lang="en-US" altLang="ko-KR" sz="1700" dirty="0" smtClean="0">
                <a:ea typeface="조선일보명조" panose="02030304000000000000"/>
              </a:rPr>
              <a:t>Video</a:t>
            </a:r>
          </a:p>
          <a:p>
            <a:pPr lvl="0"/>
            <a:r>
              <a:rPr lang="ko-KR" altLang="en-US" sz="1600" dirty="0" smtClean="0">
                <a:solidFill>
                  <a:prstClr val="black"/>
                </a:solidFill>
                <a:ea typeface="조선일보명조" panose="02030304000000000000"/>
              </a:rPr>
              <a:t>         추적되는 객체는 비디오에서 </a:t>
            </a:r>
            <a:r>
              <a:rPr lang="en-US" altLang="ko-KR" sz="1600" dirty="0" smtClean="0">
                <a:solidFill>
                  <a:prstClr val="black"/>
                </a:solidFill>
                <a:ea typeface="조선일보명조" panose="02030304000000000000"/>
              </a:rPr>
              <a:t>Localization</a:t>
            </a:r>
            <a:r>
              <a:rPr lang="ko-KR" altLang="en-US" sz="1600" dirty="0" smtClean="0">
                <a:solidFill>
                  <a:prstClr val="black"/>
                </a:solidFill>
                <a:ea typeface="조선일보명조" panose="02030304000000000000"/>
              </a:rPr>
              <a:t>된다</a:t>
            </a:r>
            <a:r>
              <a:rPr lang="en-US" altLang="ko-KR" sz="1600" dirty="0" smtClean="0">
                <a:solidFill>
                  <a:prstClr val="black"/>
                </a:solidFill>
                <a:ea typeface="조선일보명조" panose="02030304000000000000"/>
              </a:rPr>
              <a:t>.</a:t>
            </a:r>
            <a:endParaRPr lang="en-US" altLang="ko-KR" sz="1700" dirty="0" smtClean="0">
              <a:solidFill>
                <a:srgbClr val="FF0000"/>
              </a:solidFill>
              <a:ea typeface="조선일보명조" panose="02030304000000000000"/>
            </a:endParaRPr>
          </a:p>
          <a:p>
            <a:endParaRPr lang="en-US" altLang="ko-KR" sz="1000" dirty="0" smtClean="0">
              <a:ea typeface="조선일보명조" panose="02030304000000000000"/>
            </a:endParaRPr>
          </a:p>
          <a:p>
            <a:r>
              <a:rPr lang="ko-KR" altLang="en-US" sz="1700" dirty="0" smtClean="0">
                <a:ea typeface="조선일보명조" panose="02030304000000000000"/>
              </a:rPr>
              <a:t>    </a:t>
            </a:r>
            <a:r>
              <a:rPr lang="ko-KR" altLang="en-US" sz="1700" b="1" dirty="0" err="1">
                <a:ea typeface="조선일보명조" panose="02030304000000000000"/>
              </a:rPr>
              <a:t>ㆍ</a:t>
            </a:r>
            <a:r>
              <a:rPr lang="en-US" altLang="ko-KR" sz="1700" dirty="0">
                <a:ea typeface="조선일보명조" panose="02030304000000000000"/>
              </a:rPr>
              <a:t>Class </a:t>
            </a:r>
            <a:r>
              <a:rPr lang="en-US" altLang="ko-KR" sz="1700" dirty="0" smtClean="0">
                <a:ea typeface="조선일보명조" panose="02030304000000000000"/>
              </a:rPr>
              <a:t>Agnostic</a:t>
            </a:r>
          </a:p>
          <a:p>
            <a:r>
              <a:rPr lang="ko-KR" altLang="en-US" sz="1600" dirty="0">
                <a:solidFill>
                  <a:prstClr val="black"/>
                </a:solidFill>
                <a:ea typeface="조선일보명조" panose="02030304000000000000"/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  <a:ea typeface="조선일보명조" panose="02030304000000000000"/>
              </a:rPr>
              <a:t>        클래스와 전혀 관계가 없다</a:t>
            </a:r>
            <a:r>
              <a:rPr lang="en-US" altLang="ko-KR" sz="1600" dirty="0" smtClean="0">
                <a:solidFill>
                  <a:prstClr val="black"/>
                </a:solidFill>
                <a:ea typeface="조선일보명조" panose="02030304000000000000"/>
              </a:rPr>
              <a:t>.</a:t>
            </a:r>
          </a:p>
          <a:p>
            <a:endParaRPr lang="en-US" altLang="ko-KR" sz="1000" dirty="0" smtClean="0">
              <a:ea typeface="조선일보명조" panose="02030304000000000000"/>
            </a:endParaRPr>
          </a:p>
          <a:p>
            <a:r>
              <a:rPr lang="ko-KR" altLang="en-US" sz="1700" dirty="0" smtClean="0">
                <a:ea typeface="조선일보명조" panose="02030304000000000000"/>
              </a:rPr>
              <a:t>    </a:t>
            </a:r>
            <a:r>
              <a:rPr lang="ko-KR" altLang="en-US" sz="1700" b="1" dirty="0" err="1" smtClean="0">
                <a:ea typeface="조선일보명조" panose="02030304000000000000"/>
              </a:rPr>
              <a:t>ㆍ</a:t>
            </a:r>
            <a:r>
              <a:rPr lang="en-US" altLang="ko-KR" sz="1700" dirty="0">
                <a:ea typeface="조선일보명조" panose="02030304000000000000"/>
              </a:rPr>
              <a:t>H</a:t>
            </a:r>
            <a:r>
              <a:rPr lang="en-US" altLang="ko-KR" sz="1700" dirty="0" smtClean="0">
                <a:ea typeface="조선일보명조" panose="02030304000000000000"/>
              </a:rPr>
              <a:t>ard Negative</a:t>
            </a:r>
          </a:p>
          <a:p>
            <a:r>
              <a:rPr lang="ko-KR" altLang="en-US" sz="1600" dirty="0">
                <a:solidFill>
                  <a:prstClr val="black"/>
                </a:solidFill>
                <a:ea typeface="조선일보명조" panose="02030304000000000000"/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  <a:ea typeface="조선일보명조" panose="02030304000000000000"/>
              </a:rPr>
              <a:t>        </a:t>
            </a:r>
            <a:r>
              <a:rPr lang="en-US" altLang="ko-KR" sz="1600" dirty="0" smtClean="0">
                <a:solidFill>
                  <a:prstClr val="black"/>
                </a:solidFill>
                <a:ea typeface="조선일보명조" panose="02030304000000000000"/>
              </a:rPr>
              <a:t>Negative</a:t>
            </a:r>
            <a:r>
              <a:rPr lang="ko-KR" altLang="en-US" sz="1600" dirty="0" smtClean="0">
                <a:solidFill>
                  <a:prstClr val="black"/>
                </a:solidFill>
                <a:ea typeface="조선일보명조" panose="02030304000000000000"/>
              </a:rPr>
              <a:t>를 </a:t>
            </a:r>
            <a:r>
              <a:rPr lang="en-US" altLang="ko-KR" sz="1600" dirty="0" smtClean="0">
                <a:solidFill>
                  <a:prstClr val="black"/>
                </a:solidFill>
                <a:ea typeface="조선일보명조" panose="02030304000000000000"/>
              </a:rPr>
              <a:t>Positive</a:t>
            </a:r>
            <a:r>
              <a:rPr lang="ko-KR" altLang="en-US" sz="1600" dirty="0" smtClean="0">
                <a:solidFill>
                  <a:prstClr val="black"/>
                </a:solidFill>
                <a:ea typeface="조선일보명조" panose="02030304000000000000"/>
              </a:rPr>
              <a:t>라고 잘못 예측하기 쉽다</a:t>
            </a:r>
            <a:r>
              <a:rPr lang="en-US" altLang="ko-KR" sz="1600" dirty="0" smtClean="0">
                <a:solidFill>
                  <a:prstClr val="black"/>
                </a:solidFill>
                <a:ea typeface="조선일보명조" panose="02030304000000000000"/>
              </a:rPr>
              <a:t>.</a:t>
            </a:r>
          </a:p>
          <a:p>
            <a:endParaRPr lang="en-US" altLang="ko-KR" sz="1000" dirty="0" smtClean="0">
              <a:ea typeface="조선일보명조" panose="02030304000000000000"/>
            </a:endParaRPr>
          </a:p>
          <a:p>
            <a:r>
              <a:rPr lang="ko-KR" altLang="en-US" sz="1700" dirty="0" smtClean="0">
                <a:ea typeface="조선일보명조" panose="02030304000000000000"/>
              </a:rPr>
              <a:t>    </a:t>
            </a:r>
            <a:r>
              <a:rPr lang="ko-KR" altLang="en-US" sz="1700" b="1" dirty="0" err="1" smtClean="0">
                <a:ea typeface="조선일보명조" panose="02030304000000000000"/>
              </a:rPr>
              <a:t>ㆍ</a:t>
            </a:r>
            <a:r>
              <a:rPr lang="en-US" altLang="ko-KR" sz="1700" dirty="0" smtClean="0">
                <a:ea typeface="조선일보명조" panose="02030304000000000000"/>
              </a:rPr>
              <a:t>Object Deformation</a:t>
            </a:r>
          </a:p>
          <a:p>
            <a:r>
              <a:rPr lang="ko-KR" altLang="en-US" sz="1600" dirty="0">
                <a:solidFill>
                  <a:prstClr val="black"/>
                </a:solidFill>
                <a:ea typeface="조선일보명조" panose="02030304000000000000"/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  <a:ea typeface="조선일보명조" panose="02030304000000000000"/>
              </a:rPr>
              <a:t>        추적하려는 객체는 항상 같은 모습이 아니다</a:t>
            </a:r>
            <a:r>
              <a:rPr lang="en-US" altLang="ko-KR" sz="1600" dirty="0" smtClean="0">
                <a:solidFill>
                  <a:prstClr val="black"/>
                </a:solidFill>
                <a:ea typeface="조선일보명조" panose="02030304000000000000"/>
              </a:rPr>
              <a:t>.</a:t>
            </a:r>
            <a:endParaRPr lang="en-US" altLang="ko-KR" sz="1700" b="1" dirty="0"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15521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5</a:t>
            </a:fld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직사각형 19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Related Work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Siamese-based method</a:t>
            </a:r>
          </a:p>
          <a:p>
            <a:endParaRPr lang="en-US" altLang="ko-KR" sz="1000" dirty="0"/>
          </a:p>
          <a:p>
            <a:r>
              <a:rPr lang="ko-KR" altLang="en-US" sz="1600" b="1" dirty="0" smtClean="0"/>
              <a:t> 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/>
              <a:t>Siam Network: </a:t>
            </a:r>
            <a:r>
              <a:rPr lang="ko-KR" altLang="en-US" sz="1600" dirty="0">
                <a:ea typeface="조선일보명조" panose="02030304000000000000"/>
              </a:rPr>
              <a:t>두 개의 이미지를 각각 같은 구조의 네트워크에 입력하여 </a:t>
            </a:r>
            <a:r>
              <a:rPr lang="ko-KR" altLang="en-US" sz="1600" dirty="0" err="1">
                <a:ea typeface="조선일보명조" panose="02030304000000000000"/>
              </a:rPr>
              <a:t>벡터화</a:t>
            </a:r>
            <a:r>
              <a:rPr lang="ko-KR" altLang="en-US" sz="1600" dirty="0">
                <a:ea typeface="조선일보명조" panose="02030304000000000000"/>
              </a:rPr>
              <a:t> 시킨 이후</a:t>
            </a:r>
            <a:r>
              <a:rPr lang="en-US" altLang="ko-KR" sz="1600" dirty="0">
                <a:ea typeface="조선일보명조" panose="02030304000000000000"/>
              </a:rPr>
              <a:t>, </a:t>
            </a:r>
            <a:r>
              <a:rPr lang="ko-KR" altLang="en-US" sz="1600" dirty="0">
                <a:ea typeface="조선일보명조" panose="02030304000000000000"/>
              </a:rPr>
              <a:t>두 </a:t>
            </a:r>
            <a:r>
              <a:rPr lang="ko-KR" altLang="en-US" sz="1600" dirty="0" err="1">
                <a:ea typeface="조선일보명조" panose="02030304000000000000"/>
              </a:rPr>
              <a:t>벡터간의</a:t>
            </a:r>
            <a:r>
              <a:rPr lang="ko-KR" altLang="en-US" sz="1600" dirty="0">
                <a:ea typeface="조선일보명조" panose="02030304000000000000"/>
              </a:rPr>
              <a:t> </a:t>
            </a:r>
            <a:r>
              <a:rPr lang="ko-KR" altLang="en-US" sz="1600" dirty="0" err="1">
                <a:ea typeface="조선일보명조" panose="02030304000000000000"/>
              </a:rPr>
              <a:t>유사도를</a:t>
            </a:r>
            <a:r>
              <a:rPr lang="ko-KR" altLang="en-US" sz="1600" dirty="0">
                <a:ea typeface="조선일보명조" panose="02030304000000000000"/>
              </a:rPr>
              <a:t> 반환하는 모델</a:t>
            </a:r>
            <a:endParaRPr lang="en-US" altLang="ko-KR" sz="1600" dirty="0">
              <a:ea typeface="조선일보명조" panose="02030304000000000000"/>
            </a:endParaRPr>
          </a:p>
          <a:p>
            <a:r>
              <a:rPr lang="en-US" altLang="ko-KR" sz="1600" b="1" dirty="0">
                <a:ea typeface="조선일보명조" panose="02030304000000000000"/>
              </a:rPr>
              <a:t>    </a:t>
            </a:r>
            <a:r>
              <a:rPr lang="ko-KR" altLang="en-US" sz="1600" b="1" dirty="0" err="1"/>
              <a:t>ㆍ</a:t>
            </a:r>
            <a:r>
              <a:rPr lang="en-US" altLang="ko-KR" sz="1600" dirty="0">
                <a:ea typeface="조선일보명조" panose="02030304000000000000"/>
              </a:rPr>
              <a:t>Siam FC: </a:t>
            </a:r>
            <a:r>
              <a:rPr lang="ko-KR" altLang="en-US" sz="1600" dirty="0">
                <a:ea typeface="조선일보명조" panose="02030304000000000000"/>
              </a:rPr>
              <a:t>샴 네트워크로 객체 추적을 시도한 첫 </a:t>
            </a:r>
            <a:r>
              <a:rPr lang="ko-KR" altLang="en-US" sz="1600" dirty="0" smtClean="0">
                <a:ea typeface="조선일보명조" panose="02030304000000000000"/>
              </a:rPr>
              <a:t>모델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b="1" dirty="0">
                <a:ea typeface="조선일보명조" panose="02030304000000000000"/>
              </a:rPr>
              <a:t> </a:t>
            </a:r>
            <a:r>
              <a:rPr lang="en-US" altLang="ko-KR" sz="1600" b="1" dirty="0" smtClean="0">
                <a:ea typeface="조선일보명조" panose="02030304000000000000"/>
              </a:rPr>
              <a:t>   </a:t>
            </a:r>
            <a:r>
              <a:rPr lang="ko-KR" altLang="en-US" sz="1600" b="1" dirty="0" err="1" smtClean="0"/>
              <a:t>ㆍ</a:t>
            </a:r>
            <a:r>
              <a:rPr lang="en-US" altLang="ko-KR" sz="1600" dirty="0" smtClean="0">
                <a:ea typeface="조선일보명조" panose="02030304000000000000"/>
              </a:rPr>
              <a:t>z: Template, x: Search Region, *: correlation</a:t>
            </a:r>
            <a:endParaRPr lang="en-US" altLang="ko-KR" sz="1600" dirty="0">
              <a:ea typeface="조선일보명조" panose="02030304000000000000"/>
            </a:endParaRPr>
          </a:p>
        </p:txBody>
      </p:sp>
      <p:pic>
        <p:nvPicPr>
          <p:cNvPr id="18" name="그림 17" descr="논문 리뷰] Fast Online Object Tracking and Segmentation: A Unifying Approach  (SiamMask) : 네이버 블로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56" y="3028431"/>
            <a:ext cx="7374670" cy="34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그림 18"/>
          <p:cNvPicPr/>
          <p:nvPr/>
        </p:nvPicPr>
        <p:blipFill>
          <a:blip r:embed="rId3"/>
          <a:stretch>
            <a:fillRect/>
          </a:stretch>
        </p:blipFill>
        <p:spPr>
          <a:xfrm>
            <a:off x="809291" y="3414437"/>
            <a:ext cx="4336265" cy="226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1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6</a:t>
            </a:fld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직사각형 19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Related Work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Siamese-based method</a:t>
            </a:r>
          </a:p>
          <a:p>
            <a:endParaRPr lang="en-US" altLang="ko-KR" sz="1000" dirty="0"/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>
                <a:ea typeface="조선일보명조" panose="02030304000000000000"/>
              </a:rPr>
              <a:t>correlation </a:t>
            </a:r>
            <a:r>
              <a:rPr lang="ko-KR" altLang="en-US" sz="1600" dirty="0" smtClean="0">
                <a:ea typeface="조선일보명조" panose="02030304000000000000"/>
              </a:rPr>
              <a:t>연산은 </a:t>
            </a:r>
            <a:r>
              <a:rPr lang="en-US" altLang="ko-KR" sz="1600" dirty="0" smtClean="0">
                <a:ea typeface="조선일보명조" panose="02030304000000000000"/>
              </a:rPr>
              <a:t>global </a:t>
            </a:r>
            <a:r>
              <a:rPr lang="en-US" altLang="ko-KR" sz="1600" dirty="0">
                <a:ea typeface="조선일보명조" panose="02030304000000000000"/>
              </a:rPr>
              <a:t>context</a:t>
            </a:r>
            <a:r>
              <a:rPr lang="ko-KR" altLang="en-US" sz="1600" dirty="0">
                <a:ea typeface="조선일보명조" panose="02030304000000000000"/>
              </a:rPr>
              <a:t>를 충분히 활용하지 못 함 </a:t>
            </a:r>
            <a:r>
              <a:rPr lang="en-US" altLang="ko-KR" sz="1600" dirty="0">
                <a:ea typeface="조선일보명조" panose="02030304000000000000"/>
              </a:rPr>
              <a:t>-&gt; </a:t>
            </a:r>
            <a:r>
              <a:rPr lang="en-US" altLang="ko-KR" sz="1600" dirty="0">
                <a:solidFill>
                  <a:srgbClr val="FF0000"/>
                </a:solidFill>
                <a:ea typeface="조선일보명조" panose="02030304000000000000"/>
              </a:rPr>
              <a:t>Local Optimum</a:t>
            </a:r>
          </a:p>
          <a:p>
            <a:r>
              <a:rPr lang="en-US" altLang="ko-KR" sz="1600" dirty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correlation </a:t>
            </a:r>
            <a:r>
              <a:rPr lang="ko-KR" altLang="en-US" sz="1600" dirty="0" smtClean="0">
                <a:ea typeface="조선일보명조" panose="02030304000000000000"/>
              </a:rPr>
              <a:t>연산 시 </a:t>
            </a:r>
            <a:r>
              <a:rPr lang="en-US" altLang="ko-KR" sz="1600" dirty="0" smtClean="0">
                <a:ea typeface="조선일보명조" panose="02030304000000000000"/>
              </a:rPr>
              <a:t>semantic </a:t>
            </a:r>
            <a:r>
              <a:rPr lang="en-US" altLang="ko-KR" sz="1600" dirty="0">
                <a:ea typeface="조선일보명조" panose="02030304000000000000"/>
              </a:rPr>
              <a:t>information</a:t>
            </a:r>
            <a:r>
              <a:rPr lang="ko-KR" altLang="en-US" sz="1600" dirty="0">
                <a:ea typeface="조선일보명조" panose="02030304000000000000"/>
              </a:rPr>
              <a:t>이 손실 됨 </a:t>
            </a:r>
            <a:r>
              <a:rPr lang="en-US" altLang="ko-KR" sz="1600" dirty="0">
                <a:ea typeface="조선일보명조" panose="02030304000000000000"/>
              </a:rPr>
              <a:t>-&gt; 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Target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의</a:t>
            </a:r>
            <a:r>
              <a:rPr lang="en-US" altLang="ko-KR" sz="1600" dirty="0" smtClean="0">
                <a:solidFill>
                  <a:srgbClr val="FF0000"/>
                </a:solidFill>
                <a:ea typeface="조선일보명조" panose="02030304000000000000"/>
              </a:rPr>
              <a:t> boundary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에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/>
              </a:rPr>
              <a:t>대한 부정확한 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예측</a:t>
            </a:r>
            <a:endParaRPr lang="ko-KR" altLang="en-US" sz="1600" dirty="0">
              <a:solidFill>
                <a:srgbClr val="FF0000"/>
              </a:solidFill>
              <a:ea typeface="조선일보명조" panose="02030304000000000000"/>
            </a:endParaRPr>
          </a:p>
          <a:p>
            <a:r>
              <a:rPr lang="ko-KR" altLang="en-US" sz="1600" dirty="0">
                <a:ea typeface="조선일보명조" panose="02030304000000000000"/>
              </a:rPr>
              <a:t>    </a:t>
            </a:r>
            <a:r>
              <a:rPr lang="ko-KR" altLang="en-US" sz="1600" b="1" dirty="0" err="1">
                <a:latin typeface="+mn-ea"/>
              </a:rPr>
              <a:t>ㆍ</a:t>
            </a:r>
            <a:r>
              <a:rPr lang="en-US" altLang="ko-KR" sz="1600" dirty="0">
                <a:ea typeface="조선일보명조" panose="02030304000000000000"/>
              </a:rPr>
              <a:t>High-Accuracy Tracking </a:t>
            </a:r>
            <a:r>
              <a:rPr lang="en-US" altLang="ko-KR" sz="1600" dirty="0" err="1">
                <a:ea typeface="조선일보명조" panose="02030304000000000000"/>
              </a:rPr>
              <a:t>Alogrithms</a:t>
            </a:r>
            <a:r>
              <a:rPr lang="ko-KR" altLang="en-US" sz="1600" dirty="0">
                <a:ea typeface="조선일보명조" panose="02030304000000000000"/>
              </a:rPr>
              <a:t>를 설계한 것의 </a:t>
            </a:r>
            <a:r>
              <a:rPr lang="ko-KR" altLang="en-US" sz="1600" dirty="0">
                <a:solidFill>
                  <a:srgbClr val="FF0000"/>
                </a:solidFill>
                <a:ea typeface="조선일보명조" panose="02030304000000000000"/>
              </a:rPr>
              <a:t>병목 현상</a:t>
            </a:r>
            <a:r>
              <a:rPr lang="ko-KR" altLang="en-US" sz="1600" dirty="0">
                <a:ea typeface="조선일보명조" panose="02030304000000000000"/>
              </a:rPr>
              <a:t>이 됨</a:t>
            </a:r>
            <a:endParaRPr lang="en-US" altLang="ko-KR" sz="1600" dirty="0">
              <a:ea typeface="조선일보명조" panose="0203030400000000000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343" y="3341482"/>
            <a:ext cx="5996690" cy="2394228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8922003" y="3498321"/>
            <a:ext cx="2014221" cy="2289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High Performance Visual Tracking with Siamese Region Proposal Netwo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3" y="3574776"/>
            <a:ext cx="6448175" cy="215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3680106" y="3714588"/>
            <a:ext cx="2007462" cy="17349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936493" y="5963131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ea typeface="조선일보명조" panose="02030304000000000000"/>
              </a:rPr>
              <a:t>SiamRPN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7095343" y="5963131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>
                <a:ea typeface="조선일보명조" panose="02030304000000000000"/>
              </a:rPr>
              <a:t>SiamMask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80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7</a:t>
            </a:fld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직사각형 19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Related Work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Transformer</a:t>
            </a:r>
          </a:p>
          <a:p>
            <a:endParaRPr lang="en-US" altLang="ko-KR" sz="1000" dirty="0"/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Transformer</a:t>
            </a:r>
            <a:r>
              <a:rPr lang="ko-KR" altLang="en-US" sz="1600" dirty="0" smtClean="0">
                <a:ea typeface="조선일보명조" panose="02030304000000000000"/>
              </a:rPr>
              <a:t>는 </a:t>
            </a:r>
            <a:r>
              <a:rPr lang="en-US" altLang="ko-KR" sz="1600" dirty="0" smtClean="0">
                <a:ea typeface="조선일보명조" panose="02030304000000000000"/>
              </a:rPr>
              <a:t>Attention </a:t>
            </a:r>
            <a:r>
              <a:rPr lang="ko-KR" altLang="en-US" sz="1600" dirty="0" smtClean="0">
                <a:ea typeface="조선일보명조" panose="02030304000000000000"/>
              </a:rPr>
              <a:t>기반 </a:t>
            </a:r>
            <a:r>
              <a:rPr lang="en-US" altLang="ko-KR" sz="1600" dirty="0" smtClean="0">
                <a:ea typeface="조선일보명조" panose="02030304000000000000"/>
              </a:rPr>
              <a:t>Encoder</a:t>
            </a:r>
            <a:r>
              <a:rPr lang="ko-KR" altLang="en-US" sz="1600" dirty="0" smtClean="0">
                <a:ea typeface="조선일보명조" panose="02030304000000000000"/>
              </a:rPr>
              <a:t>와 </a:t>
            </a:r>
            <a:r>
              <a:rPr lang="en-US" altLang="ko-KR" sz="1600" dirty="0" smtClean="0">
                <a:ea typeface="조선일보명조" panose="02030304000000000000"/>
              </a:rPr>
              <a:t>Decoder</a:t>
            </a:r>
            <a:r>
              <a:rPr lang="ko-KR" altLang="en-US" sz="1600" dirty="0" smtClean="0">
                <a:ea typeface="조선일보명조" panose="02030304000000000000"/>
              </a:rPr>
              <a:t>로 </a:t>
            </a:r>
            <a:r>
              <a:rPr lang="en-US" altLang="ko-KR" sz="1600" dirty="0" smtClean="0">
                <a:ea typeface="조선일보명조" panose="02030304000000000000"/>
              </a:rPr>
              <a:t>Machine Translation </a:t>
            </a:r>
            <a:r>
              <a:rPr lang="ko-KR" altLang="en-US" sz="1600" dirty="0" smtClean="0">
                <a:ea typeface="조선일보명조" panose="02030304000000000000"/>
              </a:rPr>
              <a:t>문제를 해결한 첫 모델 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최근에는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Vision </a:t>
            </a:r>
            <a:r>
              <a:rPr lang="ko-KR" altLang="en-US" sz="1600" dirty="0" smtClean="0">
                <a:ea typeface="조선일보명조" panose="02030304000000000000"/>
              </a:rPr>
              <a:t>영역까지 </a:t>
            </a:r>
            <a:r>
              <a:rPr lang="en-US" altLang="ko-KR" sz="1600" dirty="0" smtClean="0">
                <a:ea typeface="조선일보명조" panose="02030304000000000000"/>
              </a:rPr>
              <a:t>Transformer</a:t>
            </a:r>
            <a:r>
              <a:rPr lang="ko-KR" altLang="en-US" sz="1600" dirty="0" smtClean="0">
                <a:ea typeface="조선일보명조" panose="02030304000000000000"/>
              </a:rPr>
              <a:t>가 사용됨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en-US" altLang="ko-KR" sz="1600" dirty="0" err="1" smtClean="0">
                <a:solidFill>
                  <a:srgbClr val="7030A0"/>
                </a:solidFill>
                <a:ea typeface="조선일보명조" panose="02030304000000000000"/>
              </a:rPr>
              <a:t>DE</a:t>
            </a:r>
            <a:r>
              <a:rPr lang="en-US" altLang="ko-KR" sz="1600" dirty="0" err="1" smtClean="0">
                <a:ea typeface="조선일보명조" panose="02030304000000000000"/>
              </a:rPr>
              <a:t>tection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en-US" altLang="ko-KR" sz="1600" dirty="0" err="1" smtClean="0">
                <a:solidFill>
                  <a:srgbClr val="7030A0"/>
                </a:solidFill>
                <a:ea typeface="조선일보명조" panose="02030304000000000000"/>
              </a:rPr>
              <a:t>T</a:t>
            </a:r>
            <a:r>
              <a:rPr lang="en-US" altLang="ko-KR" sz="1600" dirty="0" err="1" smtClean="0">
                <a:ea typeface="조선일보명조" panose="02030304000000000000"/>
              </a:rPr>
              <a:t>ransforme</a:t>
            </a:r>
            <a:r>
              <a:rPr lang="en-US" altLang="ko-KR" sz="1600" dirty="0" err="1" smtClean="0">
                <a:solidFill>
                  <a:srgbClr val="7030A0"/>
                </a:solidFill>
                <a:ea typeface="조선일보명조" panose="02030304000000000000"/>
              </a:rPr>
              <a:t>R</a:t>
            </a:r>
            <a:endParaRPr lang="ko-KR" altLang="en-US" sz="1600" dirty="0" smtClean="0">
              <a:solidFill>
                <a:srgbClr val="7030A0"/>
              </a:solidFill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dirty="0" smtClean="0">
                <a:ea typeface="조선일보명조" panose="02030304000000000000"/>
              </a:rPr>
              <a:t>DETR</a:t>
            </a:r>
            <a:r>
              <a:rPr lang="ko-KR" altLang="en-US" sz="1600" dirty="0">
                <a:ea typeface="조선일보명조" panose="02030304000000000000"/>
              </a:rPr>
              <a:t>의 성공과 </a:t>
            </a:r>
            <a:r>
              <a:rPr lang="en-US" altLang="ko-KR" sz="1600" dirty="0">
                <a:ea typeface="조선일보명조" panose="02030304000000000000"/>
              </a:rPr>
              <a:t>Detection</a:t>
            </a:r>
            <a:r>
              <a:rPr lang="ko-KR" altLang="en-US" sz="1600" dirty="0">
                <a:ea typeface="조선일보명조" panose="02030304000000000000"/>
              </a:rPr>
              <a:t>과 </a:t>
            </a:r>
            <a:r>
              <a:rPr lang="en-US" altLang="ko-KR" sz="1600" dirty="0">
                <a:ea typeface="조선일보명조" panose="02030304000000000000"/>
              </a:rPr>
              <a:t>Tracking </a:t>
            </a:r>
            <a:r>
              <a:rPr lang="ko-KR" altLang="en-US" sz="1600" dirty="0">
                <a:ea typeface="조선일보명조" panose="02030304000000000000"/>
              </a:rPr>
              <a:t>사이의 밀접한 관계에 자극을 받아 </a:t>
            </a:r>
            <a:r>
              <a:rPr lang="en-US" altLang="ko-KR" sz="1600" dirty="0">
                <a:ea typeface="조선일보명조" panose="02030304000000000000"/>
              </a:rPr>
              <a:t>Transformer</a:t>
            </a:r>
            <a:r>
              <a:rPr lang="ko-KR" altLang="en-US" sz="1600" dirty="0">
                <a:ea typeface="조선일보명조" panose="02030304000000000000"/>
              </a:rPr>
              <a:t>를 </a:t>
            </a:r>
            <a:r>
              <a:rPr lang="en-US" altLang="ko-KR" sz="1600" dirty="0">
                <a:ea typeface="조선일보명조" panose="02030304000000000000"/>
              </a:rPr>
              <a:t>Tracking Field</a:t>
            </a:r>
            <a:r>
              <a:rPr lang="ko-KR" altLang="en-US" sz="1600" dirty="0">
                <a:ea typeface="조선일보명조" panose="02030304000000000000"/>
              </a:rPr>
              <a:t>에 도입 </a:t>
            </a:r>
            <a:endParaRPr lang="en-US" altLang="ko-KR" sz="1600" dirty="0">
              <a:ea typeface="조선일보명조" panose="02030304000000000000"/>
            </a:endParaRPr>
          </a:p>
        </p:txBody>
      </p:sp>
      <p:pic>
        <p:nvPicPr>
          <p:cNvPr id="5122" name="Picture 2" descr="Transformer (Attention Is All You Need) 구현하기 (3/3) | Reinforce N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1" y="2967803"/>
            <a:ext cx="3804704" cy="424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ETR:End-to-End Object Detection with Transformers | Yonsoo Kim's blo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0" t="5830" r="10937" b="10387"/>
          <a:stretch/>
        </p:blipFill>
        <p:spPr bwMode="auto">
          <a:xfrm>
            <a:off x="6315843" y="3130969"/>
            <a:ext cx="3657601" cy="3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3580849" y="6640310"/>
            <a:ext cx="2529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Transformer (translation)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10082636" y="6640310"/>
            <a:ext cx="2437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ea typeface="조선일보명조" panose="02030304000000000000"/>
              </a:rPr>
              <a:t>Transformer (Detection)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551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8</a:t>
            </a:fld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직사각형 19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pic>
        <p:nvPicPr>
          <p:cNvPr id="5122" name="Picture 2" descr="Transformer (Attention Is All You Need) 구현하기 (3/3) | Reinforce NL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t="3387" r="13145" b="6120"/>
          <a:stretch/>
        </p:blipFill>
        <p:spPr bwMode="auto">
          <a:xfrm>
            <a:off x="8584758" y="512064"/>
            <a:ext cx="4318370" cy="602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0866315" y="2771774"/>
            <a:ext cx="1449510" cy="8572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96" y="3767328"/>
            <a:ext cx="7150610" cy="1892808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921379" y="3258814"/>
            <a:ext cx="435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err="1" smtClean="0">
                <a:solidFill>
                  <a:srgbClr val="FF0000"/>
                </a:solidFill>
              </a:rPr>
              <a:t>K</a:t>
            </a:r>
            <a:r>
              <a:rPr lang="en-US" altLang="ko-KR" sz="2000" baseline="-25000" dirty="0" err="1" smtClean="0">
                <a:solidFill>
                  <a:srgbClr val="FF0000"/>
                </a:solidFill>
              </a:rPr>
              <a:t>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1279688" y="3277508"/>
            <a:ext cx="417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err="1">
                <a:solidFill>
                  <a:srgbClr val="FF0000"/>
                </a:solidFill>
              </a:rPr>
              <a:t>V</a:t>
            </a:r>
            <a:r>
              <a:rPr lang="en-US" altLang="ko-KR" baseline="-25000" dirty="0" err="1" smtClean="0">
                <a:solidFill>
                  <a:srgbClr val="FF0000"/>
                </a:solidFill>
              </a:rPr>
              <a:t>e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1640647" y="3269619"/>
            <a:ext cx="3917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rgbClr val="FFC000"/>
                </a:solidFill>
              </a:rPr>
              <a:t>Q</a:t>
            </a:r>
            <a:endParaRPr lang="ko-KR" altLang="en-US" sz="2000" dirty="0">
              <a:solidFill>
                <a:srgbClr val="FFC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183533" y="6537960"/>
            <a:ext cx="1526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I am a student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0801351" y="6544595"/>
            <a:ext cx="1662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chemeClr val="accent2"/>
                </a:solidFill>
                <a:ea typeface="조선일보명조" panose="02030304000000000000"/>
              </a:rPr>
              <a:t>je </a:t>
            </a:r>
            <a:r>
              <a:rPr lang="en-US" altLang="ko-KR" dirty="0" err="1" smtClean="0">
                <a:solidFill>
                  <a:schemeClr val="accent2"/>
                </a:solidFill>
                <a:ea typeface="조선일보명조" panose="02030304000000000000"/>
              </a:rPr>
              <a:t>suis</a:t>
            </a:r>
            <a:r>
              <a:rPr lang="en-US" altLang="ko-KR" dirty="0" smtClean="0">
                <a:solidFill>
                  <a:schemeClr val="accent2"/>
                </a:solidFill>
                <a:ea typeface="조선일보명조" panose="02030304000000000000"/>
              </a:rPr>
              <a:t> </a:t>
            </a:r>
            <a:r>
              <a:rPr lang="en-US" altLang="ko-KR" dirty="0" err="1" smtClean="0">
                <a:solidFill>
                  <a:schemeClr val="accent2"/>
                </a:solidFill>
              </a:rPr>
              <a:t>ét</a:t>
            </a:r>
            <a:r>
              <a:rPr lang="en-US" altLang="ko-KR" dirty="0" err="1" smtClean="0">
                <a:solidFill>
                  <a:schemeClr val="accent2"/>
                </a:solidFill>
                <a:ea typeface="조선일보명조" panose="02030304000000000000"/>
              </a:rPr>
              <a:t>udiant</a:t>
            </a:r>
            <a:r>
              <a:rPr lang="en-US" altLang="ko-KR" dirty="0" smtClean="0">
                <a:solidFill>
                  <a:schemeClr val="accent2"/>
                </a:solidFill>
                <a:ea typeface="조선일보명조" panose="02030304000000000000"/>
              </a:rPr>
              <a:t> 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Related Work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Attention</a:t>
            </a:r>
          </a:p>
          <a:p>
            <a:endParaRPr lang="en-US" altLang="ko-KR" sz="1000" dirty="0"/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디코더에서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ko-KR" altLang="en-US" sz="1600" dirty="0">
                <a:ea typeface="조선일보명조" panose="02030304000000000000"/>
              </a:rPr>
              <a:t>출력 단어를 예측하는 매 </a:t>
            </a:r>
            <a:r>
              <a:rPr lang="ko-KR" altLang="en-US" sz="1600" dirty="0" smtClean="0">
                <a:ea typeface="조선일보명조" panose="02030304000000000000"/>
              </a:rPr>
              <a:t>시점마다</a:t>
            </a:r>
            <a:r>
              <a:rPr lang="en-US" altLang="ko-KR" sz="1600" dirty="0">
                <a:ea typeface="조선일보명조" panose="02030304000000000000"/>
              </a:rPr>
              <a:t>, </a:t>
            </a:r>
            <a:r>
              <a:rPr lang="ko-KR" altLang="en-US" sz="1600" dirty="0" smtClean="0">
                <a:ea typeface="조선일보명조" panose="02030304000000000000"/>
              </a:rPr>
              <a:t>인코더의 </a:t>
            </a:r>
            <a:r>
              <a:rPr lang="ko-KR" altLang="en-US" sz="1600" dirty="0">
                <a:ea typeface="조선일보명조" panose="02030304000000000000"/>
              </a:rPr>
              <a:t>전체 입력 문장을 다시 한 번 </a:t>
            </a:r>
            <a:r>
              <a:rPr lang="ko-KR" altLang="en-US" sz="1600" dirty="0" smtClean="0">
                <a:ea typeface="조선일보명조" panose="02030304000000000000"/>
              </a:rPr>
              <a:t>참고하는 개념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ko-KR" altLang="en-US" sz="1600" u="sng" dirty="0" err="1" smtClean="0">
                <a:ea typeface="조선일보명조" panose="02030304000000000000"/>
              </a:rPr>
              <a:t>모델이</a:t>
            </a:r>
            <a:r>
              <a:rPr lang="ko-KR" altLang="en-US" sz="1600" u="sng" dirty="0" smtClean="0">
                <a:ea typeface="조선일보명조" panose="02030304000000000000"/>
              </a:rPr>
              <a:t> 다음 단어를 예측할 때 </a:t>
            </a:r>
            <a:r>
              <a:rPr lang="ko-KR" altLang="en-US" sz="1600" u="sng" dirty="0" smtClean="0">
                <a:solidFill>
                  <a:srgbClr val="FF0000"/>
                </a:solidFill>
                <a:ea typeface="조선일보명조" panose="02030304000000000000"/>
              </a:rPr>
              <a:t>특정 시퀀스에 주목</a:t>
            </a:r>
            <a:r>
              <a:rPr lang="ko-KR" altLang="en-US" sz="1600" u="sng" dirty="0" smtClean="0">
                <a:ea typeface="조선일보명조" panose="02030304000000000000"/>
              </a:rPr>
              <a:t>하게 만들고자 하는 것</a:t>
            </a:r>
            <a:endParaRPr lang="ko-KR" altLang="en-US" sz="1600" u="sng" dirty="0" smtClean="0">
              <a:solidFill>
                <a:srgbClr val="7030A0"/>
              </a:solidFill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ko-KR" altLang="en-US" sz="1600" dirty="0" err="1" smtClean="0">
                <a:ea typeface="조선일보명조" panose="02030304000000000000"/>
              </a:rPr>
              <a:t>현재</a:t>
            </a:r>
            <a:r>
              <a:rPr lang="ko-KR" altLang="en-US" sz="1600" dirty="0" smtClean="0">
                <a:ea typeface="조선일보명조" panose="02030304000000000000"/>
              </a:rPr>
              <a:t> 시점</a:t>
            </a:r>
            <a:r>
              <a:rPr lang="ko-KR" altLang="en-US" sz="1600" dirty="0">
                <a:ea typeface="조선일보명조" panose="02030304000000000000"/>
              </a:rPr>
              <a:t>이</a:t>
            </a:r>
            <a:r>
              <a:rPr lang="en-US" altLang="ko-KR" sz="1600" dirty="0" smtClean="0">
                <a:ea typeface="조선일보명조" panose="02030304000000000000"/>
              </a:rPr>
              <a:t> </a:t>
            </a:r>
            <a:r>
              <a:rPr lang="en-US" altLang="ko-KR" sz="1600" dirty="0" err="1" smtClean="0">
                <a:ea typeface="조선일보명조" panose="02030304000000000000"/>
              </a:rPr>
              <a:t>suis</a:t>
            </a:r>
            <a:r>
              <a:rPr lang="en-US" altLang="ko-KR" sz="1600" dirty="0" smtClean="0">
                <a:ea typeface="조선일보명조" panose="02030304000000000000"/>
              </a:rPr>
              <a:t> -&gt; student</a:t>
            </a:r>
            <a:r>
              <a:rPr lang="ko-KR" altLang="en-US" sz="1600" dirty="0" smtClean="0">
                <a:ea typeface="조선일보명조" panose="02030304000000000000"/>
              </a:rPr>
              <a:t>가 주목됨</a:t>
            </a:r>
            <a:r>
              <a:rPr lang="en-US" altLang="ko-KR" sz="1600" dirty="0" smtClean="0">
                <a:ea typeface="조선일보명조" panose="02030304000000000000"/>
              </a:rPr>
              <a:t>(</a:t>
            </a:r>
            <a:r>
              <a:rPr lang="ko-KR" altLang="en-US" sz="1600" dirty="0" err="1" smtClean="0">
                <a:ea typeface="조선일보명조" panose="02030304000000000000"/>
              </a:rPr>
              <a:t>유사도가</a:t>
            </a:r>
            <a:r>
              <a:rPr lang="ko-KR" altLang="en-US" sz="1600" dirty="0" smtClean="0">
                <a:ea typeface="조선일보명조" panose="02030304000000000000"/>
              </a:rPr>
              <a:t> 가장 높음</a:t>
            </a:r>
            <a:r>
              <a:rPr lang="en-US" altLang="ko-KR" sz="1600" dirty="0" smtClean="0">
                <a:ea typeface="조선일보명조" panose="02030304000000000000"/>
              </a:rPr>
              <a:t>)</a:t>
            </a:r>
            <a:r>
              <a:rPr lang="ko-KR" altLang="en-US" sz="1600" dirty="0" smtClean="0">
                <a:ea typeface="조선일보명조" panose="02030304000000000000"/>
              </a:rPr>
              <a:t> </a:t>
            </a:r>
            <a:r>
              <a:rPr lang="en-US" altLang="ko-KR" sz="1600" dirty="0" smtClean="0">
                <a:ea typeface="조선일보명조" panose="02030304000000000000"/>
              </a:rPr>
              <a:t>-&gt; </a:t>
            </a:r>
            <a:r>
              <a:rPr lang="en-US" altLang="ko-KR" sz="1600" dirty="0" err="1" smtClean="0"/>
              <a:t>ét</a:t>
            </a:r>
            <a:r>
              <a:rPr lang="en-US" altLang="ko-KR" sz="1600" dirty="0" err="1" smtClean="0">
                <a:ea typeface="조선일보명조" panose="02030304000000000000"/>
              </a:rPr>
              <a:t>udiant</a:t>
            </a:r>
            <a:r>
              <a:rPr lang="ko-KR" altLang="en-US" sz="1600" dirty="0" smtClean="0">
                <a:ea typeface="조선일보명조" panose="02030304000000000000"/>
              </a:rPr>
              <a:t>를 예측하는 데 도움됨</a:t>
            </a:r>
            <a:endParaRPr lang="en-US" altLang="ko-KR" sz="1600" dirty="0" smtClean="0">
              <a:ea typeface="조선일보명조" panose="0203030400000000000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20407" y="6174903"/>
            <a:ext cx="76159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atin typeface="+mn-ea"/>
              </a:rPr>
              <a:t> </a:t>
            </a:r>
            <a:r>
              <a:rPr lang="ko-KR" altLang="en-US" b="1" dirty="0" err="1" smtClean="0">
                <a:latin typeface="+mn-ea"/>
              </a:rPr>
              <a:t>ㆍ</a:t>
            </a:r>
            <a:r>
              <a:rPr lang="ko-KR" altLang="en-US" dirty="0" err="1" smtClean="0">
                <a:ea typeface="조선일보명조" panose="02030304000000000000"/>
              </a:rPr>
              <a:t>서로</a:t>
            </a:r>
            <a:r>
              <a:rPr lang="ko-KR" altLang="en-US" dirty="0" smtClean="0">
                <a:ea typeface="조선일보명조" panose="02030304000000000000"/>
              </a:rPr>
              <a:t> 다른 입력</a:t>
            </a:r>
            <a:r>
              <a:rPr lang="en-US" altLang="ko-KR" dirty="0" smtClean="0">
                <a:ea typeface="조선일보명조" panose="02030304000000000000"/>
              </a:rPr>
              <a:t>(ex. </a:t>
            </a:r>
            <a:r>
              <a:rPr lang="ko-KR" altLang="en-US" dirty="0" smtClean="0">
                <a:ea typeface="조선일보명조" panose="02030304000000000000"/>
              </a:rPr>
              <a:t>영어 시퀀스와 불어 시퀀스</a:t>
            </a:r>
            <a:r>
              <a:rPr lang="en-US" altLang="ko-KR" dirty="0" smtClean="0">
                <a:ea typeface="조선일보명조" panose="02030304000000000000"/>
              </a:rPr>
              <a:t>)</a:t>
            </a:r>
            <a:r>
              <a:rPr lang="ko-KR" altLang="en-US" dirty="0" smtClean="0">
                <a:ea typeface="조선일보명조" panose="02030304000000000000"/>
              </a:rPr>
              <a:t>간의 </a:t>
            </a:r>
            <a:r>
              <a:rPr lang="ko-KR" altLang="en-US" dirty="0" err="1" smtClean="0">
                <a:ea typeface="조선일보명조" panose="02030304000000000000"/>
              </a:rPr>
              <a:t>유사도를</a:t>
            </a:r>
            <a:r>
              <a:rPr lang="ko-KR" altLang="en-US" dirty="0" smtClean="0">
                <a:ea typeface="조선일보명조" panose="02030304000000000000"/>
              </a:rPr>
              <a:t> 구하는 것</a:t>
            </a:r>
            <a:endParaRPr lang="en-US" altLang="ko-KR" dirty="0" smtClean="0">
              <a:ea typeface="조선일보명조" panose="02030304000000000000"/>
            </a:endParaRPr>
          </a:p>
          <a:p>
            <a:r>
              <a:rPr lang="en-US" altLang="ko-KR" dirty="0">
                <a:ea typeface="조선일보명조" panose="02030304000000000000"/>
              </a:rPr>
              <a:t> </a:t>
            </a:r>
            <a:r>
              <a:rPr lang="en-US" altLang="ko-KR" dirty="0" smtClean="0">
                <a:ea typeface="조선일보명조" panose="02030304000000000000"/>
              </a:rPr>
              <a:t>     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-&gt; Tracking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에서 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correlation 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대신 </a:t>
            </a:r>
            <a:r>
              <a:rPr lang="en-US" altLang="ko-KR" dirty="0" smtClean="0">
                <a:solidFill>
                  <a:srgbClr val="FF0000"/>
                </a:solidFill>
                <a:ea typeface="조선일보명조" panose="02030304000000000000"/>
              </a:rPr>
              <a:t>cross attention</a:t>
            </a:r>
            <a:r>
              <a:rPr lang="ko-KR" altLang="en-US" dirty="0" smtClean="0">
                <a:solidFill>
                  <a:srgbClr val="FF0000"/>
                </a:solidFill>
                <a:ea typeface="조선일보명조" panose="02030304000000000000"/>
              </a:rPr>
              <a:t>이 사용될 수 있음</a:t>
            </a:r>
            <a:endParaRPr lang="en-US" altLang="ko-KR" dirty="0" smtClean="0">
              <a:solidFill>
                <a:srgbClr val="FF0000"/>
              </a:solidFill>
              <a:ea typeface="조선일보명조" panose="020303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95622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슬라이드 번호 개체 틀 3"/>
          <p:cNvSpPr>
            <a:spLocks noGrp="1"/>
          </p:cNvSpPr>
          <p:nvPr>
            <p:ph type="sldNum" sz="quarter" idx="7"/>
          </p:nvPr>
        </p:nvSpPr>
        <p:spPr>
          <a:xfrm>
            <a:off x="9495205" y="7009642"/>
            <a:ext cx="3025021" cy="402652"/>
          </a:xfrm>
        </p:spPr>
        <p:txBody>
          <a:bodyPr/>
          <a:lstStyle/>
          <a:p>
            <a:fld id="{B6F15528-21DE-4FAA-801E-634DDDAF4B2B}" type="slidenum">
              <a:rPr lang="en-US" altLang="ko-KR" smtClean="0"/>
              <a:t>9</a:t>
            </a:fld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20407" y="644858"/>
            <a:ext cx="2894274" cy="50086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9" tIns="50419" rIns="100839" bIns="504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985"/>
          </a:p>
        </p:txBody>
      </p:sp>
      <p:sp>
        <p:nvSpPr>
          <p:cNvPr id="20" name="직사각형 19"/>
          <p:cNvSpPr/>
          <p:nvPr/>
        </p:nvSpPr>
        <p:spPr>
          <a:xfrm>
            <a:off x="11568233" y="7041691"/>
            <a:ext cx="795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DELAB</a:t>
            </a:r>
            <a:endParaRPr lang="ko-KR" alt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0407" y="867292"/>
            <a:ext cx="121806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chemeClr val="bg2">
                    <a:lumMod val="25000"/>
                  </a:schemeClr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Transformer Tracking</a:t>
            </a:r>
          </a:p>
          <a:p>
            <a:endParaRPr lang="en-US" altLang="ko-KR" b="1" dirty="0" smtClean="0"/>
          </a:p>
          <a:p>
            <a:r>
              <a:rPr lang="ko-KR" altLang="en-US" sz="2400" dirty="0" err="1" smtClean="0"/>
              <a:t>ㆍ</a:t>
            </a:r>
            <a:r>
              <a:rPr lang="en-US" altLang="ko-KR" sz="2000" dirty="0" smtClean="0">
                <a:solidFill>
                  <a:schemeClr val="bg2">
                    <a:lumMod val="25000"/>
                  </a:schemeClr>
                </a:solidFill>
                <a:ea typeface="조선일보명조" panose="02030304000000000000" pitchFamily="18" charset="-127"/>
              </a:rPr>
              <a:t>Overall Architecture</a:t>
            </a:r>
          </a:p>
          <a:p>
            <a:endParaRPr lang="en-US" altLang="ko-KR" sz="1000" dirty="0"/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b="1" dirty="0" smtClean="0">
                <a:ea typeface="조선일보명조" panose="02030304000000000000"/>
              </a:rPr>
              <a:t>Feature Extractor: </a:t>
            </a:r>
            <a:r>
              <a:rPr lang="en-US" altLang="ko-KR" sz="1600" dirty="0" smtClean="0">
                <a:ea typeface="조선일보명조" panose="02030304000000000000"/>
              </a:rPr>
              <a:t>ResNet50</a:t>
            </a:r>
            <a:r>
              <a:rPr lang="ko-KR" altLang="en-US" sz="1600" dirty="0">
                <a:ea typeface="조선일보명조" panose="02030304000000000000"/>
              </a:rPr>
              <a:t>을 이용해서 </a:t>
            </a:r>
            <a:r>
              <a:rPr lang="en-US" altLang="ko-KR" sz="1600" dirty="0">
                <a:ea typeface="조선일보명조" panose="02030304000000000000"/>
              </a:rPr>
              <a:t>Template</a:t>
            </a:r>
            <a:r>
              <a:rPr lang="ko-KR" altLang="en-US" sz="1600" dirty="0">
                <a:ea typeface="조선일보명조" panose="02030304000000000000"/>
              </a:rPr>
              <a:t>과 </a:t>
            </a:r>
            <a:r>
              <a:rPr lang="en-US" altLang="ko-KR" sz="1600" dirty="0">
                <a:ea typeface="조선일보명조" panose="02030304000000000000"/>
              </a:rPr>
              <a:t>Search Region</a:t>
            </a:r>
            <a:r>
              <a:rPr lang="ko-KR" altLang="en-US" sz="1600" dirty="0">
                <a:ea typeface="조선일보명조" panose="02030304000000000000"/>
              </a:rPr>
              <a:t>의 </a:t>
            </a:r>
            <a:r>
              <a:rPr lang="en-US" altLang="ko-KR" sz="1600" dirty="0">
                <a:ea typeface="조선일보명조" panose="02030304000000000000"/>
              </a:rPr>
              <a:t>Feature</a:t>
            </a:r>
            <a:r>
              <a:rPr lang="ko-KR" altLang="en-US" sz="1600" dirty="0">
                <a:ea typeface="조선일보명조" panose="02030304000000000000"/>
              </a:rPr>
              <a:t>를 </a:t>
            </a:r>
            <a:r>
              <a:rPr lang="ko-KR" altLang="en-US" sz="1600" dirty="0" smtClean="0">
                <a:ea typeface="조선일보명조" panose="02030304000000000000"/>
              </a:rPr>
              <a:t>추출</a:t>
            </a:r>
            <a:endParaRPr lang="en-US" altLang="ko-KR" sz="1600" dirty="0" smtClean="0">
              <a:ea typeface="조선일보명조" panose="02030304000000000000"/>
            </a:endParaRPr>
          </a:p>
          <a:p>
            <a:r>
              <a:rPr lang="en-US" altLang="ko-KR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b="1" dirty="0" smtClean="0">
                <a:ea typeface="조선일보명조" panose="02030304000000000000"/>
              </a:rPr>
              <a:t>Feature </a:t>
            </a:r>
            <a:r>
              <a:rPr lang="en-US" altLang="ko-KR" sz="1600" b="1" dirty="0" smtClean="0">
                <a:solidFill>
                  <a:srgbClr val="FF0000"/>
                </a:solidFill>
                <a:ea typeface="조선일보명조" panose="02030304000000000000"/>
              </a:rPr>
              <a:t>Fusion</a:t>
            </a:r>
            <a:r>
              <a:rPr lang="en-US" altLang="ko-KR" sz="1600" b="1" dirty="0" smtClean="0">
                <a:ea typeface="조선일보명조" panose="02030304000000000000"/>
              </a:rPr>
              <a:t> Network: </a:t>
            </a:r>
            <a:r>
              <a:rPr lang="en-US" altLang="ko-KR" sz="1600" dirty="0" smtClean="0">
                <a:ea typeface="조선일보명조" panose="02030304000000000000"/>
              </a:rPr>
              <a:t>Template</a:t>
            </a:r>
            <a:r>
              <a:rPr lang="ko-KR" altLang="en-US" sz="1600" dirty="0" smtClean="0">
                <a:ea typeface="조선일보명조" panose="02030304000000000000"/>
              </a:rPr>
              <a:t>과 </a:t>
            </a:r>
            <a:r>
              <a:rPr lang="en-US" altLang="ko-KR" sz="1600" dirty="0" smtClean="0">
                <a:ea typeface="조선일보명조" panose="02030304000000000000"/>
              </a:rPr>
              <a:t>Search Region</a:t>
            </a:r>
            <a:r>
              <a:rPr lang="ko-KR" altLang="en-US" sz="1600" dirty="0" smtClean="0">
                <a:ea typeface="조선일보명조" panose="02030304000000000000"/>
              </a:rPr>
              <a:t>간의 </a:t>
            </a:r>
            <a:r>
              <a:rPr lang="ko-KR" altLang="en-US" sz="1600" dirty="0" err="1" smtClean="0">
                <a:solidFill>
                  <a:srgbClr val="FF0000"/>
                </a:solidFill>
                <a:ea typeface="조선일보명조" panose="02030304000000000000"/>
              </a:rPr>
              <a:t>유사도를</a:t>
            </a:r>
            <a:r>
              <a:rPr lang="ko-KR" altLang="en-US" sz="1600" dirty="0" smtClean="0">
                <a:solidFill>
                  <a:srgbClr val="FF0000"/>
                </a:solidFill>
                <a:ea typeface="조선일보명조" panose="02030304000000000000"/>
              </a:rPr>
              <a:t> 구해 </a:t>
            </a:r>
            <a:r>
              <a:rPr lang="ko-KR" altLang="en-US" sz="1600" dirty="0" smtClean="0">
                <a:ea typeface="조선일보명조" panose="02030304000000000000"/>
              </a:rPr>
              <a:t>동일한 특징을 파악  </a:t>
            </a:r>
            <a:endParaRPr lang="ko-KR" altLang="en-US" sz="1600" dirty="0" smtClean="0">
              <a:solidFill>
                <a:srgbClr val="7030A0"/>
              </a:solidFill>
              <a:ea typeface="조선일보명조" panose="02030304000000000000"/>
            </a:endParaRPr>
          </a:p>
          <a:p>
            <a:r>
              <a:rPr lang="ko-KR" altLang="en-US" sz="1600" dirty="0" smtClean="0">
                <a:ea typeface="조선일보명조" panose="02030304000000000000"/>
              </a:rPr>
              <a:t>    </a:t>
            </a:r>
            <a:r>
              <a:rPr lang="ko-KR" altLang="en-US" sz="1600" b="1" dirty="0" err="1" smtClean="0">
                <a:latin typeface="+mn-ea"/>
              </a:rPr>
              <a:t>ㆍ</a:t>
            </a:r>
            <a:r>
              <a:rPr lang="en-US" altLang="ko-KR" sz="1600" b="1" dirty="0" smtClean="0">
                <a:ea typeface="조선일보명조" panose="02030304000000000000"/>
              </a:rPr>
              <a:t>Prediction Head Network: </a:t>
            </a:r>
            <a:r>
              <a:rPr lang="en-US" altLang="ko-KR" sz="1600" dirty="0" smtClean="0">
                <a:ea typeface="조선일보명조" panose="02030304000000000000"/>
              </a:rPr>
              <a:t>1024</a:t>
            </a:r>
            <a:r>
              <a:rPr lang="ko-KR" altLang="en-US" sz="1600" dirty="0" smtClean="0">
                <a:ea typeface="조선일보명조" panose="02030304000000000000"/>
              </a:rPr>
              <a:t>개의 후보 박스에 대해 </a:t>
            </a:r>
            <a:r>
              <a:rPr lang="en-US" altLang="ko-KR" sz="1600" dirty="0" smtClean="0">
                <a:ea typeface="조선일보명조" panose="02030304000000000000"/>
              </a:rPr>
              <a:t>class score</a:t>
            </a:r>
            <a:r>
              <a:rPr lang="ko-KR" altLang="en-US" sz="1600" dirty="0" smtClean="0">
                <a:ea typeface="조선일보명조" panose="02030304000000000000"/>
              </a:rPr>
              <a:t>와 </a:t>
            </a:r>
            <a:r>
              <a:rPr lang="en-US" altLang="ko-KR" sz="1600" dirty="0" smtClean="0">
                <a:ea typeface="조선일보명조" panose="02030304000000000000"/>
              </a:rPr>
              <a:t>coordinates</a:t>
            </a:r>
            <a:r>
              <a:rPr lang="ko-KR" altLang="en-US" sz="1600" dirty="0" smtClean="0">
                <a:ea typeface="조선일보명조" panose="02030304000000000000"/>
              </a:rPr>
              <a:t>를 결정</a:t>
            </a:r>
            <a:endParaRPr lang="en-US" altLang="ko-KR" sz="1600" b="1" dirty="0">
              <a:solidFill>
                <a:schemeClr val="accent2"/>
              </a:solidFill>
              <a:ea typeface="조선일보명조" panose="0203030400000000000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81" y="3314380"/>
            <a:ext cx="11675045" cy="32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K_SHA_ppt_design" id="{35DECB70-B79A-477F-9CE3-51383082747F}" vid="{E4F8230B-F424-48CD-86BD-710EDE5FCC2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CUK_SHA_ppt_design</Template>
  <TotalTime>6774</TotalTime>
  <Words>1218</Words>
  <Application>Microsoft Office PowerPoint</Application>
  <PresentationFormat>사용자 지정</PresentationFormat>
  <Paragraphs>276</Paragraphs>
  <Slides>23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Arial</vt:lpstr>
      <vt:lpstr>조선일보명조</vt:lpstr>
      <vt:lpstr>Calibri Light</vt:lpstr>
      <vt:lpstr>Calibri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SungHyun Ahn</dc:creator>
  <cp:lastModifiedBy>SungHyun Ahn</cp:lastModifiedBy>
  <cp:revision>902</cp:revision>
  <dcterms:created xsi:type="dcterms:W3CDTF">2021-09-26T02:36:25Z</dcterms:created>
  <dcterms:modified xsi:type="dcterms:W3CDTF">2022-08-25T17:00:16Z</dcterms:modified>
</cp:coreProperties>
</file>