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28"/>
  </p:notesMasterIdLst>
  <p:sldIdLst>
    <p:sldId id="256" r:id="rId2"/>
    <p:sldId id="261" r:id="rId3"/>
    <p:sldId id="335" r:id="rId4"/>
    <p:sldId id="350" r:id="rId5"/>
    <p:sldId id="351" r:id="rId6"/>
    <p:sldId id="352" r:id="rId7"/>
    <p:sldId id="353" r:id="rId8"/>
    <p:sldId id="354" r:id="rId9"/>
    <p:sldId id="355" r:id="rId10"/>
    <p:sldId id="357" r:id="rId11"/>
    <p:sldId id="356" r:id="rId12"/>
    <p:sldId id="358" r:id="rId13"/>
    <p:sldId id="359" r:id="rId14"/>
    <p:sldId id="360" r:id="rId15"/>
    <p:sldId id="362" r:id="rId16"/>
    <p:sldId id="363" r:id="rId17"/>
    <p:sldId id="364" r:id="rId18"/>
    <p:sldId id="365" r:id="rId19"/>
    <p:sldId id="366" r:id="rId20"/>
    <p:sldId id="367" r:id="rId21"/>
    <p:sldId id="370" r:id="rId22"/>
    <p:sldId id="368" r:id="rId23"/>
    <p:sldId id="369" r:id="rId24"/>
    <p:sldId id="371" r:id="rId25"/>
    <p:sldId id="372" r:id="rId26"/>
    <p:sldId id="262" r:id="rId27"/>
  </p:sldIdLst>
  <p:sldSz cx="13444538" cy="756285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6875E62-F346-44A9-8605-B08B2FE99D05}">
          <p14:sldIdLst>
            <p14:sldId id="256"/>
            <p14:sldId id="261"/>
            <p14:sldId id="335"/>
            <p14:sldId id="350"/>
            <p14:sldId id="351"/>
            <p14:sldId id="352"/>
            <p14:sldId id="353"/>
            <p14:sldId id="354"/>
            <p14:sldId id="355"/>
            <p14:sldId id="357"/>
            <p14:sldId id="356"/>
            <p14:sldId id="358"/>
            <p14:sldId id="359"/>
            <p14:sldId id="360"/>
            <p14:sldId id="362"/>
            <p14:sldId id="363"/>
            <p14:sldId id="364"/>
            <p14:sldId id="365"/>
            <p14:sldId id="366"/>
            <p14:sldId id="367"/>
            <p14:sldId id="370"/>
            <p14:sldId id="368"/>
            <p14:sldId id="369"/>
            <p14:sldId id="371"/>
            <p14:sldId id="372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9A8"/>
    <a:srgbClr val="FBE3DF"/>
    <a:srgbClr val="FF7C80"/>
    <a:srgbClr val="0D2E86"/>
    <a:srgbClr val="566D9A"/>
    <a:srgbClr val="FF66FF"/>
    <a:srgbClr val="FEE2E4"/>
    <a:srgbClr val="FF00FF"/>
    <a:srgbClr val="FFFFFF"/>
    <a:srgbClr val="B9B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102"/>
      </p:cViewPr>
      <p:guideLst>
        <p:guide orient="horz" pos="2382"/>
        <p:guide pos="42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1B1B-819D-4F22-85FE-A80156B87736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D0750-3D06-44C2-9A2B-6D2CECFC70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7C87-E023-4EA3-9372-456DAC813F74}" type="datetime1">
              <a:rPr lang="en-US" altLang="ko-KR" smtClean="0"/>
              <a:t>7/21/2022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99D1-B54D-4A5D-B90D-DE81B580CE05}" type="datetime1">
              <a:rPr lang="en-US" altLang="ko-KR" smtClean="0"/>
              <a:t>7/21/2022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4774-3690-4F9D-BB7D-297EAE35113D}" type="datetime1">
              <a:rPr lang="en-US" altLang="ko-KR" smtClean="0"/>
              <a:t>7/21/2022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9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A44-2AF6-4648-A8A2-041B5F20298E}" type="datetime1">
              <a:rPr lang="en-US" altLang="ko-KR" smtClean="0"/>
              <a:t>7/21/2022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2DB-36F5-4C0C-8723-BF308B4D6815}" type="datetime1">
              <a:rPr lang="en-US" altLang="ko-KR" smtClean="0"/>
              <a:t>7/21/2022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4A9-939B-4B03-8DE7-400460ED3751}" type="datetime1">
              <a:rPr lang="en-US" altLang="ko-KR" smtClean="0"/>
              <a:t>7/21/2022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8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D7F2-641D-4246-8499-E31392622097}" type="datetime1">
              <a:rPr lang="en-US" altLang="ko-KR" smtClean="0"/>
              <a:t>7/21/2022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3F98-45CB-4257-B7DD-268DA0BE9DA9}" type="datetime1">
              <a:rPr lang="en-US" altLang="ko-KR" smtClean="0"/>
              <a:t>7/21/2022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71E-182D-4C6B-9FF5-DA33045C12D7}" type="datetime1">
              <a:rPr lang="en-US" altLang="ko-KR" smtClean="0"/>
              <a:t>7/21/2022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6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6C8-1D18-4DC2-85FA-662F940C0116}" type="datetime1">
              <a:rPr lang="en-US" altLang="ko-KR" smtClean="0"/>
              <a:t>7/21/2022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3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9080-46D7-456C-B12F-9161C3251E18}" type="datetime1">
              <a:rPr lang="en-US" altLang="ko-KR" smtClean="0"/>
              <a:t>7/21/2022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2748-1C33-40A6-95CB-92DB8B4A0306}" type="datetime1">
              <a:rPr lang="en-US" altLang="ko-KR" smtClean="0"/>
              <a:t>7/21/2022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5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062E-A47C-44FD-BE2C-7E4434081955}" type="datetime1">
              <a:rPr lang="en-US" altLang="ko-KR" smtClean="0"/>
              <a:t>7/21/2022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0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1008309" rtl="0" eaLnBrk="1" latinLnBrk="1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1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kgDve_vC1o&amp;t=83s" TargetMode="External"/><Relationship Id="rId2" Type="http://schemas.openxmlformats.org/officeDocument/2006/relationships/hyperlink" Target="https://arxiv.org/pdf/2010.11929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nflearn.com/course/%EB%94%A5%EB%9F%AC%EB%8B%9D-%EB%B9%84%EC%A0%84%ED%8A%B8%EB%9E%9C%EC%8A%A4%ED%8F%AC%EB%A8%B8" TargetMode="External"/><Relationship Id="rId5" Type="http://schemas.openxmlformats.org/officeDocument/2006/relationships/hyperlink" Target="https://seoilgun.medium.com/cnn%EC%9D%98-stationarity%EC%99%80-locality-610166700979" TargetMode="External"/><Relationship Id="rId4" Type="http://schemas.openxmlformats.org/officeDocument/2006/relationships/hyperlink" Target="https://www.youtube.com/watch?v=D72_Cn-XV1g&amp;t=94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0861" y="3307080"/>
            <a:ext cx="3781356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Vision Transformer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764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2022/07/22&gt;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428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10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Vision Transformer (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b="1" dirty="0" smtClean="0">
                <a:ea typeface="조선일보명조" panose="02030304000000000000"/>
              </a:rPr>
              <a:t>Step 2.</a:t>
            </a:r>
            <a:r>
              <a:rPr lang="en-US" altLang="ko-KR" sz="1600" dirty="0" smtClean="0">
                <a:ea typeface="조선일보명조" panose="02030304000000000000"/>
              </a:rPr>
              <a:t> Linear Projection</a:t>
            </a:r>
            <a:r>
              <a:rPr lang="ko-KR" altLang="en-US" sz="1600" dirty="0" smtClean="0">
                <a:ea typeface="조선일보명조" panose="02030304000000000000"/>
              </a:rPr>
              <a:t>을 통해 </a:t>
            </a:r>
            <a:r>
              <a:rPr lang="en-US" altLang="ko-KR" sz="1600" dirty="0" err="1" smtClean="0">
                <a:ea typeface="조선일보명조" panose="02030304000000000000"/>
              </a:rPr>
              <a:t>x</a:t>
            </a:r>
            <a:r>
              <a:rPr lang="en-US" altLang="ko-KR" sz="1600" baseline="-25000" dirty="0" err="1" smtClean="0">
                <a:ea typeface="조선일보명조" panose="02030304000000000000"/>
              </a:rPr>
              <a:t>p</a:t>
            </a:r>
            <a:r>
              <a:rPr lang="ko-KR" altLang="en-US" sz="1600" dirty="0" smtClean="0">
                <a:ea typeface="조선일보명조" panose="02030304000000000000"/>
              </a:rPr>
              <a:t>의 각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패치를 </a:t>
            </a:r>
            <a:r>
              <a:rPr lang="en-US" altLang="ko-KR" sz="1600" dirty="0" smtClean="0">
                <a:ea typeface="조선일보명조" panose="02030304000000000000"/>
              </a:rPr>
              <a:t>D</a:t>
            </a:r>
            <a:r>
              <a:rPr lang="ko-KR" altLang="en-US" sz="1600" dirty="0" smtClean="0">
                <a:ea typeface="조선일보명조" panose="02030304000000000000"/>
              </a:rPr>
              <a:t>차원으로 변환한다</a:t>
            </a:r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(Embedding)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3883"/>
          <a:stretch/>
        </p:blipFill>
        <p:spPr>
          <a:xfrm>
            <a:off x="1050059" y="2984167"/>
            <a:ext cx="5907409" cy="256360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468" y="4480827"/>
            <a:ext cx="3667637" cy="1066949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916709" y="6094992"/>
            <a:ext cx="7312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b="1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ㆍ임베딩</a:t>
            </a:r>
            <a:r>
              <a:rPr lang="ko-KR" altLang="en-US" sz="16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필터 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E</a:t>
            </a:r>
            <a:r>
              <a:rPr lang="en-US" altLang="ko-KR" sz="1600" dirty="0" smtClean="0">
                <a:ea typeface="조선일보명조" panose="02030304000000000000"/>
              </a:rPr>
              <a:t>:  P</a:t>
            </a:r>
            <a:r>
              <a:rPr lang="en-US" altLang="ko-KR" sz="1600" baseline="30000" dirty="0" smtClean="0">
                <a:ea typeface="조선일보명조" panose="02030304000000000000"/>
              </a:rPr>
              <a:t>2</a:t>
            </a:r>
            <a:r>
              <a:rPr lang="en-US" altLang="ko-KR" sz="1600" dirty="0" smtClean="0">
                <a:ea typeface="조선일보명조" panose="02030304000000000000"/>
              </a:rPr>
              <a:t>C x D (</a:t>
            </a:r>
            <a:r>
              <a:rPr lang="ko-KR" altLang="en-US" sz="1600" dirty="0" smtClean="0">
                <a:ea typeface="조선일보명조" panose="02030304000000000000"/>
              </a:rPr>
              <a:t>사용자가 지정한 차원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ea typeface="조선일보명조" panose="02030304000000000000"/>
              </a:rPr>
              <a:t>ㆍ패치</a:t>
            </a:r>
            <a:r>
              <a:rPr lang="ko-KR" altLang="en-US" sz="1600" dirty="0" smtClean="0">
                <a:ea typeface="조선일보명조" panose="02030304000000000000"/>
              </a:rPr>
              <a:t> 시퀀스 </a:t>
            </a:r>
            <a:r>
              <a:rPr lang="ko-KR" altLang="en-US" sz="1600" dirty="0" smtClean="0">
                <a:ea typeface="조선일보명조" panose="02030304000000000000"/>
              </a:rPr>
              <a:t>모음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1600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x</a:t>
            </a:r>
            <a:r>
              <a:rPr lang="en-US" altLang="ko-KR" sz="1600" baseline="-25000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p</a:t>
            </a:r>
            <a:r>
              <a:rPr lang="en-US" altLang="ko-KR" sz="1600" baseline="-250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en-US" altLang="ko-KR" sz="1600" dirty="0" err="1" smtClean="0">
                <a:ea typeface="조선일보명조" panose="02030304000000000000"/>
              </a:rPr>
              <a:t>Nx</a:t>
            </a:r>
            <a:r>
              <a:rPr lang="en-US" altLang="ko-KR" sz="1600" dirty="0" smtClean="0">
                <a:ea typeface="조선일보명조" panose="02030304000000000000"/>
              </a:rPr>
              <a:t>(P</a:t>
            </a:r>
            <a:r>
              <a:rPr lang="en-US" altLang="ko-KR" sz="1600" baseline="30000" dirty="0" smtClean="0">
                <a:ea typeface="조선일보명조" panose="02030304000000000000"/>
              </a:rPr>
              <a:t>2</a:t>
            </a:r>
            <a:r>
              <a:rPr lang="en-US" altLang="ko-KR" sz="1600" dirty="0" smtClean="0">
                <a:ea typeface="조선일보명조" panose="02030304000000000000"/>
              </a:rPr>
              <a:t>C</a:t>
            </a:r>
            <a:r>
              <a:rPr lang="en-US" altLang="ko-KR" sz="1600" dirty="0" smtClean="0">
                <a:ea typeface="조선일보명조" panose="02030304000000000000"/>
              </a:rPr>
              <a:t>))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-- Embedding --&gt; </a:t>
            </a:r>
            <a:r>
              <a:rPr lang="ko-KR" altLang="en-US" sz="1600" dirty="0" smtClean="0">
                <a:ea typeface="조선일보명조" panose="02030304000000000000"/>
              </a:rPr>
              <a:t>패치 </a:t>
            </a:r>
            <a:r>
              <a:rPr lang="ko-KR" altLang="en-US" sz="1600" dirty="0" err="1" smtClean="0">
                <a:ea typeface="조선일보명조" panose="02030304000000000000"/>
              </a:rPr>
              <a:t>임베딩</a:t>
            </a:r>
            <a:r>
              <a:rPr lang="ko-KR" altLang="en-US" sz="1600" dirty="0" smtClean="0">
                <a:ea typeface="조선일보명조" panose="02030304000000000000"/>
              </a:rPr>
              <a:t> 모음 </a:t>
            </a:r>
            <a:r>
              <a:rPr lang="en-US" altLang="ko-KR" sz="1600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x</a:t>
            </a:r>
            <a:r>
              <a:rPr lang="en-US" altLang="ko-KR" sz="1600" baseline="-25000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p</a:t>
            </a:r>
            <a:r>
              <a:rPr lang="en-US" altLang="ko-KR" sz="1600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E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en-US" altLang="ko-KR" sz="1600" dirty="0" err="1" smtClean="0">
                <a:ea typeface="조선일보명조" panose="02030304000000000000"/>
              </a:rPr>
              <a:t>NxD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endParaRPr lang="en-US" altLang="ko-KR" sz="1600" dirty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12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11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Vision Transformer (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b="1" dirty="0" smtClean="0">
                <a:ea typeface="조선일보명조" panose="02030304000000000000"/>
              </a:rPr>
              <a:t>Step 3.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en-US" altLang="ko-KR" sz="1600" dirty="0" err="1" smtClean="0">
                <a:ea typeface="조선일보명조" panose="02030304000000000000"/>
              </a:rPr>
              <a:t>x</a:t>
            </a:r>
            <a:r>
              <a:rPr lang="en-US" altLang="ko-KR" sz="1600" baseline="-25000" dirty="0" err="1" smtClean="0">
                <a:ea typeface="조선일보명조" panose="02030304000000000000"/>
              </a:rPr>
              <a:t>p</a:t>
            </a:r>
            <a:r>
              <a:rPr lang="en-US" altLang="ko-KR" sz="1600" dirty="0" err="1" smtClean="0">
                <a:ea typeface="조선일보명조" panose="02030304000000000000"/>
              </a:rPr>
              <a:t>E</a:t>
            </a:r>
            <a:r>
              <a:rPr lang="ko-KR" altLang="en-US" sz="1600" dirty="0" smtClean="0">
                <a:ea typeface="조선일보명조" panose="02030304000000000000"/>
              </a:rPr>
              <a:t>에 </a:t>
            </a:r>
            <a:r>
              <a:rPr lang="en-US" altLang="ko-KR" sz="1600" dirty="0" smtClean="0">
                <a:ea typeface="조선일보명조" panose="02030304000000000000"/>
              </a:rPr>
              <a:t>class token</a:t>
            </a:r>
            <a:r>
              <a:rPr lang="ko-KR" altLang="en-US" sz="1600" dirty="0" smtClean="0">
                <a:ea typeface="조선일보명조" panose="02030304000000000000"/>
              </a:rPr>
              <a:t>을 </a:t>
            </a:r>
            <a:r>
              <a:rPr lang="ko-KR" altLang="en-US" sz="1600" dirty="0" smtClean="0">
                <a:ea typeface="조선일보명조" panose="02030304000000000000"/>
              </a:rPr>
              <a:t>추가하고 </a:t>
            </a:r>
            <a:r>
              <a:rPr lang="en-US" altLang="ko-KR" sz="1600" dirty="0" smtClean="0">
                <a:ea typeface="조선일보명조" panose="02030304000000000000"/>
              </a:rPr>
              <a:t>Positional </a:t>
            </a:r>
            <a:r>
              <a:rPr lang="en-US" altLang="ko-KR" sz="1600" dirty="0" smtClean="0">
                <a:ea typeface="조선일보명조" panose="02030304000000000000"/>
              </a:rPr>
              <a:t>Embedding </a:t>
            </a:r>
            <a:r>
              <a:rPr lang="ko-KR" altLang="en-US" sz="1600" dirty="0" smtClean="0">
                <a:ea typeface="조선일보명조" panose="02030304000000000000"/>
              </a:rPr>
              <a:t>을 </a:t>
            </a:r>
            <a:r>
              <a:rPr lang="ko-KR" altLang="en-US" sz="1600" dirty="0" smtClean="0">
                <a:ea typeface="조선일보명조" panose="02030304000000000000"/>
              </a:rPr>
              <a:t>진행한다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/>
              <a:t>class token</a:t>
            </a:r>
            <a:r>
              <a:rPr lang="en-US" altLang="ko-KR" sz="1600" dirty="0" smtClean="0">
                <a:ea typeface="조선일보명조" panose="02030304000000000000"/>
              </a:rPr>
              <a:t>: </a:t>
            </a:r>
            <a:r>
              <a:rPr lang="ko-KR" altLang="en-US" sz="1600" dirty="0" smtClean="0">
                <a:ea typeface="조선일보명조" panose="02030304000000000000"/>
              </a:rPr>
              <a:t>학습 가능한 벡터로써 </a:t>
            </a:r>
            <a:r>
              <a:rPr lang="en-US" altLang="ko-KR" sz="1600" dirty="0" smtClean="0">
                <a:ea typeface="조선일보명조" panose="02030304000000000000"/>
              </a:rPr>
              <a:t>Encoder</a:t>
            </a:r>
            <a:r>
              <a:rPr lang="ko-KR" altLang="en-US" sz="1600" dirty="0" smtClean="0">
                <a:ea typeface="조선일보명조" panose="02030304000000000000"/>
              </a:rPr>
              <a:t>를 거쳐서 나왔을 때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이미지에 대한 </a:t>
            </a:r>
            <a:r>
              <a:rPr lang="en-US" altLang="ko-KR" sz="1600" dirty="0" smtClean="0">
                <a:ea typeface="조선일보명조" panose="02030304000000000000"/>
              </a:rPr>
              <a:t>Representation Vector </a:t>
            </a:r>
            <a:r>
              <a:rPr lang="ko-KR" altLang="en-US" sz="1600" dirty="0" smtClean="0">
                <a:ea typeface="조선일보명조" panose="02030304000000000000"/>
              </a:rPr>
              <a:t>역할을 수행한다</a:t>
            </a:r>
            <a:r>
              <a:rPr lang="en-US" altLang="ko-KR" sz="1600" dirty="0" smtClean="0">
                <a:ea typeface="조선일보명조" panose="02030304000000000000"/>
              </a:rPr>
              <a:t>.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90" y="5024792"/>
            <a:ext cx="5519815" cy="579903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916708" y="6094992"/>
            <a:ext cx="10412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클래스</a:t>
            </a:r>
            <a:r>
              <a:rPr lang="ko-KR" altLang="en-US" sz="1600" dirty="0" smtClean="0">
                <a:ea typeface="조선일보명조" panose="02030304000000000000"/>
              </a:rPr>
              <a:t> 토큰</a:t>
            </a:r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x</a:t>
            </a:r>
            <a:r>
              <a:rPr lang="en-US" altLang="ko-KR" sz="1600" baseline="-25000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cls</a:t>
            </a:r>
            <a:r>
              <a:rPr lang="en-US" altLang="ko-KR" sz="1600" dirty="0" smtClean="0">
                <a:ea typeface="조선일보명조" panose="02030304000000000000"/>
              </a:rPr>
              <a:t>:  </a:t>
            </a:r>
            <a:r>
              <a:rPr lang="en-US" altLang="ko-KR" sz="1600" dirty="0" smtClean="0">
                <a:ea typeface="조선일보명조" panose="02030304000000000000"/>
              </a:rPr>
              <a:t>1 x </a:t>
            </a:r>
            <a:r>
              <a:rPr lang="en-US" altLang="ko-KR" sz="1600" dirty="0" smtClean="0">
                <a:ea typeface="조선일보명조" panose="02030304000000000000"/>
              </a:rPr>
              <a:t>D 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위치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ea typeface="조선일보명조" panose="02030304000000000000"/>
              </a:rPr>
              <a:t>임베딩</a:t>
            </a:r>
            <a:r>
              <a:rPr lang="ko-KR" altLang="en-US" sz="1600" dirty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필터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E</a:t>
            </a:r>
            <a:r>
              <a:rPr lang="en-US" altLang="ko-KR" sz="1600" baseline="-250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pos</a:t>
            </a:r>
            <a:r>
              <a:rPr lang="en-US" altLang="ko-KR" sz="1600" dirty="0" smtClean="0">
                <a:ea typeface="조선일보명조" panose="02030304000000000000"/>
              </a:rPr>
              <a:t>: (N+1) </a:t>
            </a:r>
            <a:r>
              <a:rPr lang="en-US" altLang="ko-KR" sz="1600" dirty="0">
                <a:ea typeface="조선일보명조" panose="02030304000000000000"/>
              </a:rPr>
              <a:t>x </a:t>
            </a:r>
            <a:r>
              <a:rPr lang="en-US" altLang="ko-KR" sz="1600" dirty="0" smtClean="0">
                <a:ea typeface="조선일보명조" panose="02030304000000000000"/>
              </a:rPr>
              <a:t>D</a:t>
            </a:r>
          </a:p>
          <a:p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ea typeface="조선일보명조" panose="02030304000000000000"/>
              </a:rPr>
              <a:t>ㆍ패치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ea typeface="조선일보명조" panose="02030304000000000000"/>
              </a:rPr>
              <a:t>임베딩</a:t>
            </a:r>
            <a:r>
              <a:rPr lang="ko-KR" altLang="en-US" sz="1600" dirty="0" smtClean="0">
                <a:ea typeface="조선일보명조" panose="02030304000000000000"/>
              </a:rPr>
              <a:t> 모음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1600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x</a:t>
            </a:r>
            <a:r>
              <a:rPr lang="en-US" altLang="ko-KR" sz="1600" baseline="-25000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p</a:t>
            </a:r>
            <a:r>
              <a:rPr lang="en-US" altLang="ko-KR" sz="1600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E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((N+1) x D)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-- Positional Embedding </a:t>
            </a:r>
            <a:r>
              <a:rPr lang="en-US" altLang="ko-KR" sz="1600" dirty="0">
                <a:solidFill>
                  <a:srgbClr val="FF0000"/>
                </a:solidFill>
                <a:ea typeface="조선일보명조" panose="02030304000000000000"/>
              </a:rPr>
              <a:t>--&gt; </a:t>
            </a:r>
            <a:r>
              <a:rPr lang="ko-KR" altLang="en-US" sz="1600" dirty="0" smtClean="0">
                <a:ea typeface="조선일보명조" panose="02030304000000000000"/>
              </a:rPr>
              <a:t>위치 정보가 포함된 패치 </a:t>
            </a:r>
            <a:r>
              <a:rPr lang="ko-KR" altLang="en-US" sz="1600" dirty="0" err="1" smtClean="0">
                <a:ea typeface="조선일보명조" panose="02030304000000000000"/>
              </a:rPr>
              <a:t>임베딩</a:t>
            </a:r>
            <a:r>
              <a:rPr lang="ko-KR" altLang="en-US" sz="1600" dirty="0" smtClean="0">
                <a:ea typeface="조선일보명조" panose="02030304000000000000"/>
              </a:rPr>
              <a:t> 모음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z</a:t>
            </a:r>
            <a:r>
              <a:rPr lang="en-US" altLang="ko-KR" sz="1600" baseline="-250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0</a:t>
            </a:r>
            <a:r>
              <a:rPr lang="en-US" altLang="ko-KR" sz="1600" baseline="-250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((N+1) x D)</a:t>
            </a:r>
            <a:endParaRPr lang="en-US" altLang="ko-KR" sz="1600" dirty="0" smtClean="0">
              <a:solidFill>
                <a:schemeClr val="bg2">
                  <a:lumMod val="50000"/>
                </a:schemeClr>
              </a:solidFill>
              <a:ea typeface="조선일보명조" panose="0203030400000000000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90" y="4353529"/>
            <a:ext cx="3302116" cy="605784"/>
          </a:xfrm>
          <a:prstGeom prst="rect">
            <a:avLst/>
          </a:prstGeom>
        </p:spPr>
      </p:pic>
      <p:sp>
        <p:nvSpPr>
          <p:cNvPr id="21" name="오른쪽 화살표 20"/>
          <p:cNvSpPr/>
          <p:nvPr/>
        </p:nvSpPr>
        <p:spPr>
          <a:xfrm>
            <a:off x="4567474" y="4435629"/>
            <a:ext cx="645392" cy="458203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34" y="4429443"/>
            <a:ext cx="4281611" cy="42694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00" y="3101743"/>
            <a:ext cx="4564881" cy="1196739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1173190" y="3215042"/>
            <a:ext cx="4187583" cy="48851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2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12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Vision Transformer (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b="1" dirty="0" smtClean="0">
                <a:ea typeface="조선일보명조" panose="02030304000000000000"/>
              </a:rPr>
              <a:t>Step </a:t>
            </a:r>
            <a:r>
              <a:rPr lang="en-US" altLang="ko-KR" sz="1600" b="1" dirty="0" smtClean="0">
                <a:ea typeface="조선일보명조" panose="02030304000000000000"/>
              </a:rPr>
              <a:t>4.</a:t>
            </a:r>
            <a:r>
              <a:rPr lang="en-US" altLang="ko-KR" sz="1600" dirty="0" smtClean="0">
                <a:ea typeface="조선일보명조" panose="02030304000000000000"/>
              </a:rPr>
              <a:t> z</a:t>
            </a:r>
            <a:r>
              <a:rPr lang="en-US" altLang="ko-KR" sz="1600" baseline="-25000" dirty="0" smtClean="0">
                <a:ea typeface="조선일보명조" panose="02030304000000000000"/>
              </a:rPr>
              <a:t>0</a:t>
            </a:r>
            <a:r>
              <a:rPr lang="ko-KR" altLang="en-US" sz="1600" dirty="0">
                <a:ea typeface="조선일보명조" panose="02030304000000000000"/>
              </a:rPr>
              <a:t>를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Encoder Layer</a:t>
            </a:r>
            <a:r>
              <a:rPr lang="ko-KR" altLang="en-US" sz="1600" dirty="0" smtClean="0">
                <a:ea typeface="조선일보명조" panose="02030304000000000000"/>
              </a:rPr>
              <a:t>의 </a:t>
            </a:r>
            <a:r>
              <a:rPr lang="en-US" altLang="ko-KR" sz="1600" dirty="0" smtClean="0">
                <a:ea typeface="조선일보명조" panose="02030304000000000000"/>
              </a:rPr>
              <a:t>input</a:t>
            </a:r>
            <a:r>
              <a:rPr lang="ko-KR" altLang="en-US" sz="1600" dirty="0" smtClean="0">
                <a:ea typeface="조선일보명조" panose="02030304000000000000"/>
              </a:rPr>
              <a:t>으로 넣어 </a:t>
            </a:r>
            <a:r>
              <a:rPr lang="en-US" altLang="ko-KR" sz="1600" dirty="0" smtClean="0">
                <a:ea typeface="조선일보명조" panose="02030304000000000000"/>
              </a:rPr>
              <a:t>Attention</a:t>
            </a:r>
            <a:r>
              <a:rPr lang="ko-KR" altLang="en-US" sz="1600" dirty="0" smtClean="0">
                <a:ea typeface="조선일보명조" panose="02030304000000000000"/>
              </a:rPr>
              <a:t>을 수행한다 </a:t>
            </a:r>
            <a:r>
              <a:rPr lang="en-US" altLang="ko-KR" sz="1600" dirty="0" smtClean="0">
                <a:ea typeface="조선일보명조" panose="02030304000000000000"/>
              </a:rPr>
              <a:t>(L:12)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916708" y="6094992"/>
            <a:ext cx="943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MSA: Multi-Head Self Attention</a:t>
            </a:r>
          </a:p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LN</a:t>
            </a:r>
            <a:r>
              <a:rPr lang="en-US" altLang="ko-KR" sz="1600" dirty="0" smtClean="0">
                <a:ea typeface="조선일보명조" panose="02030304000000000000"/>
              </a:rPr>
              <a:t>: Layer Norm</a:t>
            </a:r>
            <a:endParaRPr lang="en-US" altLang="ko-KR" sz="1600" dirty="0" smtClean="0">
              <a:solidFill>
                <a:schemeClr val="bg2">
                  <a:lumMod val="50000"/>
                </a:schemeClr>
              </a:solidFill>
              <a:ea typeface="조선일보명조" panose="0203030400000000000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349" y="2617823"/>
            <a:ext cx="1386293" cy="329629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7523802" y="4880474"/>
            <a:ext cx="2465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/>
              <a:t>LN(</a:t>
            </a:r>
            <a:r>
              <a:rPr lang="en-US" altLang="ko-KR" sz="2000" dirty="0" err="1" smtClean="0"/>
              <a:t>z</a:t>
            </a:r>
            <a:r>
              <a:rPr lang="en-US" altLang="ko-KR" sz="2000" baseline="-25000" dirty="0" err="1" smtClean="0"/>
              <a:t>l</a:t>
            </a:r>
            <a:r>
              <a:rPr lang="en-US" altLang="ko-KR" sz="2000" dirty="0" smtClean="0"/>
              <a:t>) </a:t>
            </a:r>
            <a:r>
              <a:rPr lang="en-US" altLang="ko-KR" sz="2000" b="1" dirty="0" smtClean="0"/>
              <a:t>= </a:t>
            </a:r>
            <a:r>
              <a:rPr lang="el-GR" altLang="ko-KR" sz="2000" dirty="0" smtClean="0">
                <a:solidFill>
                  <a:srgbClr val="FF0000"/>
                </a:solidFill>
              </a:rPr>
              <a:t>Γ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z</a:t>
            </a:r>
            <a:r>
              <a:rPr lang="en-US" altLang="ko-KR" sz="2000" baseline="-25000" dirty="0" err="1"/>
              <a:t>l</a:t>
            </a:r>
            <a:r>
              <a:rPr lang="en-US" altLang="ko-KR" sz="2000" dirty="0" smtClean="0"/>
              <a:t>-</a:t>
            </a:r>
            <a:r>
              <a:rPr lang="el-GR" altLang="ko-KR" sz="2000" dirty="0" smtClean="0"/>
              <a:t> </a:t>
            </a:r>
            <a:r>
              <a:rPr lang="el-GR" altLang="ko-KR" sz="2000" dirty="0" smtClean="0">
                <a:solidFill>
                  <a:schemeClr val="accent6"/>
                </a:solidFill>
              </a:rPr>
              <a:t>μ</a:t>
            </a:r>
            <a:r>
              <a:rPr lang="en-US" altLang="ko-KR" sz="2000" baseline="-25000" dirty="0">
                <a:solidFill>
                  <a:schemeClr val="accent6"/>
                </a:solidFill>
              </a:rPr>
              <a:t>l</a:t>
            </a:r>
            <a:r>
              <a:rPr lang="en-US" altLang="ko-KR" sz="2000" baseline="-25000" dirty="0" smtClean="0"/>
              <a:t> </a:t>
            </a:r>
            <a:r>
              <a:rPr lang="en-US" altLang="ko-KR" sz="2000" dirty="0" smtClean="0"/>
              <a:t>/ </a:t>
            </a:r>
            <a:r>
              <a:rPr lang="el-GR" altLang="ko-KR" sz="2000" dirty="0" smtClean="0">
                <a:solidFill>
                  <a:schemeClr val="accent6"/>
                </a:solidFill>
              </a:rPr>
              <a:t>σ</a:t>
            </a:r>
            <a:r>
              <a:rPr lang="en-US" altLang="ko-KR" sz="2000" baseline="-25000" dirty="0" smtClean="0">
                <a:solidFill>
                  <a:schemeClr val="accent6"/>
                </a:solidFill>
              </a:rPr>
              <a:t>l</a:t>
            </a:r>
            <a:r>
              <a:rPr lang="en-US" altLang="ko-KR" sz="2000" dirty="0" smtClean="0"/>
              <a:t>) </a:t>
            </a:r>
            <a:r>
              <a:rPr lang="en-US" altLang="ko-KR" sz="2000" dirty="0" smtClean="0"/>
              <a:t>+ </a:t>
            </a:r>
            <a:r>
              <a:rPr lang="el-GR" altLang="ko-KR" sz="2000" dirty="0">
                <a:solidFill>
                  <a:srgbClr val="FF0000"/>
                </a:solidFill>
              </a:rPr>
              <a:t>β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523802" y="5353782"/>
            <a:ext cx="3365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LN(</a:t>
            </a:r>
            <a:r>
              <a:rPr lang="en-US" altLang="ko-KR" sz="2000" dirty="0" err="1"/>
              <a:t>z</a:t>
            </a:r>
            <a:r>
              <a:rPr lang="en-US" altLang="ko-KR" sz="2000" baseline="-25000" dirty="0" err="1"/>
              <a:t>l</a:t>
            </a:r>
            <a:r>
              <a:rPr lang="en-US" altLang="ko-KR" sz="2000" dirty="0"/>
              <a:t>) </a:t>
            </a:r>
            <a:r>
              <a:rPr lang="en-US" altLang="ko-KR" sz="2000" b="1" dirty="0"/>
              <a:t>= </a:t>
            </a:r>
            <a:r>
              <a:rPr lang="el-GR" altLang="ko-KR" sz="2000" dirty="0">
                <a:solidFill>
                  <a:srgbClr val="FF0000"/>
                </a:solidFill>
              </a:rPr>
              <a:t>Γ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z</a:t>
            </a:r>
            <a:r>
              <a:rPr lang="en-US" altLang="ko-KR" sz="2000" baseline="-25000" dirty="0" err="1"/>
              <a:t>l</a:t>
            </a:r>
            <a:r>
              <a:rPr lang="en-US" altLang="ko-KR" sz="2000" dirty="0" smtClean="0"/>
              <a:t>-</a:t>
            </a:r>
            <a:r>
              <a:rPr lang="el-GR" altLang="ko-KR" sz="2000" dirty="0" smtClean="0"/>
              <a:t> </a:t>
            </a:r>
            <a:r>
              <a:rPr lang="el-GR" altLang="ko-KR" sz="2000" dirty="0"/>
              <a:t>μ</a:t>
            </a:r>
            <a:r>
              <a:rPr lang="en-US" altLang="ko-KR" sz="2000" baseline="-25000" dirty="0" err="1"/>
              <a:t>i</a:t>
            </a:r>
            <a:r>
              <a:rPr lang="en-US" altLang="ko-KR" sz="2000" baseline="-25000" dirty="0"/>
              <a:t> </a:t>
            </a:r>
            <a:r>
              <a:rPr lang="en-US" altLang="ko-KR" sz="2000" dirty="0"/>
              <a:t>/ </a:t>
            </a:r>
            <a:r>
              <a:rPr lang="ko-KR" altLang="en-US" sz="2000" dirty="0" smtClean="0">
                <a:solidFill>
                  <a:srgbClr val="7030A0"/>
                </a:solidFill>
              </a:rPr>
              <a:t>√</a:t>
            </a:r>
            <a:r>
              <a:rPr lang="en-US" altLang="ko-KR" sz="2000" dirty="0" smtClean="0">
                <a:solidFill>
                  <a:srgbClr val="7030A0"/>
                </a:solidFill>
              </a:rPr>
              <a:t>(</a:t>
            </a:r>
            <a:r>
              <a:rPr lang="el-GR" altLang="ko-KR" sz="2000" dirty="0" smtClean="0">
                <a:solidFill>
                  <a:srgbClr val="7030A0"/>
                </a:solidFill>
              </a:rPr>
              <a:t>σ</a:t>
            </a:r>
            <a:r>
              <a:rPr lang="en-US" altLang="ko-KR" sz="2000" baseline="-25000" dirty="0" smtClean="0">
                <a:solidFill>
                  <a:srgbClr val="7030A0"/>
                </a:solidFill>
              </a:rPr>
              <a:t>i</a:t>
            </a:r>
            <a:r>
              <a:rPr lang="en-US" altLang="ko-KR" sz="2000" baseline="30000" dirty="0" smtClean="0">
                <a:solidFill>
                  <a:srgbClr val="7030A0"/>
                </a:solidFill>
              </a:rPr>
              <a:t>2</a:t>
            </a:r>
            <a:r>
              <a:rPr lang="en-US" altLang="ko-KR" sz="2000" dirty="0" smtClean="0">
                <a:solidFill>
                  <a:srgbClr val="7030A0"/>
                </a:solidFill>
              </a:rPr>
              <a:t>+10</a:t>
            </a:r>
            <a:r>
              <a:rPr lang="en-US" altLang="ko-KR" sz="2000" baseline="30000" dirty="0" smtClean="0">
                <a:solidFill>
                  <a:srgbClr val="7030A0"/>
                </a:solidFill>
              </a:rPr>
              <a:t>-3</a:t>
            </a:r>
            <a:r>
              <a:rPr lang="en-US" altLang="ko-KR" sz="2000" dirty="0" smtClean="0">
                <a:solidFill>
                  <a:srgbClr val="7030A0"/>
                </a:solidFill>
              </a:rPr>
              <a:t>)</a:t>
            </a:r>
            <a:r>
              <a:rPr lang="en-US" altLang="ko-KR" sz="2000" dirty="0" smtClean="0"/>
              <a:t>)</a:t>
            </a:r>
            <a:r>
              <a:rPr lang="en-US" altLang="ko-KR" sz="2000" dirty="0" smtClean="0">
                <a:solidFill>
                  <a:srgbClr val="7030A0"/>
                </a:solidFill>
              </a:rPr>
              <a:t> </a:t>
            </a:r>
            <a:r>
              <a:rPr lang="en-US" altLang="ko-KR" sz="2000" dirty="0"/>
              <a:t>+ </a:t>
            </a:r>
            <a:r>
              <a:rPr lang="el-GR" altLang="ko-KR" sz="2000" dirty="0">
                <a:solidFill>
                  <a:srgbClr val="FF0000"/>
                </a:solidFill>
              </a:rPr>
              <a:t>β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0334"/>
              </p:ext>
            </p:extLst>
          </p:nvPr>
        </p:nvGraphicFramePr>
        <p:xfrm>
          <a:off x="7564374" y="3176189"/>
          <a:ext cx="2786633" cy="1575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184">
                  <a:extLst>
                    <a:ext uri="{9D8B030D-6E8A-4147-A177-3AD203B41FA5}">
                      <a16:colId xmlns:a16="http://schemas.microsoft.com/office/drawing/2014/main" val="1136238834"/>
                    </a:ext>
                  </a:extLst>
                </a:gridCol>
                <a:gridCol w="539385">
                  <a:extLst>
                    <a:ext uri="{9D8B030D-6E8A-4147-A177-3AD203B41FA5}">
                      <a16:colId xmlns:a16="http://schemas.microsoft.com/office/drawing/2014/main" val="2488553027"/>
                    </a:ext>
                  </a:extLst>
                </a:gridCol>
                <a:gridCol w="571875">
                  <a:extLst>
                    <a:ext uri="{9D8B030D-6E8A-4147-A177-3AD203B41FA5}">
                      <a16:colId xmlns:a16="http://schemas.microsoft.com/office/drawing/2014/main" val="972310327"/>
                    </a:ext>
                  </a:extLst>
                </a:gridCol>
                <a:gridCol w="525405">
                  <a:extLst>
                    <a:ext uri="{9D8B030D-6E8A-4147-A177-3AD203B41FA5}">
                      <a16:colId xmlns:a16="http://schemas.microsoft.com/office/drawing/2014/main" val="581128927"/>
                    </a:ext>
                  </a:extLst>
                </a:gridCol>
                <a:gridCol w="557784">
                  <a:extLst>
                    <a:ext uri="{9D8B030D-6E8A-4147-A177-3AD203B41FA5}">
                      <a16:colId xmlns:a16="http://schemas.microsoft.com/office/drawing/2014/main" val="2633613297"/>
                    </a:ext>
                  </a:extLst>
                </a:gridCol>
              </a:tblGrid>
              <a:tr h="33867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642360"/>
                  </a:ext>
                </a:extLst>
              </a:tr>
              <a:tr h="33867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136551"/>
                  </a:ext>
                </a:extLst>
              </a:tr>
              <a:tr h="33867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49423"/>
                  </a:ext>
                </a:extLst>
              </a:tr>
              <a:tr h="33867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240735"/>
                  </a:ext>
                </a:extLst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7160637" y="319753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z</a:t>
            </a:r>
            <a:r>
              <a:rPr lang="en-US" altLang="ko-KR" baseline="-25000" dirty="0" smtClean="0">
                <a:ea typeface="조선일보명조" panose="02030304000000000000"/>
              </a:rPr>
              <a:t>l</a:t>
            </a:r>
            <a:r>
              <a:rPr lang="en-US" altLang="ko-KR" baseline="30000" dirty="0" smtClean="0">
                <a:ea typeface="조선일보명조" panose="02030304000000000000"/>
              </a:rPr>
              <a:t>0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7160637" y="357900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z</a:t>
            </a:r>
            <a:r>
              <a:rPr lang="en-US" altLang="ko-KR" baseline="-25000" dirty="0" smtClean="0">
                <a:ea typeface="조선일보명조" panose="02030304000000000000"/>
              </a:rPr>
              <a:t>l</a:t>
            </a:r>
            <a:r>
              <a:rPr lang="en-US" altLang="ko-KR" baseline="30000" dirty="0">
                <a:ea typeface="조선일보명조" panose="02030304000000000000"/>
              </a:rPr>
              <a:t>1</a:t>
            </a:r>
            <a:endParaRPr lang="ko-KR" altLang="en-US" dirty="0"/>
          </a:p>
        </p:txBody>
      </p:sp>
      <p:sp>
        <p:nvSpPr>
          <p:cNvPr id="35" name="직사각형 34"/>
          <p:cNvSpPr/>
          <p:nvPr/>
        </p:nvSpPr>
        <p:spPr>
          <a:xfrm>
            <a:off x="7160637" y="4358595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ea typeface="조선일보명조" panose="02030304000000000000"/>
              </a:rPr>
              <a:t>z</a:t>
            </a:r>
            <a:r>
              <a:rPr lang="en-US" altLang="ko-KR" baseline="-25000" dirty="0" err="1" smtClean="0">
                <a:ea typeface="조선일보명조" panose="02030304000000000000"/>
              </a:rPr>
              <a:t>l</a:t>
            </a:r>
            <a:r>
              <a:rPr lang="en-US" altLang="ko-KR" baseline="30000" dirty="0" err="1" smtClean="0">
                <a:ea typeface="조선일보명조" panose="02030304000000000000"/>
              </a:rPr>
              <a:t>n</a:t>
            </a:r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>
            <a:off x="7166779" y="3952664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…</a:t>
            </a:r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10497081" y="3161636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ko-KR" dirty="0" smtClean="0">
                <a:solidFill>
                  <a:schemeClr val="accent6"/>
                </a:solidFill>
              </a:rPr>
              <a:t>μ</a:t>
            </a:r>
            <a:r>
              <a:rPr lang="en-US" altLang="ko-KR" baseline="-25000" dirty="0">
                <a:solidFill>
                  <a:schemeClr val="accent6"/>
                </a:solidFill>
              </a:rPr>
              <a:t>0</a:t>
            </a:r>
            <a:r>
              <a:rPr lang="en-US" altLang="ko-KR" dirty="0" smtClean="0">
                <a:solidFill>
                  <a:schemeClr val="accent6"/>
                </a:solidFill>
              </a:rPr>
              <a:t> ,</a:t>
            </a:r>
            <a:r>
              <a:rPr lang="el-GR" altLang="ko-KR" dirty="0" smtClean="0">
                <a:solidFill>
                  <a:schemeClr val="accent6"/>
                </a:solidFill>
              </a:rPr>
              <a:t>σ</a:t>
            </a:r>
            <a:r>
              <a:rPr lang="en-US" altLang="ko-KR" baseline="-25000" dirty="0">
                <a:solidFill>
                  <a:schemeClr val="accent6"/>
                </a:solidFill>
              </a:rPr>
              <a:t>0</a:t>
            </a:r>
            <a:r>
              <a:rPr lang="en-US" altLang="ko-KR" dirty="0" smtClean="0">
                <a:solidFill>
                  <a:schemeClr val="accent6"/>
                </a:solidFill>
              </a:rPr>
              <a:t> 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0497080" y="3530968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ko-KR" dirty="0" smtClean="0">
                <a:solidFill>
                  <a:schemeClr val="accent6"/>
                </a:solidFill>
              </a:rPr>
              <a:t>μ</a:t>
            </a:r>
            <a:r>
              <a:rPr lang="en-US" altLang="ko-KR" baseline="-25000" dirty="0" smtClean="0">
                <a:solidFill>
                  <a:schemeClr val="accent6"/>
                </a:solidFill>
              </a:rPr>
              <a:t>1</a:t>
            </a:r>
            <a:r>
              <a:rPr lang="en-US" altLang="ko-KR" dirty="0" smtClean="0">
                <a:solidFill>
                  <a:schemeClr val="accent6"/>
                </a:solidFill>
              </a:rPr>
              <a:t> ,</a:t>
            </a:r>
            <a:r>
              <a:rPr lang="el-GR" altLang="ko-KR" dirty="0" smtClean="0">
                <a:solidFill>
                  <a:schemeClr val="accent6"/>
                </a:solidFill>
              </a:rPr>
              <a:t>σ</a:t>
            </a:r>
            <a:r>
              <a:rPr lang="en-US" altLang="ko-KR" baseline="-25000" dirty="0" smtClean="0">
                <a:solidFill>
                  <a:schemeClr val="accent6"/>
                </a:solidFill>
              </a:rPr>
              <a:t>1</a:t>
            </a:r>
            <a:r>
              <a:rPr lang="en-US" altLang="ko-KR" dirty="0" smtClean="0">
                <a:solidFill>
                  <a:schemeClr val="accent6"/>
                </a:solidFill>
              </a:rPr>
              <a:t> 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517858" y="4341860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ko-KR" dirty="0" smtClean="0">
                <a:solidFill>
                  <a:schemeClr val="accent6"/>
                </a:solidFill>
              </a:rPr>
              <a:t>μ</a:t>
            </a:r>
            <a:r>
              <a:rPr lang="en-US" altLang="ko-KR" baseline="-25000" dirty="0" smtClean="0">
                <a:solidFill>
                  <a:schemeClr val="accent6"/>
                </a:solidFill>
              </a:rPr>
              <a:t>n</a:t>
            </a:r>
            <a:r>
              <a:rPr lang="en-US" altLang="ko-KR" dirty="0" smtClean="0">
                <a:solidFill>
                  <a:schemeClr val="accent6"/>
                </a:solidFill>
              </a:rPr>
              <a:t> ,</a:t>
            </a:r>
            <a:r>
              <a:rPr lang="el-GR" altLang="ko-KR" dirty="0" smtClean="0">
                <a:solidFill>
                  <a:schemeClr val="accent6"/>
                </a:solidFill>
              </a:rPr>
              <a:t>σ</a:t>
            </a:r>
            <a:r>
              <a:rPr lang="en-US" altLang="ko-KR" baseline="-25000" dirty="0" smtClean="0">
                <a:solidFill>
                  <a:schemeClr val="accent6"/>
                </a:solidFill>
              </a:rPr>
              <a:t>n</a:t>
            </a:r>
            <a:r>
              <a:rPr lang="en-US" altLang="ko-KR" dirty="0" smtClean="0">
                <a:solidFill>
                  <a:schemeClr val="accent6"/>
                </a:solidFill>
              </a:rPr>
              <a:t> 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41" name="오른쪽 화살표 40"/>
          <p:cNvSpPr/>
          <p:nvPr/>
        </p:nvSpPr>
        <p:spPr>
          <a:xfrm>
            <a:off x="9786338" y="3315278"/>
            <a:ext cx="731520" cy="152809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오른쪽 화살표 41"/>
          <p:cNvSpPr/>
          <p:nvPr/>
        </p:nvSpPr>
        <p:spPr>
          <a:xfrm>
            <a:off x="9789133" y="3677454"/>
            <a:ext cx="731520" cy="152809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오른쪽 화살표 42"/>
          <p:cNvSpPr/>
          <p:nvPr/>
        </p:nvSpPr>
        <p:spPr>
          <a:xfrm>
            <a:off x="9786338" y="4479818"/>
            <a:ext cx="731520" cy="152809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642" y="3644857"/>
            <a:ext cx="4042556" cy="9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Vision Transformer (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M</a:t>
            </a:r>
            <a:r>
              <a:rPr lang="en-US" altLang="ko-KR" sz="1600" dirty="0" smtClean="0">
                <a:ea typeface="조선일보명조" panose="02030304000000000000"/>
              </a:rPr>
              <a:t>ulti-Head Self Attention (</a:t>
            </a:r>
            <a:r>
              <a:rPr lang="en-US" altLang="ko-KR" sz="1600" dirty="0" smtClean="0">
                <a:ea typeface="조선일보명조" panose="02030304000000000000"/>
              </a:rPr>
              <a:t>MSA)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67" y="2551294"/>
            <a:ext cx="7602011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Vision Transformer (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M</a:t>
            </a:r>
            <a:r>
              <a:rPr lang="en-US" altLang="ko-KR" sz="1600" dirty="0" smtClean="0">
                <a:ea typeface="조선일보명조" panose="02030304000000000000"/>
              </a:rPr>
              <a:t>ulti Layer Perceptron (MLP)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r="77083"/>
          <a:stretch/>
        </p:blipFill>
        <p:spPr>
          <a:xfrm>
            <a:off x="1010167" y="2551294"/>
            <a:ext cx="1742177" cy="434400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59" y="3311102"/>
            <a:ext cx="1371717" cy="259723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549" y="3078026"/>
            <a:ext cx="3970684" cy="3237957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292095" y="3724565"/>
            <a:ext cx="2384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/>
              <a:t>FC</a:t>
            </a:r>
            <a:r>
              <a:rPr lang="ko-KR" altLang="en-US" sz="2000" dirty="0" smtClean="0"/>
              <a:t>층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개</a:t>
            </a:r>
            <a:r>
              <a:rPr lang="en-US" altLang="ko-KR" sz="2000" dirty="0" smtClean="0"/>
              <a:t>, GELU </a:t>
            </a:r>
            <a:r>
              <a:rPr lang="ko-KR" altLang="en-US" sz="2000" dirty="0" smtClean="0"/>
              <a:t>사용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2643523" y="3724565"/>
            <a:ext cx="556225" cy="42915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886550" y="6310525"/>
            <a:ext cx="6896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b="1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ㆍ</a:t>
            </a:r>
            <a:r>
              <a:rPr lang="en-US" altLang="ko-KR" sz="1600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GELU</a:t>
            </a:r>
            <a:r>
              <a:rPr lang="en-US" altLang="ko-KR" sz="1600" b="1" dirty="0" smtClean="0">
                <a:ea typeface="조선일보명조" panose="02030304000000000000"/>
              </a:rPr>
              <a:t>: </a:t>
            </a:r>
            <a:r>
              <a:rPr lang="en-US" altLang="ko-KR" sz="1600" dirty="0" smtClean="0">
                <a:ea typeface="조선일보명조" panose="02030304000000000000"/>
              </a:rPr>
              <a:t>Gaussian Error Linear Unit</a:t>
            </a:r>
            <a:endParaRPr lang="en-US" altLang="ko-KR" sz="1600" dirty="0" smtClean="0">
              <a:solidFill>
                <a:schemeClr val="bg2">
                  <a:lumMod val="50000"/>
                </a:schemeClr>
              </a:solidFill>
              <a:ea typeface="조선일보명조" panose="0203030400000000000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380651" y="4479037"/>
            <a:ext cx="821518" cy="26669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3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Vision Transformer (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b="1" dirty="0" smtClean="0">
                <a:ea typeface="조선일보명조" panose="02030304000000000000"/>
              </a:rPr>
              <a:t>Step </a:t>
            </a:r>
            <a:r>
              <a:rPr lang="en-US" altLang="ko-KR" sz="1600" b="1" dirty="0">
                <a:ea typeface="조선일보명조" panose="02030304000000000000"/>
              </a:rPr>
              <a:t>5</a:t>
            </a:r>
            <a:r>
              <a:rPr lang="en-US" altLang="ko-KR" sz="1600" b="1" dirty="0" smtClean="0">
                <a:ea typeface="조선일보명조" panose="02030304000000000000"/>
              </a:rPr>
              <a:t>.</a:t>
            </a:r>
            <a:r>
              <a:rPr lang="en-US" altLang="ko-KR" sz="1600" dirty="0" smtClean="0">
                <a:ea typeface="조선일보명조" panose="02030304000000000000"/>
              </a:rPr>
              <a:t> MLP</a:t>
            </a:r>
            <a:r>
              <a:rPr lang="ko-KR" altLang="en-US" sz="1600" dirty="0" smtClean="0">
                <a:ea typeface="조선일보명조" panose="02030304000000000000"/>
              </a:rPr>
              <a:t>에 </a:t>
            </a:r>
            <a:r>
              <a:rPr lang="en-US" altLang="ko-KR" sz="1600" dirty="0" smtClean="0">
                <a:ea typeface="조선일보명조" panose="02030304000000000000"/>
              </a:rPr>
              <a:t>Image Representation</a:t>
            </a:r>
            <a:r>
              <a:rPr lang="ko-KR" altLang="en-US" sz="1600" dirty="0" smtClean="0">
                <a:ea typeface="조선일보명조" panose="02030304000000000000"/>
              </a:rPr>
              <a:t>인 </a:t>
            </a:r>
            <a:r>
              <a:rPr lang="en-US" altLang="ko-KR" sz="1600" dirty="0" smtClean="0">
                <a:ea typeface="조선일보명조" panose="02030304000000000000"/>
              </a:rPr>
              <a:t>class token</a:t>
            </a:r>
            <a:r>
              <a:rPr lang="ko-KR" altLang="en-US" sz="1600" dirty="0" smtClean="0">
                <a:ea typeface="조선일보명조" panose="02030304000000000000"/>
              </a:rPr>
              <a:t>을 넣어 이미지의 </a:t>
            </a:r>
            <a:r>
              <a:rPr lang="en-US" altLang="ko-KR" sz="1600" dirty="0" smtClean="0">
                <a:ea typeface="조선일보명조" panose="02030304000000000000"/>
              </a:rPr>
              <a:t>class</a:t>
            </a:r>
            <a:r>
              <a:rPr lang="ko-KR" altLang="en-US" sz="1600" dirty="0" smtClean="0">
                <a:ea typeface="조선일보명조" panose="02030304000000000000"/>
              </a:rPr>
              <a:t>를 분류함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916708" y="6094992"/>
            <a:ext cx="9434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인코더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출력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Z</a:t>
            </a:r>
            <a:r>
              <a:rPr lang="en-US" altLang="ko-KR" sz="1600" baseline="-250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L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: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(N+1) x D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ㆍ클래스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토큰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Z</a:t>
            </a:r>
            <a:r>
              <a:rPr lang="en-US" altLang="ko-KR" sz="1600" baseline="-250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L</a:t>
            </a:r>
            <a:r>
              <a:rPr lang="en-US" altLang="ko-KR" sz="1600" baseline="300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0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: 1xD</a:t>
            </a:r>
          </a:p>
          <a:p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ㆍ분류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예측치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y^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: 1xC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33" y="2710111"/>
            <a:ext cx="3207236" cy="267832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45" y="4999139"/>
            <a:ext cx="2348236" cy="467368"/>
          </a:xfrm>
          <a:prstGeom prst="rect">
            <a:avLst/>
          </a:prstGeom>
        </p:spPr>
      </p:pic>
      <p:sp>
        <p:nvSpPr>
          <p:cNvPr id="26" name="오른쪽 화살표 25"/>
          <p:cNvSpPr/>
          <p:nvPr/>
        </p:nvSpPr>
        <p:spPr>
          <a:xfrm>
            <a:off x="3589232" y="4999139"/>
            <a:ext cx="705219" cy="38929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8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16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Training Method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Training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Large </a:t>
            </a:r>
            <a:r>
              <a:rPr lang="ko-KR" altLang="en-US" sz="1600" dirty="0" smtClean="0">
                <a:ea typeface="조선일보명조" panose="02030304000000000000"/>
              </a:rPr>
              <a:t>데이터셋으로 사전 학습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ea typeface="조선일보명조" panose="02030304000000000000"/>
              </a:rPr>
              <a:t>더 작은 데이터 셋에 대해 </a:t>
            </a:r>
            <a:r>
              <a:rPr lang="en-US" altLang="ko-KR" sz="1600" dirty="0" smtClean="0">
                <a:ea typeface="조선일보명조" panose="02030304000000000000"/>
              </a:rPr>
              <a:t>Transfer Learning</a:t>
            </a:r>
            <a:r>
              <a:rPr lang="ko-KR" altLang="en-US" sz="1600" dirty="0" smtClean="0">
                <a:ea typeface="조선일보명조" panose="02030304000000000000"/>
              </a:rPr>
              <a:t>을 적용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ImageNet-21k or JFT (pre-trained) -&gt; CIFAR10, ImageNet-Real (fine-tuning)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70" y="2855522"/>
            <a:ext cx="5484446" cy="1253831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6169"/>
              </p:ext>
            </p:extLst>
          </p:nvPr>
        </p:nvGraphicFramePr>
        <p:xfrm>
          <a:off x="997070" y="4591054"/>
          <a:ext cx="4525906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1272">
                  <a:extLst>
                    <a:ext uri="{9D8B030D-6E8A-4147-A177-3AD203B41FA5}">
                      <a16:colId xmlns:a16="http://schemas.microsoft.com/office/drawing/2014/main" val="1723491689"/>
                    </a:ext>
                  </a:extLst>
                </a:gridCol>
                <a:gridCol w="3224634">
                  <a:extLst>
                    <a:ext uri="{9D8B030D-6E8A-4147-A177-3AD203B41FA5}">
                      <a16:colId xmlns:a16="http://schemas.microsoft.com/office/drawing/2014/main" val="3922223651"/>
                    </a:ext>
                  </a:extLst>
                </a:gridCol>
              </a:tblGrid>
              <a:tr h="31076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Pre-train</a:t>
                      </a:r>
                      <a:endParaRPr lang="ko-KR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A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86543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optimizer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Adam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403968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Scheduling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Linear Learning rate</a:t>
                      </a:r>
                      <a:r>
                        <a:rPr lang="en-US" altLang="ko-KR" sz="1600" baseline="0" dirty="0" smtClean="0"/>
                        <a:t> d</a:t>
                      </a:r>
                      <a:r>
                        <a:rPr lang="en-US" altLang="ko-KR" sz="1600" dirty="0" smtClean="0"/>
                        <a:t>ecay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123805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Weight</a:t>
                      </a:r>
                      <a:r>
                        <a:rPr lang="en-US" altLang="ko-KR" sz="1600" baseline="0" dirty="0" smtClean="0"/>
                        <a:t> decay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0.1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2406254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Batch</a:t>
                      </a:r>
                      <a:r>
                        <a:rPr lang="en-US" altLang="ko-KR" sz="1600" baseline="0" dirty="0" smtClean="0"/>
                        <a:t> Size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4096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7607442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 smtClean="0"/>
                        <a:t>Etc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Label Smoothing,</a:t>
                      </a:r>
                      <a:r>
                        <a:rPr lang="en-US" altLang="ko-KR" sz="1600" baseline="0" dirty="0" smtClean="0"/>
                        <a:t> Early Stopping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0717393"/>
                  </a:ext>
                </a:extLst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4484"/>
              </p:ext>
            </p:extLst>
          </p:nvPr>
        </p:nvGraphicFramePr>
        <p:xfrm>
          <a:off x="5833872" y="4591054"/>
          <a:ext cx="4078224" cy="20116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556">
                  <a:extLst>
                    <a:ext uri="{9D8B030D-6E8A-4147-A177-3AD203B41FA5}">
                      <a16:colId xmlns:a16="http://schemas.microsoft.com/office/drawing/2014/main" val="1723491689"/>
                    </a:ext>
                  </a:extLst>
                </a:gridCol>
                <a:gridCol w="2905668">
                  <a:extLst>
                    <a:ext uri="{9D8B030D-6E8A-4147-A177-3AD203B41FA5}">
                      <a16:colId xmlns:a16="http://schemas.microsoft.com/office/drawing/2014/main" val="3922223651"/>
                    </a:ext>
                  </a:extLst>
                </a:gridCol>
              </a:tblGrid>
              <a:tr h="35124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Fine-tuning</a:t>
                      </a:r>
                      <a:endParaRPr lang="ko-KR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86543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optimizer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SGD Momentum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403968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Scheduling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Cosine Learning </a:t>
                      </a:r>
                      <a:r>
                        <a:rPr lang="en-US" altLang="ko-KR" sz="1600" baseline="0" dirty="0" smtClean="0"/>
                        <a:t> rate </a:t>
                      </a:r>
                      <a:r>
                        <a:rPr lang="en-US" altLang="ko-KR" sz="1600" dirty="0" smtClean="0"/>
                        <a:t>decay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123805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Batch</a:t>
                      </a:r>
                      <a:r>
                        <a:rPr lang="en-US" altLang="ko-KR" sz="1600" baseline="0" dirty="0" smtClean="0"/>
                        <a:t> Size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512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2406254"/>
                  </a:ext>
                </a:extLst>
              </a:tr>
              <a:tr h="60669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Image Resize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384 (base)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760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0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17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Training Method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Training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Model </a:t>
            </a:r>
            <a:r>
              <a:rPr lang="en-US" altLang="ko-KR" sz="1600" dirty="0" err="1" smtClean="0">
                <a:ea typeface="조선일보명조" panose="02030304000000000000"/>
              </a:rPr>
              <a:t>Scailing</a:t>
            </a:r>
            <a:r>
              <a:rPr lang="ko-KR" altLang="en-US" sz="1600" dirty="0" smtClean="0">
                <a:ea typeface="조선일보명조" panose="02030304000000000000"/>
              </a:rPr>
              <a:t>을 적용해 총 세 가지 모델을 제작</a:t>
            </a: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ViT</a:t>
            </a:r>
            <a:r>
              <a:rPr lang="en-US" altLang="ko-KR" sz="1600" dirty="0" smtClean="0">
                <a:ea typeface="조선일보명조" panose="02030304000000000000"/>
              </a:rPr>
              <a:t>-H/16</a:t>
            </a:r>
            <a:r>
              <a:rPr lang="ko-KR" altLang="en-US" sz="1600" dirty="0" smtClean="0">
                <a:ea typeface="조선일보명조" panose="02030304000000000000"/>
              </a:rPr>
              <a:t>의 </a:t>
            </a:r>
            <a:r>
              <a:rPr lang="en-US" altLang="ko-KR" sz="1600" dirty="0" smtClean="0">
                <a:ea typeface="조선일보명조" panose="02030304000000000000"/>
              </a:rPr>
              <a:t>resolution: 512, </a:t>
            </a:r>
            <a:r>
              <a:rPr lang="en-US" altLang="ko-KR" sz="1600" dirty="0" err="1" smtClean="0">
                <a:ea typeface="조선일보명조" panose="02030304000000000000"/>
              </a:rPr>
              <a:t>ViT</a:t>
            </a:r>
            <a:r>
              <a:rPr lang="en-US" altLang="ko-KR" sz="1600" dirty="0" smtClean="0">
                <a:ea typeface="조선일보명조" panose="02030304000000000000"/>
              </a:rPr>
              <a:t>-H/14</a:t>
            </a:r>
            <a:r>
              <a:rPr lang="ko-KR" altLang="en-US" sz="1600" dirty="0" smtClean="0">
                <a:ea typeface="조선일보명조" panose="02030304000000000000"/>
              </a:rPr>
              <a:t>의 </a:t>
            </a:r>
            <a:r>
              <a:rPr lang="en-US" altLang="ko-KR" sz="1600" dirty="0">
                <a:ea typeface="조선일보명조" panose="02030304000000000000"/>
              </a:rPr>
              <a:t>resolution: </a:t>
            </a:r>
            <a:r>
              <a:rPr lang="en-US" altLang="ko-KR" sz="1600" dirty="0" smtClean="0">
                <a:ea typeface="조선일보명조" panose="02030304000000000000"/>
              </a:rPr>
              <a:t>518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09" y="2984415"/>
            <a:ext cx="7754432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18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Results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JFT Dataset</a:t>
            </a:r>
            <a:r>
              <a:rPr lang="ko-KR" altLang="en-US" sz="1600" dirty="0" smtClean="0">
                <a:ea typeface="조선일보명조" panose="02030304000000000000"/>
              </a:rPr>
              <a:t>으로 </a:t>
            </a:r>
            <a:r>
              <a:rPr lang="en-US" altLang="ko-KR" sz="1600" dirty="0" smtClean="0">
                <a:ea typeface="조선일보명조" panose="02030304000000000000"/>
              </a:rPr>
              <a:t>pre-train</a:t>
            </a:r>
            <a:r>
              <a:rPr lang="ko-KR" altLang="en-US" sz="1600" dirty="0" smtClean="0">
                <a:ea typeface="조선일보명조" panose="02030304000000000000"/>
              </a:rPr>
              <a:t>한 결과 </a:t>
            </a:r>
            <a:r>
              <a:rPr lang="en-US" altLang="ko-KR" sz="1600" dirty="0" smtClean="0">
                <a:ea typeface="조선일보명조" panose="02030304000000000000"/>
              </a:rPr>
              <a:t>CNN </a:t>
            </a:r>
            <a:r>
              <a:rPr lang="ko-KR" altLang="en-US" sz="1600" dirty="0" smtClean="0">
                <a:ea typeface="조선일보명조" panose="02030304000000000000"/>
              </a:rPr>
              <a:t>모델보다 성능이 좋음 </a:t>
            </a:r>
            <a:r>
              <a:rPr lang="en-US" altLang="ko-KR" sz="1600" dirty="0">
                <a:solidFill>
                  <a:schemeClr val="accent2"/>
                </a:solidFill>
                <a:ea typeface="조선일보명조" panose="02030304000000000000"/>
              </a:rPr>
              <a:t>(large scale training trumps inductive bias)</a:t>
            </a:r>
            <a:endParaRPr lang="ko-KR" altLang="en-US" sz="1600" dirty="0" smtClean="0">
              <a:solidFill>
                <a:schemeClr val="accent2"/>
              </a:solidFill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Training</a:t>
            </a:r>
            <a:r>
              <a:rPr lang="ko-KR" altLang="en-US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Time</a:t>
            </a:r>
            <a:r>
              <a:rPr lang="ko-KR" altLang="en-US" sz="1600" dirty="0" smtClean="0">
                <a:ea typeface="조선일보명조" panose="02030304000000000000"/>
              </a:rPr>
              <a:t>이 </a:t>
            </a:r>
            <a:r>
              <a:rPr lang="en-US" altLang="ko-KR" sz="1600" dirty="0" smtClean="0">
                <a:ea typeface="조선일보명조" panose="02030304000000000000"/>
              </a:rPr>
              <a:t>CNN </a:t>
            </a:r>
            <a:r>
              <a:rPr lang="ko-KR" altLang="en-US" sz="1600" dirty="0" smtClean="0">
                <a:ea typeface="조선일보명조" panose="02030304000000000000"/>
              </a:rPr>
              <a:t>계열보다 훨씬 적음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72" y="3060976"/>
            <a:ext cx="9525800" cy="292834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873975" y="3205898"/>
            <a:ext cx="1414562" cy="237194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873975" y="5577840"/>
            <a:ext cx="3956593" cy="310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4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19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Analysis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CNN</a:t>
            </a:r>
            <a:r>
              <a:rPr lang="ko-KR" altLang="en-US" sz="1600" dirty="0" smtClean="0">
                <a:ea typeface="조선일보명조" panose="02030304000000000000"/>
              </a:rPr>
              <a:t>과는 달리 </a:t>
            </a:r>
            <a:r>
              <a:rPr lang="en-US" altLang="ko-KR" sz="1600" dirty="0" err="1" smtClean="0">
                <a:ea typeface="조선일보명조" panose="02030304000000000000"/>
              </a:rPr>
              <a:t>ViT</a:t>
            </a:r>
            <a:r>
              <a:rPr lang="ko-KR" altLang="en-US" sz="1600" dirty="0" smtClean="0">
                <a:ea typeface="조선일보명조" panose="02030304000000000000"/>
              </a:rPr>
              <a:t>는 데이터 셋의 크기에 영향을 많이 받는다</a:t>
            </a:r>
            <a:r>
              <a:rPr lang="en-US" altLang="ko-KR" sz="1600" dirty="0" smtClean="0">
                <a:ea typeface="조선일보명조" panose="02030304000000000000"/>
              </a:rPr>
              <a:t>.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57" y="2686806"/>
            <a:ext cx="5563891" cy="378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4609" y="1597699"/>
            <a:ext cx="75373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PT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852160" y="2182474"/>
            <a:ext cx="1746504" cy="0"/>
          </a:xfrm>
          <a:prstGeom prst="line">
            <a:avLst/>
          </a:prstGeom>
          <a:ln w="952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793758" y="2918971"/>
            <a:ext cx="191033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944455" y="2356836"/>
            <a:ext cx="1554080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Introduce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789975" y="4043241"/>
            <a:ext cx="186301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Experiments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594549" y="3481106"/>
            <a:ext cx="2449068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Training Method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70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20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Analysis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학습된</a:t>
            </a:r>
            <a:r>
              <a:rPr lang="ko-KR" altLang="en-US" sz="1600" dirty="0" smtClean="0">
                <a:ea typeface="조선일보명조" panose="02030304000000000000"/>
              </a:rPr>
              <a:t> 모델을 분석한 결과 </a:t>
            </a:r>
            <a:r>
              <a:rPr lang="en-US" altLang="ko-KR" sz="1600" dirty="0" smtClean="0">
                <a:ea typeface="조선일보명조" panose="02030304000000000000"/>
              </a:rPr>
              <a:t>(Embedding Filter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E</a:t>
            </a:r>
            <a:r>
              <a:rPr lang="en-US" altLang="ko-KR" sz="1600" dirty="0" smtClean="0">
                <a:ea typeface="조선일보명조" panose="02030304000000000000"/>
              </a:rPr>
              <a:t>, Position Embedding </a:t>
            </a:r>
            <a:r>
              <a:rPr lang="en-US" altLang="ko-KR" sz="1600" dirty="0" smtClean="0">
                <a:ea typeface="조선일보명조" panose="02030304000000000000"/>
              </a:rPr>
              <a:t>F</a:t>
            </a:r>
            <a:r>
              <a:rPr lang="en-US" altLang="ko-KR" sz="1600" dirty="0" smtClean="0">
                <a:ea typeface="조선일보명조" panose="02030304000000000000"/>
              </a:rPr>
              <a:t>ilter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E</a:t>
            </a:r>
            <a:r>
              <a:rPr lang="en-US" altLang="ko-KR" sz="1600" baseline="-250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pos</a:t>
            </a:r>
            <a:r>
              <a:rPr lang="en-US" altLang="ko-KR" sz="1600" dirty="0" smtClean="0">
                <a:ea typeface="조선일보명조" panose="02030304000000000000"/>
              </a:rPr>
              <a:t>, depth-attention distance) 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8" y="2609300"/>
            <a:ext cx="8674417" cy="40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21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Analysis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Embedding Filter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E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60761" b="38961"/>
          <a:stretch/>
        </p:blipFill>
        <p:spPr>
          <a:xfrm>
            <a:off x="866508" y="2609300"/>
            <a:ext cx="3924947" cy="283263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997514" y="2845612"/>
            <a:ext cx="784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dirty="0" err="1">
                <a:ea typeface="조선일보명조" panose="02030304000000000000"/>
              </a:rPr>
              <a:t>ㆍ패치</a:t>
            </a:r>
            <a:r>
              <a:rPr lang="ko-KR" altLang="en-US" dirty="0">
                <a:ea typeface="조선일보명조" panose="02030304000000000000"/>
              </a:rPr>
              <a:t> 시퀀스 </a:t>
            </a:r>
            <a:r>
              <a:rPr lang="ko-KR" altLang="en-US" dirty="0" smtClean="0">
                <a:ea typeface="조선일보명조" panose="02030304000000000000"/>
              </a:rPr>
              <a:t>모음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-- </a:t>
            </a:r>
            <a:r>
              <a:rPr lang="en-US" altLang="ko-KR" dirty="0">
                <a:solidFill>
                  <a:srgbClr val="FF0000"/>
                </a:solidFill>
                <a:ea typeface="조선일보명조" panose="02030304000000000000"/>
              </a:rPr>
              <a:t>Embedding --&gt; </a:t>
            </a:r>
            <a:r>
              <a:rPr lang="ko-KR" altLang="en-US" dirty="0">
                <a:ea typeface="조선일보명조" panose="02030304000000000000"/>
              </a:rPr>
              <a:t>패치 </a:t>
            </a:r>
            <a:r>
              <a:rPr lang="ko-KR" altLang="en-US" dirty="0" err="1">
                <a:ea typeface="조선일보명조" panose="02030304000000000000"/>
              </a:rPr>
              <a:t>임베딩</a:t>
            </a:r>
            <a:r>
              <a:rPr lang="ko-KR" altLang="en-US" dirty="0">
                <a:ea typeface="조선일보명조" panose="02030304000000000000"/>
              </a:rPr>
              <a:t> </a:t>
            </a:r>
            <a:r>
              <a:rPr lang="ko-KR" altLang="en-US" dirty="0" smtClean="0">
                <a:ea typeface="조선일보명조" panose="02030304000000000000"/>
              </a:rPr>
              <a:t>모음</a:t>
            </a:r>
            <a:endParaRPr lang="en-US" altLang="ko-KR" dirty="0">
              <a:ea typeface="조선일보명조" panose="0203030400000000000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43411" t="6832" b="43460"/>
          <a:stretch/>
        </p:blipFill>
        <p:spPr>
          <a:xfrm>
            <a:off x="5385816" y="3495263"/>
            <a:ext cx="2075465" cy="53035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215313" y="4712183"/>
            <a:ext cx="4491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ea typeface="조선일보명조" panose="02030304000000000000"/>
              </a:rPr>
              <a:t>컬러 영상</a:t>
            </a:r>
            <a:r>
              <a:rPr lang="en-US" altLang="ko-KR" sz="2000" dirty="0" smtClean="0">
                <a:ea typeface="조선일보명조" panose="02030304000000000000"/>
              </a:rPr>
              <a:t>(</a:t>
            </a:r>
            <a:r>
              <a:rPr lang="en-US" altLang="ko-KR" sz="2000" dirty="0" err="1" smtClean="0">
                <a:ea typeface="조선일보명조" panose="02030304000000000000"/>
              </a:rPr>
              <a:t>CxPxP</a:t>
            </a:r>
            <a:r>
              <a:rPr lang="en-US" altLang="ko-KR" sz="2000" dirty="0" smtClean="0">
                <a:ea typeface="조선일보명조" panose="02030304000000000000"/>
              </a:rPr>
              <a:t>) D</a:t>
            </a:r>
            <a:r>
              <a:rPr lang="ko-KR" altLang="en-US" sz="2000" dirty="0" smtClean="0">
                <a:ea typeface="조선일보명조" panose="02030304000000000000"/>
              </a:rPr>
              <a:t>개 중 </a:t>
            </a:r>
            <a:r>
              <a:rPr lang="en-US" altLang="ko-KR" sz="2000" dirty="0" smtClean="0">
                <a:ea typeface="조선일보명조" panose="02030304000000000000"/>
              </a:rPr>
              <a:t>28</a:t>
            </a:r>
            <a:r>
              <a:rPr lang="ko-KR" altLang="en-US" sz="2000" dirty="0" smtClean="0">
                <a:ea typeface="조선일보명조" panose="02030304000000000000"/>
              </a:rPr>
              <a:t>개를 시각화</a:t>
            </a:r>
            <a:endParaRPr lang="ko-KR" altLang="en-US" sz="2000" b="1" dirty="0">
              <a:solidFill>
                <a:srgbClr val="FF0000"/>
              </a:solidFill>
              <a:ea typeface="조선일보명조" panose="02030304000000000000"/>
            </a:endParaRPr>
          </a:p>
        </p:txBody>
      </p:sp>
      <p:sp>
        <p:nvSpPr>
          <p:cNvPr id="11" name="오른쪽 화살표 10"/>
          <p:cNvSpPr/>
          <p:nvPr/>
        </p:nvSpPr>
        <p:spPr>
          <a:xfrm rot="5400000">
            <a:off x="6332598" y="4005730"/>
            <a:ext cx="556225" cy="42915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66508" y="5775052"/>
            <a:ext cx="10412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ViT</a:t>
            </a:r>
            <a:r>
              <a:rPr lang="ko-KR" altLang="en-US" sz="1600" dirty="0" smtClean="0">
                <a:ea typeface="조선일보명조" panose="02030304000000000000"/>
              </a:rPr>
              <a:t>의 첫 번째 </a:t>
            </a:r>
            <a:r>
              <a:rPr lang="en-US" altLang="ko-KR" sz="1600" dirty="0" smtClean="0">
                <a:ea typeface="조선일보명조" panose="02030304000000000000"/>
              </a:rPr>
              <a:t>Layer</a:t>
            </a:r>
            <a:r>
              <a:rPr lang="ko-KR" altLang="en-US" sz="1600" dirty="0" smtClean="0">
                <a:ea typeface="조선일보명조" panose="02030304000000000000"/>
              </a:rPr>
              <a:t>를 시각화 </a:t>
            </a:r>
            <a:r>
              <a:rPr lang="en-US" altLang="ko-KR" sz="1600" dirty="0" smtClean="0">
                <a:ea typeface="조선일보명조" panose="02030304000000000000"/>
              </a:rPr>
              <a:t>-&gt; CNN</a:t>
            </a:r>
            <a:r>
              <a:rPr lang="ko-KR" altLang="en-US" sz="1600" dirty="0" smtClean="0">
                <a:ea typeface="조선일보명조" panose="02030304000000000000"/>
              </a:rPr>
              <a:t>의 </a:t>
            </a:r>
            <a:r>
              <a:rPr lang="en-US" altLang="ko-KR" sz="1600" dirty="0" smtClean="0">
                <a:ea typeface="조선일보명조" panose="02030304000000000000"/>
              </a:rPr>
              <a:t>low level</a:t>
            </a:r>
            <a:r>
              <a:rPr lang="ko-KR" altLang="en-US" sz="1600" dirty="0" smtClean="0">
                <a:ea typeface="조선일보명조" panose="02030304000000000000"/>
              </a:rPr>
              <a:t>과 비슷한 그림이 나타남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ea typeface="조선일보명조" panose="02030304000000000000"/>
              </a:rPr>
              <a:t>학습이 잘 됨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5900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22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Analysis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Position Embedding </a:t>
            </a:r>
            <a:r>
              <a:rPr lang="en-US" altLang="ko-KR" sz="1600" dirty="0" smtClean="0">
                <a:ea typeface="조선일보명조" panose="02030304000000000000"/>
              </a:rPr>
              <a:t>F</a:t>
            </a:r>
            <a:r>
              <a:rPr lang="en-US" altLang="ko-KR" sz="1600" dirty="0" smtClean="0">
                <a:ea typeface="조선일보명조" panose="02030304000000000000"/>
              </a:rPr>
              <a:t>ilter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E</a:t>
            </a:r>
            <a:r>
              <a:rPr lang="en-US" altLang="ko-KR" sz="1600" baseline="-250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pos</a:t>
            </a:r>
            <a:r>
              <a:rPr lang="ko-KR" altLang="en-US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Similarity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40926" t="10018" r="29769" b="34190"/>
          <a:stretch/>
        </p:blipFill>
        <p:spPr>
          <a:xfrm>
            <a:off x="791656" y="2833771"/>
            <a:ext cx="3772503" cy="333221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759770" y="2717596"/>
            <a:ext cx="8573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dirty="0" err="1">
                <a:ea typeface="조선일보명조" panose="02030304000000000000"/>
              </a:rPr>
              <a:t>ㆍ패치</a:t>
            </a:r>
            <a:r>
              <a:rPr lang="ko-KR" altLang="en-US" dirty="0">
                <a:ea typeface="조선일보명조" panose="02030304000000000000"/>
              </a:rPr>
              <a:t> </a:t>
            </a:r>
            <a:r>
              <a:rPr lang="ko-KR" altLang="en-US" dirty="0" err="1">
                <a:ea typeface="조선일보명조" panose="02030304000000000000"/>
              </a:rPr>
              <a:t>임베딩</a:t>
            </a:r>
            <a:r>
              <a:rPr lang="ko-KR" altLang="en-US" dirty="0">
                <a:ea typeface="조선일보명조" panose="02030304000000000000"/>
              </a:rPr>
              <a:t> 모음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-- </a:t>
            </a:r>
            <a:r>
              <a:rPr lang="en-US" altLang="ko-KR" dirty="0">
                <a:solidFill>
                  <a:srgbClr val="FF0000"/>
                </a:solidFill>
                <a:ea typeface="조선일보명조" panose="02030304000000000000"/>
              </a:rPr>
              <a:t>Positional Embedding --&gt; </a:t>
            </a:r>
            <a:r>
              <a:rPr lang="ko-KR" altLang="en-US" dirty="0" smtClean="0">
                <a:ea typeface="조선일보명조" panose="02030304000000000000"/>
              </a:rPr>
              <a:t>위치 </a:t>
            </a:r>
            <a:r>
              <a:rPr lang="ko-KR" altLang="en-US" dirty="0">
                <a:ea typeface="조선일보명조" panose="02030304000000000000"/>
              </a:rPr>
              <a:t>정보가 포함된 패치 </a:t>
            </a:r>
            <a:r>
              <a:rPr lang="ko-KR" altLang="en-US" dirty="0" err="1">
                <a:ea typeface="조선일보명조" panose="02030304000000000000"/>
              </a:rPr>
              <a:t>임베딩</a:t>
            </a:r>
            <a:r>
              <a:rPr lang="ko-KR" altLang="en-US" dirty="0">
                <a:ea typeface="조선일보명조" panose="02030304000000000000"/>
              </a:rPr>
              <a:t> </a:t>
            </a:r>
            <a:r>
              <a:rPr lang="ko-KR" altLang="en-US" dirty="0" smtClean="0">
                <a:ea typeface="조선일보명조" panose="02030304000000000000"/>
              </a:rPr>
              <a:t>모음</a:t>
            </a:r>
            <a:endParaRPr lang="en-US" altLang="ko-KR" dirty="0">
              <a:solidFill>
                <a:schemeClr val="bg2">
                  <a:lumMod val="50000"/>
                </a:schemeClr>
              </a:solidFill>
              <a:ea typeface="조선일보명조" panose="0203030400000000000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497" y="3196064"/>
            <a:ext cx="2057687" cy="53347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184184" y="3334265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(N:49)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248" y="3878623"/>
            <a:ext cx="2278183" cy="221324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7360335" y="4125316"/>
            <a:ext cx="433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accent6"/>
                </a:solidFill>
              </a:rPr>
              <a:t>Similarity((1,1),(1,1</a:t>
            </a:r>
            <a:r>
              <a:rPr lang="en-US" altLang="ko-KR" dirty="0" smtClean="0">
                <a:solidFill>
                  <a:schemeClr val="accent6"/>
                </a:solidFill>
              </a:rPr>
              <a:t>)) ~ </a:t>
            </a:r>
            <a:r>
              <a:rPr lang="en-US" altLang="ko-KR" dirty="0">
                <a:solidFill>
                  <a:schemeClr val="accent6"/>
                </a:solidFill>
              </a:rPr>
              <a:t>Similarity((1,1),(</a:t>
            </a:r>
            <a:r>
              <a:rPr lang="en-US" altLang="ko-KR" dirty="0" smtClean="0">
                <a:solidFill>
                  <a:schemeClr val="accent6"/>
                </a:solidFill>
              </a:rPr>
              <a:t>1,7)) 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6622015" y="4233578"/>
            <a:ext cx="731520" cy="152809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6621430" y="4494648"/>
            <a:ext cx="731520" cy="152809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6635615" y="5733403"/>
            <a:ext cx="731520" cy="152809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7367135" y="4401817"/>
            <a:ext cx="433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accent6"/>
                </a:solidFill>
              </a:rPr>
              <a:t>Similarity((1,1</a:t>
            </a:r>
            <a:r>
              <a:rPr lang="en-US" altLang="ko-KR" dirty="0" smtClean="0">
                <a:solidFill>
                  <a:schemeClr val="accent6"/>
                </a:solidFill>
              </a:rPr>
              <a:t>),(2,1)) ~ </a:t>
            </a:r>
            <a:r>
              <a:rPr lang="en-US" altLang="ko-KR" dirty="0">
                <a:solidFill>
                  <a:schemeClr val="accent6"/>
                </a:solidFill>
              </a:rPr>
              <a:t>Similarity((1,1</a:t>
            </a:r>
            <a:r>
              <a:rPr lang="en-US" altLang="ko-KR" dirty="0" smtClean="0">
                <a:solidFill>
                  <a:schemeClr val="accent6"/>
                </a:solidFill>
              </a:rPr>
              <a:t>),(</a:t>
            </a:r>
            <a:r>
              <a:rPr lang="en-US" altLang="ko-KR" dirty="0">
                <a:solidFill>
                  <a:schemeClr val="accent6"/>
                </a:solidFill>
              </a:rPr>
              <a:t>2</a:t>
            </a:r>
            <a:r>
              <a:rPr lang="en-US" altLang="ko-KR" dirty="0" smtClean="0">
                <a:solidFill>
                  <a:schemeClr val="accent6"/>
                </a:solidFill>
              </a:rPr>
              <a:t>,7)) 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367135" y="5625142"/>
            <a:ext cx="433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accent6"/>
                </a:solidFill>
              </a:rPr>
              <a:t>Similarity((1,1</a:t>
            </a:r>
            <a:r>
              <a:rPr lang="en-US" altLang="ko-KR" dirty="0" smtClean="0">
                <a:solidFill>
                  <a:schemeClr val="accent6"/>
                </a:solidFill>
              </a:rPr>
              <a:t>),(7,1)) ~ </a:t>
            </a:r>
            <a:r>
              <a:rPr lang="en-US" altLang="ko-KR" dirty="0">
                <a:solidFill>
                  <a:schemeClr val="accent6"/>
                </a:solidFill>
              </a:rPr>
              <a:t>Similarity((1,1</a:t>
            </a:r>
            <a:r>
              <a:rPr lang="en-US" altLang="ko-KR" dirty="0" smtClean="0">
                <a:solidFill>
                  <a:schemeClr val="accent6"/>
                </a:solidFill>
              </a:rPr>
              <a:t>),(</a:t>
            </a:r>
            <a:r>
              <a:rPr lang="en-US" altLang="ko-KR" dirty="0">
                <a:solidFill>
                  <a:schemeClr val="accent6"/>
                </a:solidFill>
              </a:rPr>
              <a:t>7</a:t>
            </a:r>
            <a:r>
              <a:rPr lang="en-US" altLang="ko-KR" dirty="0" smtClean="0">
                <a:solidFill>
                  <a:schemeClr val="accent6"/>
                </a:solidFill>
              </a:rPr>
              <a:t>,7)) 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91656" y="6487839"/>
            <a:ext cx="10412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자신과</a:t>
            </a:r>
            <a:r>
              <a:rPr lang="ko-KR" altLang="en-US" sz="1600" dirty="0" smtClean="0">
                <a:ea typeface="조선일보명조" panose="02030304000000000000"/>
              </a:rPr>
              <a:t> 가까운 패치는 </a:t>
            </a:r>
            <a:r>
              <a:rPr lang="ko-KR" altLang="en-US" sz="1600" dirty="0" err="1" smtClean="0">
                <a:ea typeface="조선일보명조" panose="02030304000000000000"/>
              </a:rPr>
              <a:t>유사도가</a:t>
            </a:r>
            <a:r>
              <a:rPr lang="ko-KR" altLang="en-US" sz="1600" dirty="0" smtClean="0">
                <a:ea typeface="조선일보명조" panose="02030304000000000000"/>
              </a:rPr>
              <a:t> 높고 먼 패치는 </a:t>
            </a:r>
            <a:r>
              <a:rPr lang="ko-KR" altLang="en-US" sz="1600" dirty="0" err="1" smtClean="0">
                <a:ea typeface="조선일보명조" panose="02030304000000000000"/>
              </a:rPr>
              <a:t>유사도가</a:t>
            </a:r>
            <a:r>
              <a:rPr lang="ko-KR" altLang="en-US" sz="1600" dirty="0" smtClean="0">
                <a:ea typeface="조선일보명조" panose="02030304000000000000"/>
              </a:rPr>
              <a:t> 낮음 </a:t>
            </a:r>
            <a:r>
              <a:rPr lang="en-US" altLang="ko-KR" sz="1600" dirty="0" smtClean="0">
                <a:ea typeface="조선일보명조" panose="02030304000000000000"/>
              </a:rPr>
              <a:t>-&gt; E</a:t>
            </a:r>
            <a:r>
              <a:rPr lang="en-US" altLang="ko-KR" sz="1600" baseline="-25000" dirty="0" smtClean="0">
                <a:ea typeface="조선일보명조" panose="02030304000000000000"/>
              </a:rPr>
              <a:t>pos</a:t>
            </a:r>
            <a:r>
              <a:rPr lang="ko-KR" altLang="en-US" sz="1600" dirty="0" smtClean="0">
                <a:ea typeface="조선일보명조" panose="02030304000000000000"/>
              </a:rPr>
              <a:t>가 잘 학습됨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6783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Analysis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Network depth - Attention distance 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70548" t="7872" r="2678" b="35779"/>
          <a:stretch/>
        </p:blipFill>
        <p:spPr>
          <a:xfrm>
            <a:off x="806255" y="2609301"/>
            <a:ext cx="3318109" cy="323973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06255" y="6123040"/>
            <a:ext cx="10412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depth</a:t>
            </a:r>
            <a:r>
              <a:rPr lang="ko-KR" altLang="en-US" sz="1600" dirty="0" smtClean="0">
                <a:ea typeface="조선일보명조" panose="02030304000000000000"/>
              </a:rPr>
              <a:t>가 작을 때는 </a:t>
            </a:r>
            <a:r>
              <a:rPr lang="en-US" altLang="ko-KR" sz="1600" dirty="0" smtClean="0">
                <a:ea typeface="조선일보명조" panose="02030304000000000000"/>
              </a:rPr>
              <a:t>distance</a:t>
            </a:r>
            <a:r>
              <a:rPr lang="ko-KR" altLang="en-US" sz="1600" dirty="0" smtClean="0">
                <a:ea typeface="조선일보명조" panose="02030304000000000000"/>
              </a:rPr>
              <a:t>가 큰 </a:t>
            </a:r>
            <a:r>
              <a:rPr lang="en-US" altLang="ko-KR" sz="1600" dirty="0" smtClean="0">
                <a:ea typeface="조선일보명조" panose="02030304000000000000"/>
              </a:rPr>
              <a:t>head</a:t>
            </a:r>
            <a:r>
              <a:rPr lang="ko-KR" altLang="en-US" sz="1600" dirty="0" smtClean="0">
                <a:ea typeface="조선일보명조" panose="02030304000000000000"/>
              </a:rPr>
              <a:t>와 작은 </a:t>
            </a:r>
            <a:r>
              <a:rPr lang="en-US" altLang="ko-KR" sz="1600" dirty="0" smtClean="0">
                <a:ea typeface="조선일보명조" panose="02030304000000000000"/>
              </a:rPr>
              <a:t>head</a:t>
            </a:r>
            <a:r>
              <a:rPr lang="ko-KR" altLang="en-US" sz="1600" dirty="0" smtClean="0">
                <a:ea typeface="조선일보명조" panose="02030304000000000000"/>
              </a:rPr>
              <a:t>들이 모두 존재함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ㆍ</a:t>
            </a:r>
            <a:r>
              <a:rPr lang="en-US" altLang="ko-KR" sz="1600" dirty="0">
                <a:ea typeface="조선일보명조" panose="02030304000000000000"/>
              </a:rPr>
              <a:t>depth</a:t>
            </a:r>
            <a:r>
              <a:rPr lang="ko-KR" altLang="en-US" sz="1600" dirty="0">
                <a:ea typeface="조선일보명조" panose="02030304000000000000"/>
              </a:rPr>
              <a:t>가 </a:t>
            </a:r>
            <a:r>
              <a:rPr lang="ko-KR" altLang="en-US" sz="1600" dirty="0" smtClean="0">
                <a:ea typeface="조선일보명조" panose="02030304000000000000"/>
              </a:rPr>
              <a:t>클 때는 </a:t>
            </a:r>
            <a:r>
              <a:rPr lang="en-US" altLang="ko-KR" sz="1600" dirty="0">
                <a:ea typeface="조선일보명조" panose="02030304000000000000"/>
              </a:rPr>
              <a:t>distance</a:t>
            </a:r>
            <a:r>
              <a:rPr lang="ko-KR" altLang="en-US" sz="1600" dirty="0">
                <a:ea typeface="조선일보명조" panose="02030304000000000000"/>
              </a:rPr>
              <a:t>가 큰 </a:t>
            </a:r>
            <a:r>
              <a:rPr lang="en-US" altLang="ko-KR" sz="1600" dirty="0" smtClean="0">
                <a:ea typeface="조선일보명조" panose="02030304000000000000"/>
              </a:rPr>
              <a:t>head</a:t>
            </a:r>
            <a:r>
              <a:rPr lang="ko-KR" altLang="en-US" sz="1600" dirty="0" smtClean="0">
                <a:ea typeface="조선일보명조" panose="02030304000000000000"/>
              </a:rPr>
              <a:t>들만 존재함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ㆍ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Network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가 깊을수록 이미지의 전체적인 부분을 잘 파악함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(CNN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과 유사함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)</a:t>
            </a:r>
            <a:endParaRPr lang="en-US" altLang="ko-KR" sz="1600" dirty="0">
              <a:solidFill>
                <a:srgbClr val="FF0000"/>
              </a:solidFill>
              <a:ea typeface="조선일보명조" panose="0203030400000000000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06839"/>
              </p:ext>
            </p:extLst>
          </p:nvPr>
        </p:nvGraphicFramePr>
        <p:xfrm>
          <a:off x="4481226" y="3024886"/>
          <a:ext cx="2331245" cy="2260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249">
                  <a:extLst>
                    <a:ext uri="{9D8B030D-6E8A-4147-A177-3AD203B41FA5}">
                      <a16:colId xmlns:a16="http://schemas.microsoft.com/office/drawing/2014/main" val="4206337395"/>
                    </a:ext>
                  </a:extLst>
                </a:gridCol>
                <a:gridCol w="466249">
                  <a:extLst>
                    <a:ext uri="{9D8B030D-6E8A-4147-A177-3AD203B41FA5}">
                      <a16:colId xmlns:a16="http://schemas.microsoft.com/office/drawing/2014/main" val="2343794891"/>
                    </a:ext>
                  </a:extLst>
                </a:gridCol>
                <a:gridCol w="466249">
                  <a:extLst>
                    <a:ext uri="{9D8B030D-6E8A-4147-A177-3AD203B41FA5}">
                      <a16:colId xmlns:a16="http://schemas.microsoft.com/office/drawing/2014/main" val="22589031"/>
                    </a:ext>
                  </a:extLst>
                </a:gridCol>
                <a:gridCol w="466249">
                  <a:extLst>
                    <a:ext uri="{9D8B030D-6E8A-4147-A177-3AD203B41FA5}">
                      <a16:colId xmlns:a16="http://schemas.microsoft.com/office/drawing/2014/main" val="1560010378"/>
                    </a:ext>
                  </a:extLst>
                </a:gridCol>
                <a:gridCol w="466249">
                  <a:extLst>
                    <a:ext uri="{9D8B030D-6E8A-4147-A177-3AD203B41FA5}">
                      <a16:colId xmlns:a16="http://schemas.microsoft.com/office/drawing/2014/main" val="1101663265"/>
                    </a:ext>
                  </a:extLst>
                </a:gridCol>
              </a:tblGrid>
              <a:tr h="452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0.3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0.6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309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ko-KR" alt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603201"/>
                  </a:ext>
                </a:extLst>
              </a:tr>
              <a:tr h="452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0.6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0.6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165171"/>
                  </a:ext>
                </a:extLst>
              </a:tr>
              <a:tr h="452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0.2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0.7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0.3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69120"/>
                  </a:ext>
                </a:extLst>
              </a:tr>
              <a:tr h="452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954240"/>
                  </a:ext>
                </a:extLst>
              </a:tr>
              <a:tr h="452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255469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99594"/>
              </p:ext>
            </p:extLst>
          </p:nvPr>
        </p:nvGraphicFramePr>
        <p:xfrm>
          <a:off x="8531789" y="3024886"/>
          <a:ext cx="2331245" cy="2260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249">
                  <a:extLst>
                    <a:ext uri="{9D8B030D-6E8A-4147-A177-3AD203B41FA5}">
                      <a16:colId xmlns:a16="http://schemas.microsoft.com/office/drawing/2014/main" val="4206337395"/>
                    </a:ext>
                  </a:extLst>
                </a:gridCol>
                <a:gridCol w="466249">
                  <a:extLst>
                    <a:ext uri="{9D8B030D-6E8A-4147-A177-3AD203B41FA5}">
                      <a16:colId xmlns:a16="http://schemas.microsoft.com/office/drawing/2014/main" val="2343794891"/>
                    </a:ext>
                  </a:extLst>
                </a:gridCol>
                <a:gridCol w="466249">
                  <a:extLst>
                    <a:ext uri="{9D8B030D-6E8A-4147-A177-3AD203B41FA5}">
                      <a16:colId xmlns:a16="http://schemas.microsoft.com/office/drawing/2014/main" val="22589031"/>
                    </a:ext>
                  </a:extLst>
                </a:gridCol>
                <a:gridCol w="466249">
                  <a:extLst>
                    <a:ext uri="{9D8B030D-6E8A-4147-A177-3AD203B41FA5}">
                      <a16:colId xmlns:a16="http://schemas.microsoft.com/office/drawing/2014/main" val="1560010378"/>
                    </a:ext>
                  </a:extLst>
                </a:gridCol>
                <a:gridCol w="466249">
                  <a:extLst>
                    <a:ext uri="{9D8B030D-6E8A-4147-A177-3AD203B41FA5}">
                      <a16:colId xmlns:a16="http://schemas.microsoft.com/office/drawing/2014/main" val="1101663265"/>
                    </a:ext>
                  </a:extLst>
                </a:gridCol>
              </a:tblGrid>
              <a:tr h="452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0.3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0.6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309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kumimoji="0" lang="ko-KR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0.05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0.01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603201"/>
                  </a:ext>
                </a:extLst>
              </a:tr>
              <a:tr h="452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0.6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0.6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0.01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165171"/>
                  </a:ext>
                </a:extLst>
              </a:tr>
              <a:tr h="452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0.2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0.7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0.3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0.05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0.01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69120"/>
                  </a:ext>
                </a:extLst>
              </a:tr>
              <a:tr h="452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0.19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0.23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0.03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0.01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954240"/>
                  </a:ext>
                </a:extLst>
              </a:tr>
              <a:tr h="452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0.01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0.01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0.01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0.01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0.01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255469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4475852" y="3024885"/>
            <a:ext cx="1403739" cy="135509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531789" y="3024885"/>
            <a:ext cx="2325872" cy="226034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812471" y="4728258"/>
            <a:ext cx="1101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ea typeface="조선일보명조" panose="02030304000000000000"/>
              </a:rPr>
              <a:t>Distance</a:t>
            </a:r>
            <a:r>
              <a:rPr lang="ko-KR" altLang="en-US" sz="1600" dirty="0" smtClean="0">
                <a:ea typeface="조선일보명조" panose="02030304000000000000"/>
              </a:rPr>
              <a:t>가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작은 경우</a:t>
            </a:r>
            <a:endParaRPr lang="ko-KR" altLang="en-US" sz="1600" dirty="0"/>
          </a:p>
        </p:txBody>
      </p:sp>
      <p:sp>
        <p:nvSpPr>
          <p:cNvPr id="15" name="직사각형 14"/>
          <p:cNvSpPr/>
          <p:nvPr/>
        </p:nvSpPr>
        <p:spPr>
          <a:xfrm>
            <a:off x="10924603" y="4728257"/>
            <a:ext cx="1101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ea typeface="조선일보명조" panose="02030304000000000000"/>
              </a:rPr>
              <a:t>Distance</a:t>
            </a:r>
            <a:r>
              <a:rPr lang="ko-KR" altLang="en-US" sz="1600" dirty="0" smtClean="0">
                <a:ea typeface="조선일보명조" panose="02030304000000000000"/>
              </a:rPr>
              <a:t>가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>
                <a:ea typeface="조선일보명조" panose="02030304000000000000"/>
              </a:rPr>
              <a:t>큰</a:t>
            </a:r>
            <a:r>
              <a:rPr lang="ko-KR" altLang="en-US" sz="1600" dirty="0" smtClean="0">
                <a:ea typeface="조선일보명조" panose="02030304000000000000"/>
              </a:rPr>
              <a:t> 경우</a:t>
            </a:r>
            <a:endParaRPr lang="ko-KR" altLang="en-US" sz="1600" dirty="0"/>
          </a:p>
        </p:txBody>
      </p:sp>
      <p:sp>
        <p:nvSpPr>
          <p:cNvPr id="14" name="직사각형 13"/>
          <p:cNvSpPr/>
          <p:nvPr/>
        </p:nvSpPr>
        <p:spPr>
          <a:xfrm>
            <a:off x="7080525" y="3508726"/>
            <a:ext cx="11832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Attention</a:t>
            </a:r>
            <a:br>
              <a:rPr lang="en-US" altLang="ko-KR" dirty="0" smtClean="0">
                <a:ea typeface="조선일보명조" panose="02030304000000000000"/>
              </a:rPr>
            </a:br>
            <a:r>
              <a:rPr lang="en-US" altLang="ko-KR" dirty="0" smtClean="0">
                <a:ea typeface="조선일보명조" panose="02030304000000000000"/>
              </a:rPr>
              <a:t>Score Map</a:t>
            </a:r>
            <a:endParaRPr lang="ko-KR" altLang="en-US" dirty="0"/>
          </a:p>
        </p:txBody>
      </p:sp>
      <p:cxnSp>
        <p:nvCxnSpPr>
          <p:cNvPr id="17" name="직선 화살표 연결선 16"/>
          <p:cNvCxnSpPr>
            <a:stCxn id="14" idx="1"/>
          </p:cNvCxnSpPr>
          <p:nvPr/>
        </p:nvCxnSpPr>
        <p:spPr>
          <a:xfrm flipH="1" flipV="1">
            <a:off x="6812471" y="3831891"/>
            <a:ext cx="2680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14" idx="3"/>
          </p:cNvCxnSpPr>
          <p:nvPr/>
        </p:nvCxnSpPr>
        <p:spPr>
          <a:xfrm flipV="1">
            <a:off x="8263734" y="3831891"/>
            <a:ext cx="2626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6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Attention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이미지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ko-KR" altLang="en-US" sz="1600" dirty="0">
                <a:ea typeface="조선일보명조" panose="02030304000000000000"/>
              </a:rPr>
              <a:t>전체에서 어느 부분을 주의 깊게 봐야 되는지를 나타내는 </a:t>
            </a:r>
            <a:r>
              <a:rPr lang="ko-KR" altLang="en-US" sz="1600" dirty="0" smtClean="0">
                <a:ea typeface="조선일보명조" panose="02030304000000000000"/>
              </a:rPr>
              <a:t>기술 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rcRect b="28048"/>
          <a:stretch/>
        </p:blipFill>
        <p:spPr>
          <a:xfrm>
            <a:off x="460375" y="2436952"/>
            <a:ext cx="3324689" cy="47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25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6730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References</a:t>
            </a:r>
          </a:p>
          <a:p>
            <a:endParaRPr lang="en-US" altLang="ko-KR" b="1" dirty="0" smtClean="0"/>
          </a:p>
          <a:p>
            <a:r>
              <a:rPr lang="ko-KR" altLang="en-US" dirty="0" err="1" smtClean="0"/>
              <a:t>ㆍ</a:t>
            </a:r>
            <a:r>
              <a:rPr lang="en-US" altLang="ko-KR" dirty="0" err="1" smtClean="0"/>
              <a:t>ViT</a:t>
            </a:r>
            <a:r>
              <a:rPr lang="en-US" altLang="ko-KR" dirty="0" smtClean="0"/>
              <a:t> </a:t>
            </a:r>
            <a:r>
              <a:rPr lang="en-US" altLang="ko-KR" dirty="0"/>
              <a:t>Paper</a:t>
            </a:r>
          </a:p>
          <a:p>
            <a:r>
              <a:rPr lang="ko-KR" altLang="en-US" sz="1600" b="1" dirty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>
                <a:hlinkClick r:id="rId2"/>
              </a:rPr>
              <a:t>https://</a:t>
            </a:r>
            <a:r>
              <a:rPr lang="en-US" altLang="ko-KR" sz="1600" dirty="0" smtClean="0">
                <a:hlinkClick r:id="rId2"/>
              </a:rPr>
              <a:t>arxiv.org/pdf/2010.11929.pdf</a:t>
            </a:r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ko-KR" altLang="en-US" sz="2000" dirty="0" err="1" smtClean="0"/>
              <a:t>ㆍ</a:t>
            </a:r>
            <a:r>
              <a:rPr lang="en-US" altLang="ko-KR" sz="1600" dirty="0" smtClean="0"/>
              <a:t>[</a:t>
            </a:r>
            <a:r>
              <a:rPr lang="en-US" altLang="ko-KR" sz="1600" dirty="0"/>
              <a:t>Paper Review] </a:t>
            </a:r>
            <a:r>
              <a:rPr lang="en-US" altLang="ko-KR" sz="1600" dirty="0" err="1"/>
              <a:t>ViT</a:t>
            </a:r>
            <a:r>
              <a:rPr lang="en-US" altLang="ko-KR" sz="1600" dirty="0"/>
              <a:t>: An Image is Worth 16x16 </a:t>
            </a:r>
            <a:r>
              <a:rPr lang="en-US" altLang="ko-KR" sz="1600" dirty="0" err="1"/>
              <a:t>Words:Transformers</a:t>
            </a:r>
            <a:r>
              <a:rPr lang="en-US" altLang="ko-KR" sz="1600" dirty="0"/>
              <a:t> for Image Recognition at Scale</a:t>
            </a:r>
            <a:endParaRPr lang="en-US" altLang="ko-KR" sz="1600" dirty="0" smtClean="0"/>
          </a:p>
          <a:p>
            <a:r>
              <a:rPr lang="ko-KR" altLang="en-US" sz="1350" dirty="0" smtClean="0"/>
              <a:t>    </a:t>
            </a:r>
            <a:r>
              <a:rPr lang="ko-KR" altLang="en-US" sz="1350" b="1" dirty="0" err="1" smtClean="0"/>
              <a:t>ㆍ</a:t>
            </a:r>
            <a:r>
              <a:rPr lang="en-US" altLang="ko-KR" sz="1350" dirty="0">
                <a:hlinkClick r:id="rId3"/>
              </a:rPr>
              <a:t>https://</a:t>
            </a:r>
            <a:r>
              <a:rPr lang="en-US" altLang="ko-KR" sz="1350" dirty="0" smtClean="0">
                <a:hlinkClick r:id="rId3"/>
              </a:rPr>
              <a:t>www.youtube.com/watch?v=0kgDve_vC1o&amp;t=83s</a:t>
            </a:r>
            <a:endParaRPr lang="en-US" altLang="ko-KR" sz="1350" dirty="0" smtClean="0"/>
          </a:p>
          <a:p>
            <a:endParaRPr lang="en-US" altLang="ko-KR" sz="1600" dirty="0" smtClean="0"/>
          </a:p>
          <a:p>
            <a:r>
              <a:rPr lang="ko-KR" altLang="en-US" sz="2000" dirty="0" err="1" smtClean="0"/>
              <a:t>ㆍ</a:t>
            </a:r>
            <a:r>
              <a:rPr lang="en-US" altLang="ko-KR" sz="1600" dirty="0" smtClean="0"/>
              <a:t>PR-281</a:t>
            </a:r>
            <a:r>
              <a:rPr lang="en-US" altLang="ko-KR" sz="1600" dirty="0"/>
              <a:t>: An Image is Worth 16x16 Words: Transformers for Image Recognition at Scale</a:t>
            </a:r>
            <a:endParaRPr lang="en-US" altLang="ko-KR" sz="1600" dirty="0" smtClean="0"/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  <a:r>
              <a:rPr lang="ko-KR" altLang="en-US" sz="1350" b="1" dirty="0" err="1" smtClean="0"/>
              <a:t>ㆍ</a:t>
            </a:r>
            <a:r>
              <a:rPr lang="en-US" altLang="ko-KR" sz="1350" dirty="0" smtClean="0">
                <a:hlinkClick r:id="rId4"/>
              </a:rPr>
              <a:t>https</a:t>
            </a:r>
            <a:r>
              <a:rPr lang="en-US" altLang="ko-KR" sz="1350" dirty="0">
                <a:hlinkClick r:id="rId4"/>
              </a:rPr>
              <a:t>://</a:t>
            </a:r>
            <a:r>
              <a:rPr lang="en-US" altLang="ko-KR" sz="1350" dirty="0" smtClean="0">
                <a:hlinkClick r:id="rId4"/>
              </a:rPr>
              <a:t>www.youtube.com/watch?v=D72_Cn-XV1g&amp;t=94s</a:t>
            </a:r>
            <a:endParaRPr lang="en-US" altLang="ko-KR" sz="1350" dirty="0" smtClean="0"/>
          </a:p>
          <a:p>
            <a:endParaRPr lang="en-US" altLang="ko-KR" sz="1600" dirty="0" smtClean="0"/>
          </a:p>
          <a:p>
            <a:r>
              <a:rPr lang="ko-KR" altLang="en-US" sz="2000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CNN</a:t>
            </a:r>
            <a:r>
              <a:rPr lang="ko-KR" altLang="en-US" sz="1600" dirty="0">
                <a:ea typeface="조선일보명조" panose="02030304000000000000"/>
              </a:rPr>
              <a:t>과 이미지가 </a:t>
            </a:r>
            <a:r>
              <a:rPr lang="ko-KR" altLang="en-US" sz="1600" dirty="0" err="1">
                <a:ea typeface="조선일보명조" panose="02030304000000000000"/>
              </a:rPr>
              <a:t>찰떡궁합인</a:t>
            </a:r>
            <a:r>
              <a:rPr lang="ko-KR" altLang="en-US" sz="1600" dirty="0">
                <a:ea typeface="조선일보명조" panose="02030304000000000000"/>
              </a:rPr>
              <a:t> 이유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ko-KR" altLang="en-US" sz="1350" dirty="0" smtClean="0"/>
              <a:t>    </a:t>
            </a:r>
            <a:r>
              <a:rPr lang="ko-KR" altLang="en-US" sz="1350" b="1" dirty="0" err="1" smtClean="0"/>
              <a:t>ㆍ</a:t>
            </a:r>
            <a:r>
              <a:rPr lang="en-US" altLang="ko-KR" sz="1350" dirty="0" smtClean="0">
                <a:hlinkClick r:id="rId5"/>
              </a:rPr>
              <a:t>https</a:t>
            </a:r>
            <a:r>
              <a:rPr lang="en-US" altLang="ko-KR" sz="1350" dirty="0">
                <a:hlinkClick r:id="rId5"/>
              </a:rPr>
              <a:t>://</a:t>
            </a:r>
            <a:r>
              <a:rPr lang="en-US" altLang="ko-KR" sz="1350" dirty="0" smtClean="0">
                <a:hlinkClick r:id="rId5"/>
              </a:rPr>
              <a:t>seoilgun.medium.com/cnn%EC%9D%98-stationarity%EC%99%80-locality-610166700979</a:t>
            </a:r>
            <a:endParaRPr lang="en-US" altLang="ko-KR" sz="1350" dirty="0" smtClean="0"/>
          </a:p>
          <a:p>
            <a:endParaRPr lang="en-US" altLang="ko-KR" sz="1600" dirty="0" smtClean="0"/>
          </a:p>
          <a:p>
            <a:r>
              <a:rPr lang="ko-KR" altLang="en-US" sz="2000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딥러닝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ko-KR" altLang="en-US" sz="1600" dirty="0">
                <a:ea typeface="조선일보명조" panose="02030304000000000000"/>
              </a:rPr>
              <a:t>기술 </a:t>
            </a:r>
            <a:r>
              <a:rPr lang="en-US" altLang="ko-KR" sz="1600" dirty="0">
                <a:ea typeface="조선일보명조" panose="02030304000000000000"/>
              </a:rPr>
              <a:t>Vision Transformer </a:t>
            </a:r>
            <a:r>
              <a:rPr lang="ko-KR" altLang="en-US" sz="1600" dirty="0">
                <a:ea typeface="조선일보명조" panose="02030304000000000000"/>
              </a:rPr>
              <a:t>개념부터 </a:t>
            </a:r>
            <a:r>
              <a:rPr lang="en-US" altLang="ko-KR" sz="1600" dirty="0" err="1">
                <a:ea typeface="조선일보명조" panose="02030304000000000000"/>
              </a:rPr>
              <a:t>Pytorch</a:t>
            </a:r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ko-KR" altLang="en-US" sz="1600" dirty="0">
                <a:ea typeface="조선일보명조" panose="02030304000000000000"/>
              </a:rPr>
              <a:t>구현까지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ko-KR" altLang="en-US" sz="1350" dirty="0"/>
              <a:t>    </a:t>
            </a:r>
            <a:r>
              <a:rPr lang="ko-KR" altLang="en-US" sz="1350" b="1" dirty="0" err="1" smtClean="0"/>
              <a:t>ㆍ</a:t>
            </a:r>
            <a:r>
              <a:rPr lang="en-US" altLang="ko-KR" sz="1350" dirty="0" smtClean="0">
                <a:hlinkClick r:id="rId6"/>
              </a:rPr>
              <a:t>https</a:t>
            </a:r>
            <a:r>
              <a:rPr lang="en-US" altLang="ko-KR" sz="1350" dirty="0">
                <a:hlinkClick r:id="rId6"/>
              </a:rPr>
              <a:t>://www.inflearn.com/course/%EB%94%A5%EB%9F%AC%EB%8B%9D-%</a:t>
            </a:r>
            <a:r>
              <a:rPr lang="en-US" altLang="ko-KR" sz="1350" dirty="0" smtClean="0">
                <a:hlinkClick r:id="rId6"/>
              </a:rPr>
              <a:t>EB%B9%84%EC%A0%84%ED%8A%B8%EB%9E%9C%EC%8A%A4%ED%8F%AC%EB%A8%B8</a:t>
            </a:r>
            <a:endParaRPr lang="en-US" altLang="ko-KR" sz="1350" dirty="0" smtClean="0"/>
          </a:p>
          <a:p>
            <a:endParaRPr lang="en-US" altLang="ko-KR" sz="1350" dirty="0"/>
          </a:p>
        </p:txBody>
      </p:sp>
    </p:spTree>
    <p:extLst>
      <p:ext uri="{BB962C8B-B14F-4D97-AF65-F5344CB8AC3E}">
        <p14:creationId xmlns:p14="http://schemas.microsoft.com/office/powerpoint/2010/main" val="5251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26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411273" y="3307080"/>
            <a:ext cx="2620397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40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Thank You</a:t>
            </a:r>
            <a:endParaRPr lang="ko-KR" altLang="en-US" sz="40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7749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2022/07/22&gt;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79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Introduce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Image is Worth 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16x16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Words: Transformers for Image Recognition at Scale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2021</a:t>
            </a:r>
            <a:r>
              <a:rPr lang="ko-KR" altLang="en-US" sz="1600" dirty="0" smtClean="0">
                <a:ea typeface="조선일보명조" panose="02030304000000000000"/>
              </a:rPr>
              <a:t>년 </a:t>
            </a:r>
            <a:r>
              <a:rPr lang="en-US" altLang="ko-KR" sz="1600" dirty="0" smtClean="0">
                <a:ea typeface="조선일보명조" panose="02030304000000000000"/>
              </a:rPr>
              <a:t>ICLR</a:t>
            </a:r>
            <a:r>
              <a:rPr lang="ko-KR" altLang="en-US" sz="1600" dirty="0" smtClean="0">
                <a:ea typeface="조선일보명조" panose="02030304000000000000"/>
              </a:rPr>
              <a:t>에 </a:t>
            </a:r>
            <a:r>
              <a:rPr lang="en-US" altLang="ko-KR" sz="1600" dirty="0" smtClean="0">
                <a:ea typeface="조선일보명조" panose="02030304000000000000"/>
              </a:rPr>
              <a:t>Accept</a:t>
            </a:r>
            <a:r>
              <a:rPr lang="ko-KR" altLang="en-US" sz="1600" dirty="0" smtClean="0">
                <a:ea typeface="조선일보명조" panose="02030304000000000000"/>
              </a:rPr>
              <a:t>된 논문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Google Research Team</a:t>
            </a:r>
            <a:r>
              <a:rPr lang="ko-KR" altLang="en-US" sz="1600" dirty="0" smtClean="0">
                <a:ea typeface="조선일보명조" panose="02030304000000000000"/>
              </a:rPr>
              <a:t>에서 </a:t>
            </a:r>
            <a:r>
              <a:rPr lang="en-US" altLang="ko-KR" sz="1600" dirty="0" err="1" smtClean="0">
                <a:ea typeface="조선일보명조" panose="02030304000000000000"/>
              </a:rPr>
              <a:t>ViT</a:t>
            </a:r>
            <a:r>
              <a:rPr lang="ko-KR" altLang="en-US" sz="1600" dirty="0" smtClean="0">
                <a:ea typeface="조선일보명조" panose="02030304000000000000"/>
              </a:rPr>
              <a:t>라고 불리는 모델을 제안한 논문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ko-KR" altLang="en-US" sz="1600" b="1" dirty="0"/>
              <a:t> </a:t>
            </a:r>
            <a:r>
              <a:rPr lang="ko-KR" altLang="en-US" sz="1600" b="1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b="1" dirty="0" err="1" smtClean="0">
                <a:ea typeface="조선일보명조" panose="02030304000000000000"/>
              </a:rPr>
              <a:t>ViT</a:t>
            </a:r>
            <a:r>
              <a:rPr lang="en-US" altLang="ko-KR" sz="1600" b="1" dirty="0">
                <a:ea typeface="조선일보명조" panose="02030304000000000000"/>
              </a:rPr>
              <a:t>: </a:t>
            </a:r>
            <a:r>
              <a:rPr lang="en-US" altLang="ko-KR" sz="1600" dirty="0" smtClean="0">
                <a:ea typeface="조선일보명조" panose="02030304000000000000"/>
              </a:rPr>
              <a:t>Vision Transformer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1026" name="Picture 2" descr="구글은 인공지능 기업인가?...AI를 통해 전 세계 지식과 정보를 보편적으로 접근할 수 있고 유용하게 만드는 것! &lt; 기획 &lt;  FOCUS &lt; 기사본문 - 인공지능신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526" y="4669345"/>
            <a:ext cx="3796450" cy="10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39829"/>
          <a:stretch/>
        </p:blipFill>
        <p:spPr>
          <a:xfrm>
            <a:off x="0" y="3951434"/>
            <a:ext cx="8297433" cy="17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Introduce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ViT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이미지</a:t>
            </a:r>
            <a:r>
              <a:rPr lang="ko-KR" altLang="en-US" sz="1600" dirty="0" smtClean="0">
                <a:ea typeface="조선일보명조" panose="02030304000000000000"/>
              </a:rPr>
              <a:t> 분야에서 </a:t>
            </a:r>
            <a:r>
              <a:rPr lang="en-US" altLang="ko-KR" sz="1600" dirty="0" smtClean="0">
                <a:ea typeface="조선일보명조" panose="02030304000000000000"/>
              </a:rPr>
              <a:t>Attention </a:t>
            </a:r>
            <a:r>
              <a:rPr lang="ko-KR" altLang="en-US" sz="1600" dirty="0" smtClean="0">
                <a:ea typeface="조선일보명조" panose="02030304000000000000"/>
              </a:rPr>
              <a:t>기법을 사용할 경우 대부분 </a:t>
            </a:r>
            <a:r>
              <a:rPr lang="en-US" altLang="ko-KR" sz="1600" dirty="0" smtClean="0">
                <a:ea typeface="조선일보명조" panose="02030304000000000000"/>
              </a:rPr>
              <a:t>CNN</a:t>
            </a:r>
            <a:r>
              <a:rPr lang="ko-KR" altLang="en-US" sz="1600" dirty="0" smtClean="0">
                <a:ea typeface="조선일보명조" panose="02030304000000000000"/>
              </a:rPr>
              <a:t>과 함께 사용되거나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>        </a:t>
            </a:r>
            <a:r>
              <a:rPr lang="ko-KR" altLang="en-US" sz="1600" dirty="0" smtClean="0">
                <a:ea typeface="조선일보명조" panose="02030304000000000000"/>
              </a:rPr>
              <a:t>전체 </a:t>
            </a:r>
            <a:r>
              <a:rPr lang="en-US" altLang="ko-KR" sz="1600" dirty="0" smtClean="0">
                <a:ea typeface="조선일보명조" panose="02030304000000000000"/>
              </a:rPr>
              <a:t>CNN </a:t>
            </a:r>
            <a:r>
              <a:rPr lang="ko-KR" altLang="en-US" sz="1600" dirty="0" smtClean="0">
                <a:ea typeface="조선일보명조" panose="02030304000000000000"/>
              </a:rPr>
              <a:t>구조를 유지하면서 </a:t>
            </a:r>
            <a:r>
              <a:rPr lang="en-US" altLang="ko-KR" sz="1600" dirty="0" smtClean="0">
                <a:ea typeface="조선일보명조" panose="02030304000000000000"/>
              </a:rPr>
              <a:t>CNN</a:t>
            </a:r>
            <a:r>
              <a:rPr lang="ko-KR" altLang="en-US" sz="1600" dirty="0" smtClean="0">
                <a:ea typeface="조선일보명조" panose="02030304000000000000"/>
              </a:rPr>
              <a:t>의 특정 구성 요소를 대체하는데 사용됨</a:t>
            </a:r>
            <a:endParaRPr lang="en-US" altLang="ko-KR" sz="1600" dirty="0">
              <a:ea typeface="조선일보명조" panose="02030304000000000000"/>
            </a:endParaRPr>
          </a:p>
          <a:p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u="sng" dirty="0" smtClean="0">
                <a:ea typeface="조선일보명조" panose="02030304000000000000"/>
              </a:rPr>
              <a:t>CNN</a:t>
            </a:r>
            <a:r>
              <a:rPr lang="ko-KR" altLang="en-US" sz="1600" u="sng" dirty="0">
                <a:ea typeface="조선일보명조" panose="02030304000000000000"/>
              </a:rPr>
              <a:t>에 의존하지 않고 이미지 패치의 시퀀스를 입력 값으로 사용하는 </a:t>
            </a:r>
            <a:r>
              <a:rPr lang="en-US" altLang="ko-KR" sz="1600" u="sng" dirty="0">
                <a:ea typeface="조선일보명조" panose="02030304000000000000"/>
              </a:rPr>
              <a:t>Transformer </a:t>
            </a:r>
            <a:r>
              <a:rPr lang="ko-KR" altLang="en-US" sz="1600" u="sng" dirty="0" smtClean="0">
                <a:ea typeface="조선일보명조" panose="02030304000000000000"/>
              </a:rPr>
              <a:t>모델</a:t>
            </a:r>
            <a:endParaRPr lang="en-US" altLang="ko-KR" sz="1600" u="sng" dirty="0" smtClean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2050" name="Picture 2" descr="AN IMAGE IS WORTH 16X16 WORDS: TRANSFORMERS FOR IMAGE RECOGNITION AT SCALE  (Vision Transformer; ViT) 논문 요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05" y="3395430"/>
            <a:ext cx="6628070" cy="36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Introduce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ViT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장점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>
                <a:ea typeface="조선일보명조" panose="02030304000000000000"/>
              </a:rPr>
              <a:t>Transformer </a:t>
            </a:r>
            <a:r>
              <a:rPr lang="ko-KR" altLang="en-US" sz="1600" dirty="0">
                <a:ea typeface="조선일보명조" panose="02030304000000000000"/>
              </a:rPr>
              <a:t>구조를 거의 그대로 사용하므로 확장성이 좋다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ko-KR" altLang="en-US" sz="1600" b="1" dirty="0"/>
              <a:t>    </a:t>
            </a:r>
            <a:r>
              <a:rPr lang="ko-KR" altLang="en-US" sz="1600" b="1" dirty="0" err="1"/>
              <a:t>ㆍ</a:t>
            </a:r>
            <a:r>
              <a:rPr lang="en-US" altLang="ko-KR" sz="1600" dirty="0">
                <a:solidFill>
                  <a:srgbClr val="FF0000"/>
                </a:solidFill>
                <a:ea typeface="조선일보명조" panose="02030304000000000000"/>
              </a:rPr>
              <a:t>Large Scale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/>
              </a:rPr>
              <a:t>학습에서 매우 우수한 성능을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보인다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(CNN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성능을 능가함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)</a:t>
            </a:r>
            <a:endParaRPr lang="en-US" altLang="ko-KR" sz="1600" dirty="0">
              <a:solidFill>
                <a:srgbClr val="FF0000"/>
              </a:solidFill>
              <a:ea typeface="조선일보명조" panose="02030304000000000000"/>
            </a:endParaRPr>
          </a:p>
          <a:p>
            <a:r>
              <a:rPr lang="ko-KR" altLang="en-US" sz="1600" b="1" dirty="0"/>
              <a:t>    </a:t>
            </a:r>
            <a:r>
              <a:rPr lang="ko-KR" altLang="en-US" sz="1600" b="1" dirty="0" err="1"/>
              <a:t>ㆍ</a:t>
            </a:r>
            <a:r>
              <a:rPr lang="en-US" altLang="ko-KR" sz="1600" dirty="0">
                <a:ea typeface="조선일보명조" panose="02030304000000000000"/>
              </a:rPr>
              <a:t>Transfer Learning </a:t>
            </a:r>
            <a:r>
              <a:rPr lang="ko-KR" altLang="en-US" sz="1600" dirty="0">
                <a:ea typeface="조선일보명조" panose="02030304000000000000"/>
              </a:rPr>
              <a:t>시 </a:t>
            </a:r>
            <a:r>
              <a:rPr lang="en-US" altLang="ko-KR" sz="1600" dirty="0">
                <a:ea typeface="조선일보명조" panose="02030304000000000000"/>
              </a:rPr>
              <a:t>CNN</a:t>
            </a:r>
            <a:r>
              <a:rPr lang="ko-KR" altLang="en-US" sz="1600" dirty="0">
                <a:ea typeface="조선일보명조" panose="02030304000000000000"/>
              </a:rPr>
              <a:t>보다 적은 계산 리소스를 사용한다</a:t>
            </a:r>
            <a:endParaRPr lang="en-US" altLang="ko-KR" sz="1600" u="sng" dirty="0" smtClean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9" name="직사각형 8"/>
          <p:cNvSpPr/>
          <p:nvPr/>
        </p:nvSpPr>
        <p:spPr>
          <a:xfrm>
            <a:off x="520406" y="3474835"/>
            <a:ext cx="12924131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/>
              <a:t>ㆍ</a:t>
            </a:r>
            <a:r>
              <a:rPr lang="en-US" altLang="ko-KR" sz="2000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ViT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단점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50" dirty="0"/>
          </a:p>
          <a:p>
            <a:r>
              <a:rPr lang="ko-KR" altLang="en-US" sz="1600" dirty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rgbClr val="7030A0"/>
                </a:solidFill>
                <a:ea typeface="조선일보명조" panose="02030304000000000000"/>
              </a:rPr>
              <a:t>Inductive bias</a:t>
            </a:r>
            <a:r>
              <a:rPr lang="ko-KR" altLang="en-US" sz="1600" dirty="0" smtClean="0">
                <a:ea typeface="조선일보명조" panose="02030304000000000000"/>
              </a:rPr>
              <a:t>의 부족으로 인해 </a:t>
            </a:r>
            <a:r>
              <a:rPr lang="en-US" altLang="ko-KR" sz="1600" dirty="0" smtClean="0">
                <a:ea typeface="조선일보명조" panose="02030304000000000000"/>
              </a:rPr>
              <a:t>CNN</a:t>
            </a:r>
            <a:r>
              <a:rPr lang="ko-KR" altLang="en-US" sz="1600" dirty="0" smtClean="0">
                <a:ea typeface="조선일보명조" panose="02030304000000000000"/>
              </a:rPr>
              <a:t>보다 데이터가 많이 요구된다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chemeClr val="accent6">
                    <a:lumMod val="50000"/>
                  </a:schemeClr>
                </a:solidFill>
                <a:ea typeface="조선일보명조" panose="02030304000000000000"/>
              </a:rPr>
              <a:t>Attention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ea typeface="조선일보명조" panose="02030304000000000000"/>
              </a:rPr>
              <a:t>(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ea typeface="조선일보명조" panose="02030304000000000000"/>
              </a:rPr>
              <a:t>이미지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ea typeface="조선일보명조" panose="02030304000000000000"/>
              </a:rPr>
              <a:t>전체에서 어느 부분을 주의 깊게 봐야 되는지를 나타내는 </a:t>
            </a:r>
            <a:r>
              <a:rPr lang="ko-KR" altLang="en-US" sz="1600" dirty="0" smtClean="0">
                <a:solidFill>
                  <a:schemeClr val="accent6">
                    <a:lumMod val="75000"/>
                  </a:schemeClr>
                </a:solidFill>
                <a:ea typeface="조선일보명조" panose="02030304000000000000"/>
              </a:rPr>
              <a:t>기술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ea typeface="조선일보명조" panose="02030304000000000000"/>
              </a:rPr>
              <a:t>) </a:t>
            </a:r>
            <a:b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>        -&gt; locality </a:t>
            </a:r>
            <a:r>
              <a:rPr lang="ko-KR" altLang="en-US" sz="1600" dirty="0" smtClean="0">
                <a:ea typeface="조선일보명조" panose="02030304000000000000"/>
              </a:rPr>
              <a:t>따위의 가정이 없음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ea typeface="조선일보명조" panose="02030304000000000000"/>
              </a:rPr>
              <a:t>전체적인 부분에서 특징을 찾아야 됨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</a:p>
          <a:p>
            <a:endParaRPr lang="en-US" altLang="ko-KR" sz="1600" dirty="0" smtClean="0">
              <a:solidFill>
                <a:srgbClr val="7030A0"/>
              </a:solidFill>
              <a:ea typeface="조선일보명조" panose="02030304000000000000"/>
            </a:endParaRP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중간</a:t>
            </a:r>
            <a:r>
              <a:rPr lang="ko-KR" altLang="en-US" sz="1600" dirty="0" smtClean="0">
                <a:ea typeface="조선일보명조" panose="02030304000000000000"/>
              </a:rPr>
              <a:t> 사이즈인 </a:t>
            </a:r>
            <a:r>
              <a:rPr lang="en-US" altLang="ko-KR" sz="1600" dirty="0" smtClean="0">
                <a:ea typeface="조선일보명조" panose="02030304000000000000"/>
              </a:rPr>
              <a:t>ImageNet</a:t>
            </a:r>
            <a:r>
              <a:rPr lang="ko-KR" altLang="en-US" sz="1600" dirty="0" smtClean="0">
                <a:ea typeface="조선일보명조" panose="02030304000000000000"/>
              </a:rPr>
              <a:t>을 학습에 사용할 경우 </a:t>
            </a:r>
            <a:r>
              <a:rPr lang="en-US" altLang="ko-KR" sz="1600" dirty="0" err="1" smtClean="0">
                <a:ea typeface="조선일보명조" panose="02030304000000000000"/>
              </a:rPr>
              <a:t>ResNet</a:t>
            </a:r>
            <a:r>
              <a:rPr lang="ko-KR" altLang="en-US" sz="1600" dirty="0" smtClean="0">
                <a:ea typeface="조선일보명조" panose="02030304000000000000"/>
              </a:rPr>
              <a:t>보다 성능이 낮게 나왔음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8879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6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Introduce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Inductive bias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학습자가</a:t>
            </a:r>
            <a:r>
              <a:rPr lang="ko-KR" altLang="en-US" sz="1600" u="sng" dirty="0" smtClean="0">
                <a:ea typeface="조선일보명조" panose="02030304000000000000"/>
              </a:rPr>
              <a:t> </a:t>
            </a:r>
            <a:r>
              <a:rPr lang="ko-KR" altLang="en-US" sz="1600" u="sng" dirty="0" err="1" smtClean="0">
                <a:ea typeface="조선일보명조" panose="02030304000000000000"/>
              </a:rPr>
              <a:t>처음보는</a:t>
            </a:r>
            <a:r>
              <a:rPr lang="ko-KR" altLang="en-US" sz="1600" u="sng" dirty="0" smtClean="0">
                <a:ea typeface="조선일보명조" panose="02030304000000000000"/>
              </a:rPr>
              <a:t> 입력에 대한 출력을 예측하기 위해 사용하는 일련의 가정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CNN</a:t>
            </a:r>
            <a:r>
              <a:rPr lang="ko-KR" altLang="en-US" sz="1600" dirty="0" smtClean="0">
                <a:ea typeface="조선일보명조" panose="02030304000000000000"/>
              </a:rPr>
              <a:t>은 </a:t>
            </a:r>
            <a:r>
              <a:rPr lang="en-US" altLang="ko-KR" sz="1600" dirty="0" smtClean="0">
                <a:ea typeface="조선일보명조" panose="02030304000000000000"/>
              </a:rPr>
              <a:t>locality</a:t>
            </a:r>
            <a:r>
              <a:rPr lang="ko-KR" altLang="en-US" sz="1600" dirty="0" smtClean="0">
                <a:ea typeface="조선일보명조" panose="02030304000000000000"/>
              </a:rPr>
              <a:t>와 </a:t>
            </a:r>
            <a:r>
              <a:rPr lang="en-US" altLang="ko-KR" sz="1600" dirty="0" smtClean="0">
                <a:ea typeface="조선일보명조" panose="02030304000000000000"/>
              </a:rPr>
              <a:t>translation </a:t>
            </a:r>
            <a:r>
              <a:rPr lang="en-US" altLang="ko-KR" sz="1600" dirty="0" err="1" smtClean="0">
                <a:ea typeface="조선일보명조" panose="02030304000000000000"/>
              </a:rPr>
              <a:t>equivariance</a:t>
            </a:r>
            <a:r>
              <a:rPr lang="ko-KR" altLang="en-US" sz="1600" dirty="0" smtClean="0">
                <a:ea typeface="조선일보명조" panose="02030304000000000000"/>
              </a:rPr>
              <a:t>를 가정함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9" name="직사각형 8"/>
          <p:cNvSpPr/>
          <p:nvPr/>
        </p:nvSpPr>
        <p:spPr>
          <a:xfrm>
            <a:off x="520407" y="3045587"/>
            <a:ext cx="991635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locality</a:t>
            </a:r>
          </a:p>
          <a:p>
            <a:endParaRPr lang="en-US" altLang="ko-KR" sz="105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convolution </a:t>
            </a:r>
            <a:r>
              <a:rPr lang="ko-KR" altLang="en-US" sz="1600" dirty="0" smtClean="0">
                <a:ea typeface="조선일보명조" panose="02030304000000000000"/>
              </a:rPr>
              <a:t>연산을 할 때 이미지의 </a:t>
            </a:r>
            <a:r>
              <a:rPr lang="ko-KR" altLang="en-US" sz="1600" u="sng" dirty="0" smtClean="0">
                <a:ea typeface="조선일보명조" panose="02030304000000000000"/>
              </a:rPr>
              <a:t>특정 영역만 보고도 그 안에서 특징을 추출할 수 있다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b="1" dirty="0" smtClean="0">
                <a:ea typeface="조선일보명조" panose="02030304000000000000"/>
              </a:rPr>
              <a:t>ex) </a:t>
            </a:r>
            <a:r>
              <a:rPr lang="ko-KR" altLang="en-US" sz="1600" dirty="0" smtClean="0">
                <a:ea typeface="조선일보명조" panose="02030304000000000000"/>
              </a:rPr>
              <a:t>얼굴 이미지가 입력으로 들어왔을 때 </a:t>
            </a:r>
            <a:r>
              <a:rPr lang="en-US" altLang="ko-KR" sz="1600" dirty="0" smtClean="0">
                <a:ea typeface="조선일보명조" panose="02030304000000000000"/>
              </a:rPr>
              <a:t>‘</a:t>
            </a:r>
            <a:r>
              <a:rPr lang="ko-KR" altLang="en-US" sz="1600" dirty="0" smtClean="0">
                <a:ea typeface="조선일보명조" panose="02030304000000000000"/>
              </a:rPr>
              <a:t>코</a:t>
            </a:r>
            <a:r>
              <a:rPr lang="en-US" altLang="ko-KR" sz="1600" dirty="0" smtClean="0">
                <a:ea typeface="조선일보명조" panose="02030304000000000000"/>
              </a:rPr>
              <a:t>’</a:t>
            </a:r>
            <a:r>
              <a:rPr lang="ko-KR" altLang="en-US" sz="1600" dirty="0" smtClean="0">
                <a:ea typeface="조선일보명조" panose="02030304000000000000"/>
              </a:rPr>
              <a:t>의 특징은 코 주변 영역 만으로 찾을 수 있음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3078" name="Picture 6" descr="https://miro.medium.com/max/1000/1*RKkBE0MjsfSHnrOc-gY6Y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83" y="4462135"/>
            <a:ext cx="2603348" cy="21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7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Introduce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Inductive bias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학습자가</a:t>
            </a:r>
            <a:r>
              <a:rPr lang="ko-KR" altLang="en-US" sz="1600" u="sng" dirty="0" smtClean="0">
                <a:ea typeface="조선일보명조" panose="02030304000000000000"/>
              </a:rPr>
              <a:t> </a:t>
            </a:r>
            <a:r>
              <a:rPr lang="ko-KR" altLang="en-US" sz="1600" u="sng" dirty="0" err="1" smtClean="0">
                <a:ea typeface="조선일보명조" panose="02030304000000000000"/>
              </a:rPr>
              <a:t>처음보는</a:t>
            </a:r>
            <a:r>
              <a:rPr lang="ko-KR" altLang="en-US" sz="1600" u="sng" dirty="0" smtClean="0">
                <a:ea typeface="조선일보명조" panose="02030304000000000000"/>
              </a:rPr>
              <a:t> 입력에 대한 출력을 예측하기 위해 사용하는 일련의 가정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CNN</a:t>
            </a:r>
            <a:r>
              <a:rPr lang="ko-KR" altLang="en-US" sz="1600" dirty="0" smtClean="0">
                <a:ea typeface="조선일보명조" panose="02030304000000000000"/>
              </a:rPr>
              <a:t>은 </a:t>
            </a:r>
            <a:r>
              <a:rPr lang="en-US" altLang="ko-KR" sz="1600" dirty="0" smtClean="0">
                <a:ea typeface="조선일보명조" panose="02030304000000000000"/>
              </a:rPr>
              <a:t>locality</a:t>
            </a:r>
            <a:r>
              <a:rPr lang="ko-KR" altLang="en-US" sz="1600" dirty="0" smtClean="0">
                <a:ea typeface="조선일보명조" panose="02030304000000000000"/>
              </a:rPr>
              <a:t>와 </a:t>
            </a:r>
            <a:r>
              <a:rPr lang="en-US" altLang="ko-KR" sz="1600" dirty="0" smtClean="0">
                <a:ea typeface="조선일보명조" panose="02030304000000000000"/>
              </a:rPr>
              <a:t>translation </a:t>
            </a:r>
            <a:r>
              <a:rPr lang="en-US" altLang="ko-KR" sz="1600" dirty="0" err="1" smtClean="0">
                <a:ea typeface="조선일보명조" panose="02030304000000000000"/>
              </a:rPr>
              <a:t>equivariance</a:t>
            </a:r>
            <a:r>
              <a:rPr lang="ko-KR" altLang="en-US" sz="1600" dirty="0" smtClean="0">
                <a:ea typeface="조선일보명조" panose="02030304000000000000"/>
              </a:rPr>
              <a:t>를 가정함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8" name="직사각형 7"/>
          <p:cNvSpPr/>
          <p:nvPr/>
        </p:nvSpPr>
        <p:spPr>
          <a:xfrm>
            <a:off x="520407" y="3029020"/>
            <a:ext cx="1104782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translation 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equivariance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5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입력</a:t>
            </a:r>
            <a:r>
              <a:rPr lang="ko-KR" altLang="en-US" sz="1600" u="sng" dirty="0" smtClean="0">
                <a:ea typeface="조선일보명조" panose="02030304000000000000"/>
              </a:rPr>
              <a:t> 위치가 변하면 출력도 동일한 위치로 변환되어 나온다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b="1" dirty="0" smtClean="0">
                <a:ea typeface="조선일보명조" panose="02030304000000000000"/>
              </a:rPr>
              <a:t>ex) </a:t>
            </a:r>
            <a:r>
              <a:rPr lang="en-US" altLang="ko-KR" sz="1600" dirty="0" smtClean="0">
                <a:ea typeface="조선일보명조" panose="02030304000000000000"/>
              </a:rPr>
              <a:t>‘</a:t>
            </a:r>
            <a:r>
              <a:rPr lang="ko-KR" altLang="en-US" sz="1600" dirty="0" smtClean="0">
                <a:ea typeface="조선일보명조" panose="02030304000000000000"/>
              </a:rPr>
              <a:t>동물의 귀</a:t>
            </a:r>
            <a:r>
              <a:rPr lang="en-US" altLang="ko-KR" sz="1600" dirty="0" smtClean="0">
                <a:ea typeface="조선일보명조" panose="02030304000000000000"/>
              </a:rPr>
              <a:t>’</a:t>
            </a:r>
            <a:r>
              <a:rPr lang="ko-KR" altLang="en-US" sz="1600" dirty="0" smtClean="0">
                <a:ea typeface="조선일보명조" panose="02030304000000000000"/>
              </a:rPr>
              <a:t>가 좌측 상단 </a:t>
            </a:r>
            <a:r>
              <a:rPr lang="en-US" altLang="ko-KR" sz="1600" dirty="0" smtClean="0">
                <a:ea typeface="조선일보명조" panose="02030304000000000000"/>
              </a:rPr>
              <a:t>-&gt; Feature </a:t>
            </a:r>
            <a:r>
              <a:rPr lang="ko-KR" altLang="en-US" sz="1600" dirty="0" smtClean="0">
                <a:ea typeface="조선일보명조" panose="02030304000000000000"/>
              </a:rPr>
              <a:t>위치도 좌측 상단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en-US" altLang="ko-KR" sz="1600" dirty="0">
                <a:ea typeface="조선일보명조" panose="02030304000000000000"/>
              </a:rPr>
              <a:t>‘</a:t>
            </a:r>
            <a:r>
              <a:rPr lang="ko-KR" altLang="en-US" sz="1600" dirty="0">
                <a:ea typeface="조선일보명조" panose="02030304000000000000"/>
              </a:rPr>
              <a:t>동물의 귀</a:t>
            </a:r>
            <a:r>
              <a:rPr lang="en-US" altLang="ko-KR" sz="1600" dirty="0">
                <a:ea typeface="조선일보명조" panose="02030304000000000000"/>
              </a:rPr>
              <a:t>’</a:t>
            </a:r>
            <a:r>
              <a:rPr lang="ko-KR" altLang="en-US" sz="1600" dirty="0">
                <a:ea typeface="조선일보명조" panose="02030304000000000000"/>
              </a:rPr>
              <a:t>가 우</a:t>
            </a:r>
            <a:r>
              <a:rPr lang="ko-KR" altLang="en-US" sz="1600" dirty="0" smtClean="0">
                <a:ea typeface="조선일보명조" panose="02030304000000000000"/>
              </a:rPr>
              <a:t>측 하단 </a:t>
            </a:r>
            <a:r>
              <a:rPr lang="en-US" altLang="ko-KR" sz="1600" dirty="0">
                <a:ea typeface="조선일보명조" panose="02030304000000000000"/>
              </a:rPr>
              <a:t>-&gt; Feature </a:t>
            </a:r>
            <a:r>
              <a:rPr lang="ko-KR" altLang="en-US" sz="1600" dirty="0">
                <a:ea typeface="조선일보명조" panose="02030304000000000000"/>
              </a:rPr>
              <a:t>위치도 우</a:t>
            </a:r>
            <a:r>
              <a:rPr lang="ko-KR" altLang="en-US" sz="1600" dirty="0" smtClean="0">
                <a:ea typeface="조선일보명조" panose="02030304000000000000"/>
              </a:rPr>
              <a:t>측 하단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3076" name="Picture 4" descr="https://miro.medium.com/max/1400/1*p-_47puSuVNmRJnOXYPQC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8" y="4429001"/>
            <a:ext cx="3970217" cy="25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6" name="Picture 6" descr="mlp machine learning python for Sale OFF 78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723" y="4429001"/>
            <a:ext cx="2826977" cy="24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8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Vision Transformer (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Transforemr</a:t>
            </a:r>
            <a:r>
              <a:rPr lang="ko-KR" altLang="en-US" sz="1600" dirty="0" smtClean="0">
                <a:ea typeface="조선일보명조" panose="02030304000000000000"/>
              </a:rPr>
              <a:t>의 </a:t>
            </a:r>
            <a:r>
              <a:rPr lang="en-US" altLang="ko-KR" sz="1600" dirty="0" smtClean="0">
                <a:ea typeface="조선일보명조" panose="02030304000000000000"/>
              </a:rPr>
              <a:t>Encoder</a:t>
            </a:r>
            <a:r>
              <a:rPr lang="ko-KR" altLang="en-US" sz="1600" dirty="0" smtClean="0">
                <a:ea typeface="조선일보명조" panose="02030304000000000000"/>
              </a:rPr>
              <a:t>를 가져와서 사용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ea typeface="조선일보명조" panose="02030304000000000000"/>
              </a:rPr>
              <a:t>이미지 패치들을 시퀀스 형태로 나열한 뒤 입력으로 줌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클래스를</a:t>
            </a:r>
            <a:r>
              <a:rPr lang="ko-KR" altLang="en-US" sz="1600" dirty="0" smtClean="0">
                <a:ea typeface="조선일보명조" panose="02030304000000000000"/>
              </a:rPr>
              <a:t> 예측하는  </a:t>
            </a:r>
            <a:r>
              <a:rPr lang="en-US" altLang="ko-KR" sz="1600" dirty="0" smtClean="0">
                <a:ea typeface="조선일보명조" panose="02030304000000000000"/>
              </a:rPr>
              <a:t>‘</a:t>
            </a:r>
            <a:r>
              <a:rPr lang="ko-KR" altLang="en-US" sz="1600" dirty="0" smtClean="0">
                <a:ea typeface="조선일보명조" panose="02030304000000000000"/>
              </a:rPr>
              <a:t>클래스 토큰</a:t>
            </a:r>
            <a:r>
              <a:rPr lang="en-US" altLang="ko-KR" sz="1600" dirty="0" smtClean="0">
                <a:ea typeface="조선일보명조" panose="02030304000000000000"/>
              </a:rPr>
              <a:t>’</a:t>
            </a:r>
            <a:r>
              <a:rPr lang="ko-KR" altLang="en-US" sz="1600" dirty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이 추가됨</a:t>
            </a:r>
            <a:endParaRPr lang="en-US" altLang="ko-KR" sz="1600" dirty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2" y="2805792"/>
            <a:ext cx="8089613" cy="423589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8924925" y="3946898"/>
            <a:ext cx="347589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</a:rPr>
              <a:t>Sentence     -&gt;         </a:t>
            </a:r>
            <a:r>
              <a:rPr lang="ko-KR" altLang="en-US" dirty="0" smtClean="0">
                <a:solidFill>
                  <a:srgbClr val="002060"/>
                </a:solidFill>
              </a:rPr>
              <a:t>[[</a:t>
            </a:r>
            <a:r>
              <a:rPr lang="ko-KR" altLang="en-US" dirty="0">
                <a:solidFill>
                  <a:srgbClr val="002060"/>
                </a:solidFill>
              </a:rPr>
              <a:t>1,0,0,0,0,…], </a:t>
            </a:r>
          </a:p>
          <a:p>
            <a:r>
              <a:rPr lang="en-US" altLang="ko-KR" dirty="0" smtClean="0">
                <a:solidFill>
                  <a:srgbClr val="002060"/>
                </a:solidFill>
              </a:rPr>
              <a:t>(4 sequence)</a:t>
            </a:r>
            <a:r>
              <a:rPr lang="ko-KR" altLang="en-US" dirty="0" smtClean="0">
                <a:solidFill>
                  <a:srgbClr val="002060"/>
                </a:solidFill>
              </a:rPr>
              <a:t>             [0,1,0,0,0</a:t>
            </a:r>
            <a:r>
              <a:rPr lang="ko-KR" altLang="en-US" dirty="0">
                <a:solidFill>
                  <a:srgbClr val="002060"/>
                </a:solidFill>
              </a:rPr>
              <a:t>,…],</a:t>
            </a:r>
          </a:p>
          <a:p>
            <a:r>
              <a:rPr lang="ko-KR" altLang="en-US" dirty="0" smtClean="0">
                <a:solidFill>
                  <a:srgbClr val="002060"/>
                </a:solidFill>
              </a:rPr>
              <a:t>                                    [</a:t>
            </a:r>
            <a:r>
              <a:rPr lang="ko-KR" altLang="en-US" dirty="0">
                <a:solidFill>
                  <a:srgbClr val="002060"/>
                </a:solidFill>
              </a:rPr>
              <a:t>0,0,1,0,0</a:t>
            </a:r>
            <a:r>
              <a:rPr lang="ko-KR" altLang="en-US" dirty="0" smtClean="0">
                <a:solidFill>
                  <a:srgbClr val="002060"/>
                </a:solidFill>
              </a:rPr>
              <a:t>,…]</a:t>
            </a:r>
            <a:r>
              <a:rPr lang="en-US" altLang="ko-KR" dirty="0" smtClean="0">
                <a:solidFill>
                  <a:srgbClr val="002060"/>
                </a:solidFill>
              </a:rPr>
              <a:t>,</a:t>
            </a:r>
          </a:p>
          <a:p>
            <a:r>
              <a:rPr lang="ko-KR" altLang="en-US" dirty="0" smtClean="0">
                <a:solidFill>
                  <a:srgbClr val="002060"/>
                </a:solidFill>
              </a:rPr>
              <a:t>                                    [0,0,</a:t>
            </a:r>
            <a:r>
              <a:rPr lang="en-US" altLang="ko-KR" dirty="0" smtClean="0">
                <a:solidFill>
                  <a:srgbClr val="002060"/>
                </a:solidFill>
              </a:rPr>
              <a:t>0</a:t>
            </a:r>
            <a:r>
              <a:rPr lang="ko-KR" altLang="en-US" dirty="0" smtClean="0">
                <a:solidFill>
                  <a:srgbClr val="002060"/>
                </a:solidFill>
              </a:rPr>
              <a:t>,</a:t>
            </a:r>
            <a:r>
              <a:rPr lang="en-US" altLang="ko-KR" dirty="0" smtClean="0">
                <a:solidFill>
                  <a:srgbClr val="002060"/>
                </a:solidFill>
              </a:rPr>
              <a:t>1</a:t>
            </a:r>
            <a:r>
              <a:rPr lang="ko-KR" altLang="en-US" dirty="0" smtClean="0">
                <a:solidFill>
                  <a:srgbClr val="002060"/>
                </a:solidFill>
              </a:rPr>
              <a:t>,0</a:t>
            </a:r>
            <a:r>
              <a:rPr lang="ko-KR" altLang="en-US" dirty="0">
                <a:solidFill>
                  <a:srgbClr val="002060"/>
                </a:solidFill>
              </a:rPr>
              <a:t>,…]</a:t>
            </a:r>
            <a:r>
              <a:rPr lang="ko-KR" altLang="en-US" dirty="0" smtClean="0">
                <a:solidFill>
                  <a:srgbClr val="002060"/>
                </a:solidFill>
              </a:rPr>
              <a:t>]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924925" y="3577566"/>
            <a:ext cx="347589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600" dirty="0" smtClean="0">
                <a:ea typeface="조선일보명조" panose="02030304000000000000"/>
              </a:rPr>
              <a:t>Transformer</a:t>
            </a:r>
            <a:r>
              <a:rPr lang="ko-KR" altLang="en-US" sz="1600" dirty="0" smtClean="0">
                <a:ea typeface="조선일보명조" panose="02030304000000000000"/>
              </a:rPr>
              <a:t>의 입력 방식</a:t>
            </a:r>
            <a:endParaRPr lang="ko-KR" altLang="en-US" sz="1600" dirty="0">
              <a:ea typeface="조선일보명조" panose="0203030400000000000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924925" y="5178005"/>
            <a:ext cx="347589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Image     -&gt;     </a:t>
            </a:r>
            <a:r>
              <a:rPr lang="ko-KR" altLang="en-US" dirty="0" smtClean="0">
                <a:solidFill>
                  <a:srgbClr val="FF0000"/>
                </a:solidFill>
              </a:rPr>
              <a:t>[[</a:t>
            </a:r>
            <a:r>
              <a:rPr lang="en-US" altLang="ko-KR" dirty="0" smtClean="0">
                <a:solidFill>
                  <a:srgbClr val="FF0000"/>
                </a:solidFill>
              </a:rPr>
              <a:t>32</a:t>
            </a:r>
            <a:r>
              <a:rPr lang="ko-KR" altLang="en-US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</a:rPr>
              <a:t>10</a:t>
            </a:r>
            <a:r>
              <a:rPr lang="ko-KR" altLang="en-US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</a:rPr>
              <a:t>50</a:t>
            </a:r>
            <a:r>
              <a:rPr lang="ko-KR" altLang="en-US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</a:rPr>
              <a:t>41</a:t>
            </a:r>
            <a:r>
              <a:rPr lang="ko-KR" altLang="en-US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</a:rPr>
              <a:t>100</a:t>
            </a:r>
            <a:r>
              <a:rPr lang="ko-KR" altLang="en-US" dirty="0" smtClean="0">
                <a:solidFill>
                  <a:srgbClr val="FF0000"/>
                </a:solidFill>
              </a:rPr>
              <a:t>,…], </a:t>
            </a:r>
            <a:endParaRPr lang="ko-KR" altLang="en-US" dirty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(4 patches)</a:t>
            </a:r>
            <a:r>
              <a:rPr lang="ko-KR" altLang="en-US" dirty="0" smtClean="0">
                <a:solidFill>
                  <a:srgbClr val="FF0000"/>
                </a:solidFill>
              </a:rPr>
              <a:t>      [</a:t>
            </a:r>
            <a:r>
              <a:rPr lang="en-US" altLang="ko-KR" dirty="0" smtClean="0">
                <a:solidFill>
                  <a:srgbClr val="FF0000"/>
                </a:solidFill>
              </a:rPr>
              <a:t>20</a:t>
            </a:r>
            <a:r>
              <a:rPr lang="ko-KR" altLang="en-US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</a:rPr>
              <a:t>110</a:t>
            </a:r>
            <a:r>
              <a:rPr lang="ko-KR" altLang="en-US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</a:rPr>
              <a:t>12</a:t>
            </a:r>
            <a:r>
              <a:rPr lang="ko-KR" altLang="en-US" dirty="0" smtClean="0">
                <a:solidFill>
                  <a:srgbClr val="FF0000"/>
                </a:solidFill>
              </a:rPr>
              <a:t>,0,</a:t>
            </a:r>
            <a:r>
              <a:rPr lang="en-US" altLang="ko-KR" dirty="0" smtClean="0">
                <a:solidFill>
                  <a:srgbClr val="FF0000"/>
                </a:solidFill>
              </a:rPr>
              <a:t>111</a:t>
            </a:r>
            <a:r>
              <a:rPr lang="ko-KR" altLang="en-US" dirty="0" smtClean="0">
                <a:solidFill>
                  <a:srgbClr val="FF0000"/>
                </a:solidFill>
              </a:rPr>
              <a:t>,…],</a:t>
            </a:r>
            <a:endParaRPr lang="ko-KR" altLang="en-US" dirty="0">
              <a:solidFill>
                <a:srgbClr val="FF0000"/>
              </a:solidFill>
            </a:endParaRPr>
          </a:p>
          <a:p>
            <a:r>
              <a:rPr lang="ko-KR" altLang="en-US" dirty="0" smtClean="0">
                <a:solidFill>
                  <a:srgbClr val="FF0000"/>
                </a:solidFill>
              </a:rPr>
              <a:t>                          [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</a:rPr>
              <a:t>,1</a:t>
            </a:r>
            <a:r>
              <a:rPr lang="en-US" altLang="ko-KR" dirty="0" smtClean="0">
                <a:solidFill>
                  <a:srgbClr val="FF0000"/>
                </a:solidFill>
              </a:rPr>
              <a:t>01</a:t>
            </a:r>
            <a:r>
              <a:rPr lang="ko-KR" altLang="en-US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</a:rPr>
              <a:t>164</a:t>
            </a:r>
            <a:r>
              <a:rPr lang="ko-KR" altLang="en-US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</a:rPr>
              <a:t>113</a:t>
            </a:r>
            <a:r>
              <a:rPr lang="ko-KR" altLang="en-US" dirty="0" smtClean="0">
                <a:solidFill>
                  <a:srgbClr val="FF0000"/>
                </a:solidFill>
              </a:rPr>
              <a:t>,…]</a:t>
            </a:r>
            <a:r>
              <a:rPr lang="en-US" altLang="ko-KR" dirty="0" smtClean="0">
                <a:solidFill>
                  <a:srgbClr val="FF0000"/>
                </a:solidFill>
              </a:rPr>
              <a:t>,</a:t>
            </a:r>
          </a:p>
          <a:p>
            <a:r>
              <a:rPr lang="ko-KR" altLang="en-US" dirty="0" smtClean="0">
                <a:solidFill>
                  <a:srgbClr val="FF0000"/>
                </a:solidFill>
              </a:rPr>
              <a:t>                          [</a:t>
            </a:r>
            <a:r>
              <a:rPr lang="en-US" altLang="ko-KR" dirty="0" smtClean="0">
                <a:solidFill>
                  <a:srgbClr val="FF0000"/>
                </a:solidFill>
              </a:rPr>
              <a:t>15</a:t>
            </a:r>
            <a:r>
              <a:rPr lang="ko-KR" altLang="en-US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</a:rPr>
              <a:t>16</a:t>
            </a:r>
            <a:r>
              <a:rPr lang="ko-KR" altLang="en-US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</a:rPr>
              <a:t>16</a:t>
            </a:r>
            <a:r>
              <a:rPr lang="ko-KR" altLang="en-US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</a:rPr>
              <a:t>21</a:t>
            </a:r>
            <a:r>
              <a:rPr lang="ko-KR" altLang="en-US" dirty="0" smtClean="0">
                <a:solidFill>
                  <a:srgbClr val="FF0000"/>
                </a:solidFill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</a:rPr>
              <a:t>255</a:t>
            </a:r>
            <a:r>
              <a:rPr lang="ko-KR" altLang="en-US" dirty="0" smtClean="0">
                <a:solidFill>
                  <a:srgbClr val="FF0000"/>
                </a:solidFill>
              </a:rPr>
              <a:t>,…]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9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Vision Transformer (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b="1" dirty="0" smtClean="0">
                <a:ea typeface="조선일보명조" panose="02030304000000000000"/>
              </a:rPr>
              <a:t>Step 1.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이미지</a:t>
            </a:r>
            <a:r>
              <a:rPr lang="en-US" altLang="ko-KR" sz="1600" dirty="0" smtClean="0">
                <a:ea typeface="조선일보명조" panose="02030304000000000000"/>
              </a:rPr>
              <a:t>(x)</a:t>
            </a:r>
            <a:r>
              <a:rPr lang="ko-KR" altLang="en-US" sz="1600" dirty="0" smtClean="0">
                <a:ea typeface="조선일보명조" panose="02030304000000000000"/>
              </a:rPr>
              <a:t>가 있을 때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이미지를 </a:t>
            </a:r>
            <a:r>
              <a:rPr lang="en-US" altLang="ko-KR" sz="1600" dirty="0" err="1" smtClean="0">
                <a:ea typeface="조선일보명조" panose="02030304000000000000"/>
              </a:rPr>
              <a:t>PxP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크기의 패치 </a:t>
            </a:r>
            <a:r>
              <a:rPr lang="en-US" altLang="ko-KR" sz="1600" dirty="0" smtClean="0">
                <a:ea typeface="조선일보명조" panose="02030304000000000000"/>
              </a:rPr>
              <a:t>N</a:t>
            </a:r>
            <a:r>
              <a:rPr lang="ko-KR" altLang="en-US" sz="1600" dirty="0" smtClean="0">
                <a:ea typeface="조선일보명조" panose="02030304000000000000"/>
              </a:rPr>
              <a:t>개로 분할하여 패치 시퀀스 모음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en-US" altLang="ko-KR" sz="1600" dirty="0" err="1" smtClean="0">
                <a:ea typeface="조선일보명조" panose="02030304000000000000"/>
              </a:rPr>
              <a:t>x</a:t>
            </a:r>
            <a:r>
              <a:rPr lang="en-US" altLang="ko-KR" sz="1600" baseline="-25000" dirty="0" err="1" smtClean="0">
                <a:ea typeface="조선일보명조" panose="02030304000000000000"/>
              </a:rPr>
              <a:t>p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r>
              <a:rPr lang="ko-KR" altLang="en-US" sz="1600" dirty="0">
                <a:ea typeface="조선일보명조" panose="02030304000000000000"/>
              </a:rPr>
              <a:t>을</a:t>
            </a:r>
            <a:r>
              <a:rPr lang="ko-KR" altLang="en-US" sz="1600" dirty="0" smtClean="0">
                <a:ea typeface="조선일보명조" panose="02030304000000000000"/>
              </a:rPr>
              <a:t> 구축한다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09" y="3720184"/>
            <a:ext cx="1607416" cy="165165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36" y="5371841"/>
            <a:ext cx="1543265" cy="56205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t="2816"/>
          <a:stretch/>
        </p:blipFill>
        <p:spPr>
          <a:xfrm>
            <a:off x="3604248" y="4232771"/>
            <a:ext cx="7773485" cy="82397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073" y="5157310"/>
            <a:ext cx="2727074" cy="61391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/>
          <a:srcRect t="9886" b="3838"/>
          <a:stretch/>
        </p:blipFill>
        <p:spPr>
          <a:xfrm>
            <a:off x="5547954" y="2856499"/>
            <a:ext cx="3222189" cy="790576"/>
          </a:xfrm>
          <a:prstGeom prst="rect">
            <a:avLst/>
          </a:prstGeom>
        </p:spPr>
      </p:pic>
      <p:sp>
        <p:nvSpPr>
          <p:cNvPr id="14" name="오른쪽 화살표 13"/>
          <p:cNvSpPr/>
          <p:nvPr/>
        </p:nvSpPr>
        <p:spPr>
          <a:xfrm>
            <a:off x="2695575" y="4428820"/>
            <a:ext cx="723900" cy="46672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 rot="16200000">
            <a:off x="6957423" y="3598636"/>
            <a:ext cx="585697" cy="48143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16709" y="6094992"/>
            <a:ext cx="67214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ea typeface="조선일보명조" panose="02030304000000000000"/>
              </a:rPr>
              <a:t>ㆍ이미지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x</a:t>
            </a:r>
            <a:r>
              <a:rPr lang="en-US" altLang="ko-KR" sz="1600" dirty="0">
                <a:ea typeface="조선일보명조" panose="02030304000000000000"/>
              </a:rPr>
              <a:t>: </a:t>
            </a:r>
            <a:r>
              <a:rPr lang="en-US" altLang="ko-KR" sz="1600" dirty="0" smtClean="0">
                <a:ea typeface="조선일보명조" panose="02030304000000000000"/>
              </a:rPr>
              <a:t> C (</a:t>
            </a:r>
            <a:r>
              <a:rPr lang="ko-KR" altLang="en-US" sz="1600" dirty="0">
                <a:ea typeface="조선일보명조" panose="02030304000000000000"/>
              </a:rPr>
              <a:t>채널 수</a:t>
            </a:r>
            <a:r>
              <a:rPr lang="en-US" altLang="ko-KR" sz="1600" dirty="0">
                <a:ea typeface="조선일보명조" panose="02030304000000000000"/>
              </a:rPr>
              <a:t>) x </a:t>
            </a:r>
            <a:r>
              <a:rPr lang="en-US" altLang="ko-KR" sz="1600" dirty="0" smtClean="0">
                <a:ea typeface="조선일보명조" panose="02030304000000000000"/>
              </a:rPr>
              <a:t>H (</a:t>
            </a:r>
            <a:r>
              <a:rPr lang="ko-KR" altLang="en-US" sz="1600" dirty="0">
                <a:ea typeface="조선일보명조" panose="02030304000000000000"/>
              </a:rPr>
              <a:t>높이</a:t>
            </a:r>
            <a:r>
              <a:rPr lang="en-US" altLang="ko-KR" sz="1600" dirty="0">
                <a:ea typeface="조선일보명조" panose="02030304000000000000"/>
              </a:rPr>
              <a:t>) x </a:t>
            </a:r>
            <a:r>
              <a:rPr lang="en-US" altLang="ko-KR" sz="1600" dirty="0" smtClean="0">
                <a:ea typeface="조선일보명조" panose="02030304000000000000"/>
              </a:rPr>
              <a:t>W (</a:t>
            </a:r>
            <a:r>
              <a:rPr lang="ko-KR" altLang="en-US" sz="1600" dirty="0">
                <a:ea typeface="조선일보명조" panose="02030304000000000000"/>
              </a:rPr>
              <a:t>너비</a:t>
            </a:r>
            <a:r>
              <a:rPr lang="en-US" altLang="ko-KR" sz="1600" dirty="0">
                <a:ea typeface="조선일보명조" panose="02030304000000000000"/>
              </a:rPr>
              <a:t>) 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ea typeface="조선일보명조" panose="02030304000000000000"/>
              </a:rPr>
              <a:t>ㆍ패치</a:t>
            </a:r>
            <a:r>
              <a:rPr lang="ko-KR" altLang="en-US" sz="1600" dirty="0" smtClean="0">
                <a:ea typeface="조선일보명조" panose="02030304000000000000"/>
              </a:rPr>
              <a:t> 모음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x’</a:t>
            </a:r>
            <a:r>
              <a:rPr lang="en-US" altLang="ko-KR" sz="1600" dirty="0" smtClean="0">
                <a:ea typeface="조선일보명조" panose="02030304000000000000"/>
              </a:rPr>
              <a:t>: N (</a:t>
            </a:r>
            <a:r>
              <a:rPr lang="ko-KR" altLang="en-US" sz="1600" dirty="0" smtClean="0">
                <a:ea typeface="조선일보명조" panose="02030304000000000000"/>
              </a:rPr>
              <a:t>패치 수</a:t>
            </a:r>
            <a:r>
              <a:rPr lang="en-US" altLang="ko-KR" sz="1600" dirty="0" smtClean="0">
                <a:ea typeface="조선일보명조" panose="02030304000000000000"/>
              </a:rPr>
              <a:t>) </a:t>
            </a:r>
            <a:r>
              <a:rPr lang="en-US" altLang="ko-KR" sz="1600" dirty="0">
                <a:ea typeface="조선일보명조" panose="02030304000000000000"/>
              </a:rPr>
              <a:t>x </a:t>
            </a:r>
            <a:r>
              <a:rPr lang="en-US" altLang="ko-KR" sz="1600" dirty="0" smtClean="0">
                <a:ea typeface="조선일보명조" panose="02030304000000000000"/>
              </a:rPr>
              <a:t>P (</a:t>
            </a:r>
            <a:r>
              <a:rPr lang="ko-KR" altLang="en-US" sz="1600" dirty="0" smtClean="0">
                <a:ea typeface="조선일보명조" panose="02030304000000000000"/>
              </a:rPr>
              <a:t>패치 크기</a:t>
            </a:r>
            <a:r>
              <a:rPr lang="en-US" altLang="ko-KR" sz="1600" dirty="0" smtClean="0">
                <a:ea typeface="조선일보명조" panose="02030304000000000000"/>
              </a:rPr>
              <a:t>) </a:t>
            </a:r>
            <a:r>
              <a:rPr lang="en-US" altLang="ko-KR" sz="1600" dirty="0">
                <a:ea typeface="조선일보명조" panose="02030304000000000000"/>
              </a:rPr>
              <a:t>x </a:t>
            </a:r>
            <a:r>
              <a:rPr lang="en-US" altLang="ko-KR" sz="1600" dirty="0" smtClean="0">
                <a:ea typeface="조선일보명조" panose="02030304000000000000"/>
              </a:rPr>
              <a:t>P (</a:t>
            </a:r>
            <a:r>
              <a:rPr lang="ko-KR" altLang="en-US" sz="1600" dirty="0">
                <a:ea typeface="조선일보명조" panose="02030304000000000000"/>
              </a:rPr>
              <a:t>패치 크기</a:t>
            </a:r>
            <a:r>
              <a:rPr lang="en-US" altLang="ko-KR" sz="1600" dirty="0">
                <a:ea typeface="조선일보명조" panose="02030304000000000000"/>
              </a:rPr>
              <a:t>) x </a:t>
            </a:r>
            <a:r>
              <a:rPr lang="en-US" altLang="ko-KR" sz="1600" dirty="0" smtClean="0">
                <a:ea typeface="조선일보명조" panose="02030304000000000000"/>
              </a:rPr>
              <a:t>C (</a:t>
            </a:r>
            <a:r>
              <a:rPr lang="ko-KR" altLang="en-US" sz="1600" dirty="0" smtClean="0">
                <a:ea typeface="조선일보명조" panose="02030304000000000000"/>
              </a:rPr>
              <a:t>채널 수</a:t>
            </a:r>
            <a:r>
              <a:rPr lang="en-US" altLang="ko-KR" sz="1600" dirty="0" smtClean="0">
                <a:ea typeface="조선일보명조" panose="02030304000000000000"/>
              </a:rPr>
              <a:t>) </a:t>
            </a: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ea typeface="조선일보명조" panose="02030304000000000000"/>
              </a:rPr>
              <a:t>ㆍ패치</a:t>
            </a:r>
            <a:r>
              <a:rPr lang="ko-KR" altLang="en-US" sz="1600" dirty="0" smtClean="0">
                <a:ea typeface="조선일보명조" panose="02030304000000000000"/>
              </a:rPr>
              <a:t> 시퀀스 모음 </a:t>
            </a:r>
            <a:r>
              <a:rPr lang="en-US" altLang="ko-KR" sz="1600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x</a:t>
            </a:r>
            <a:r>
              <a:rPr lang="en-US" altLang="ko-KR" sz="1600" baseline="-25000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p</a:t>
            </a:r>
            <a:r>
              <a:rPr lang="en-US" altLang="ko-KR" sz="1600" dirty="0" smtClean="0">
                <a:ea typeface="조선일보명조" panose="02030304000000000000"/>
              </a:rPr>
              <a:t>: N (</a:t>
            </a:r>
            <a:r>
              <a:rPr lang="ko-KR" altLang="en-US" sz="1600" dirty="0">
                <a:ea typeface="조선일보명조" panose="02030304000000000000"/>
              </a:rPr>
              <a:t>패치 수</a:t>
            </a:r>
            <a:r>
              <a:rPr lang="en-US" altLang="ko-KR" sz="1600" dirty="0">
                <a:ea typeface="조선일보명조" panose="02030304000000000000"/>
              </a:rPr>
              <a:t>) x </a:t>
            </a:r>
            <a:r>
              <a:rPr lang="en-US" altLang="ko-KR" sz="1600" dirty="0" smtClean="0">
                <a:ea typeface="조선일보명조" panose="02030304000000000000"/>
              </a:rPr>
              <a:t>P</a:t>
            </a:r>
            <a:r>
              <a:rPr lang="en-US" altLang="ko-KR" sz="1600" baseline="30000" dirty="0" smtClean="0">
                <a:ea typeface="조선일보명조" panose="02030304000000000000"/>
              </a:rPr>
              <a:t>2</a:t>
            </a:r>
            <a:r>
              <a:rPr lang="en-US" altLang="ko-KR" sz="1600" dirty="0" smtClean="0">
                <a:ea typeface="조선일보명조" panose="02030304000000000000"/>
              </a:rPr>
              <a:t>C (flattened patch) </a:t>
            </a:r>
            <a:endParaRPr lang="en-US" altLang="ko-KR" sz="1600" dirty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413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K_SHA_ppt_design" id="{35DECB70-B79A-477F-9CE3-51383082747F}" vid="{E4F8230B-F424-48CD-86BD-710EDE5FCC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CUK_SHA_ppt_design</Template>
  <TotalTime>7583</TotalTime>
  <Words>1388</Words>
  <Application>Microsoft Office PowerPoint</Application>
  <PresentationFormat>사용자 지정</PresentationFormat>
  <Paragraphs>334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2" baseType="lpstr">
      <vt:lpstr>맑은 고딕</vt:lpstr>
      <vt:lpstr>조선일보명조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Ahn</dc:creator>
  <cp:lastModifiedBy>SungHyun Ahn</cp:lastModifiedBy>
  <cp:revision>955</cp:revision>
  <dcterms:created xsi:type="dcterms:W3CDTF">2021-09-26T02:36:25Z</dcterms:created>
  <dcterms:modified xsi:type="dcterms:W3CDTF">2022-07-21T16:16:35Z</dcterms:modified>
</cp:coreProperties>
</file>