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5"/>
  </p:notesMasterIdLst>
  <p:sldIdLst>
    <p:sldId id="256" r:id="rId2"/>
    <p:sldId id="26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262" r:id="rId14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E86"/>
    <a:srgbClr val="FFFFFF"/>
    <a:srgbClr val="B9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642"/>
      </p:cViewPr>
      <p:guideLst>
        <p:guide orient="horz" pos="2382"/>
        <p:guide pos="42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5/21/2022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1022" y="3307080"/>
            <a:ext cx="4461029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Visual </a:t>
            </a:r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Object Tracking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764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2022/05/20&gt;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Siames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Network Based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SiamFC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Test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First frame: z(</a:t>
            </a:r>
            <a:r>
              <a:rPr lang="ko-KR" altLang="en-US" sz="1600" dirty="0" smtClean="0">
                <a:ea typeface="조선일보명조" panose="02030304000000000000"/>
              </a:rPr>
              <a:t>지정된 영역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를 </a:t>
            </a:r>
            <a:r>
              <a:rPr lang="en-US" altLang="ko-KR" sz="1600" dirty="0" smtClean="0">
                <a:ea typeface="조선일보명조" panose="02030304000000000000"/>
              </a:rPr>
              <a:t>CNN</a:t>
            </a:r>
            <a:r>
              <a:rPr lang="ko-KR" altLang="en-US" sz="1600" dirty="0" smtClean="0">
                <a:ea typeface="조선일보명조" panose="02030304000000000000"/>
              </a:rPr>
              <a:t>에 통과시켜 필터</a:t>
            </a:r>
            <a:r>
              <a:rPr lang="en-US" altLang="ko-KR" sz="1600" dirty="0" smtClean="0">
                <a:ea typeface="조선일보명조" panose="02030304000000000000"/>
              </a:rPr>
              <a:t>(6x6x128)</a:t>
            </a:r>
            <a:r>
              <a:rPr lang="ko-KR" altLang="en-US" sz="1600" dirty="0" smtClean="0">
                <a:ea typeface="조선일보명조" panose="02030304000000000000"/>
              </a:rPr>
              <a:t> 제작 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en-US" altLang="ko-KR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/>
              <a:t>Nth frame(x): x</a:t>
            </a:r>
            <a:r>
              <a:rPr lang="ko-KR" altLang="en-US" sz="1600" dirty="0" smtClean="0">
                <a:ea typeface="조선일보명조" panose="02030304000000000000"/>
              </a:rPr>
              <a:t>를 </a:t>
            </a:r>
            <a:r>
              <a:rPr lang="en-US" altLang="ko-KR" sz="1600" dirty="0" smtClean="0">
                <a:ea typeface="조선일보명조" panose="02030304000000000000"/>
              </a:rPr>
              <a:t>CNN</a:t>
            </a:r>
            <a:r>
              <a:rPr lang="ko-KR" altLang="en-US" sz="1600" dirty="0" smtClean="0">
                <a:ea typeface="조선일보명조" panose="02030304000000000000"/>
              </a:rPr>
              <a:t>에 통과시켜 </a:t>
            </a:r>
            <a:r>
              <a:rPr lang="en-US" altLang="ko-KR" sz="1600" dirty="0" smtClean="0">
                <a:ea typeface="조선일보명조" panose="02030304000000000000"/>
              </a:rPr>
              <a:t>Feature Map </a:t>
            </a:r>
            <a:r>
              <a:rPr lang="ko-KR" altLang="en-US" sz="1600" dirty="0" smtClean="0">
                <a:ea typeface="조선일보명조" panose="02030304000000000000"/>
              </a:rPr>
              <a:t>제작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필터와 </a:t>
            </a:r>
            <a:r>
              <a:rPr lang="en-US" altLang="ko-KR" sz="1600" dirty="0" smtClean="0">
                <a:ea typeface="조선일보명조" panose="02030304000000000000"/>
              </a:rPr>
              <a:t>convolution -&gt; </a:t>
            </a:r>
            <a:r>
              <a:rPr lang="ko-KR" altLang="en-US" sz="1600" dirty="0" err="1" smtClean="0">
                <a:ea typeface="조선일보명조" panose="02030304000000000000"/>
              </a:rPr>
              <a:t>유사도가</a:t>
            </a:r>
            <a:r>
              <a:rPr lang="ko-KR" altLang="en-US" sz="1600" dirty="0" smtClean="0">
                <a:ea typeface="조선일보명조" panose="02030304000000000000"/>
              </a:rPr>
              <a:t> 높은 영역으로 </a:t>
            </a:r>
            <a:r>
              <a:rPr lang="en-US" altLang="ko-KR" sz="1600" dirty="0" smtClean="0">
                <a:ea typeface="조선일보명조" panose="02030304000000000000"/>
              </a:rPr>
              <a:t>Tracking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이미지</a:t>
            </a:r>
            <a:r>
              <a:rPr lang="ko-KR" altLang="en-US" sz="1600" dirty="0" smtClean="0">
                <a:ea typeface="조선일보명조" panose="02030304000000000000"/>
              </a:rPr>
              <a:t> 피라미드 </a:t>
            </a:r>
            <a:r>
              <a:rPr lang="en-US" altLang="ko-KR" sz="1600" dirty="0" smtClean="0">
                <a:ea typeface="조선일보명조" panose="02030304000000000000"/>
              </a:rPr>
              <a:t>-&gt; Multi Scale Prediction</a:t>
            </a:r>
            <a:endParaRPr lang="en-US" altLang="ko-KR" sz="1600" dirty="0" smtClean="0">
              <a:solidFill>
                <a:srgbClr val="7030A0"/>
              </a:solidFill>
              <a:ea typeface="조선일보명조" panose="02030304000000000000"/>
            </a:endParaRPr>
          </a:p>
        </p:txBody>
      </p:sp>
      <p:pic>
        <p:nvPicPr>
          <p:cNvPr id="8" name="그림 7" descr="논문 리뷰] Fast Online Object Tracking and Segmentation: A Unifying Approach  (SiamMask) : 네이버 블로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" y="3132521"/>
            <a:ext cx="7374670" cy="349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직사각형 10"/>
          <p:cNvSpPr/>
          <p:nvPr/>
        </p:nvSpPr>
        <p:spPr>
          <a:xfrm>
            <a:off x="4287328" y="3312543"/>
            <a:ext cx="948906" cy="1362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236234" y="3312543"/>
            <a:ext cx="65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ea typeface="조선일보명조" panose="02030304000000000000"/>
              </a:rPr>
              <a:t>fixed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3" name="그림 12"/>
          <p:cNvPicPr/>
          <p:nvPr/>
        </p:nvPicPr>
        <p:blipFill>
          <a:blip r:embed="rId4"/>
          <a:stretch>
            <a:fillRect/>
          </a:stretch>
        </p:blipFill>
        <p:spPr>
          <a:xfrm>
            <a:off x="8119513" y="4238115"/>
            <a:ext cx="4264660" cy="21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Siames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Network Based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SiamFC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Evaluation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u="sng" dirty="0" err="1" smtClean="0">
                <a:ea typeface="조선일보명조" panose="02030304000000000000"/>
              </a:rPr>
              <a:t>SiamFC</a:t>
            </a:r>
            <a:r>
              <a:rPr lang="ko-KR" altLang="en-US" sz="1600" u="sng" dirty="0" smtClean="0">
                <a:ea typeface="조선일보명조" panose="02030304000000000000"/>
              </a:rPr>
              <a:t>의 강점은 추적 속도</a:t>
            </a:r>
            <a:endParaRPr lang="en-US" altLang="ko-KR" sz="1600" u="sng" dirty="0">
              <a:ea typeface="조선일보명조" panose="02030304000000000000"/>
            </a:endParaRPr>
          </a:p>
          <a:p>
            <a:r>
              <a:rPr lang="en-US" altLang="ko-KR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ImageNet VID</a:t>
            </a:r>
            <a:r>
              <a:rPr lang="ko-KR" altLang="en-US" sz="1600" dirty="0" smtClean="0">
                <a:ea typeface="조선일보명조" panose="02030304000000000000"/>
              </a:rPr>
              <a:t>로 오프라인 학습을 진행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정확도는</a:t>
            </a:r>
            <a:r>
              <a:rPr lang="ko-KR" altLang="en-US" sz="1600" dirty="0" smtClean="0">
                <a:ea typeface="조선일보명조" panose="02030304000000000000"/>
              </a:rPr>
              <a:t> 온라인 방식의 </a:t>
            </a:r>
            <a:r>
              <a:rPr lang="ko-KR" altLang="en-US" sz="1600" dirty="0" err="1" smtClean="0">
                <a:ea typeface="조선일보명조" panose="02030304000000000000"/>
              </a:rPr>
              <a:t>추적기에</a:t>
            </a:r>
            <a:r>
              <a:rPr lang="ko-KR" altLang="en-US" sz="1600" dirty="0" smtClean="0">
                <a:ea typeface="조선일보명조" panose="02030304000000000000"/>
              </a:rPr>
              <a:t> 근접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압도적인 속도 </a:t>
            </a:r>
            <a:endParaRPr lang="en-US" altLang="ko-KR" sz="1600" dirty="0" smtClean="0">
              <a:solidFill>
                <a:srgbClr val="7030A0"/>
              </a:solidFill>
              <a:ea typeface="조선일보명조" panose="02030304000000000000"/>
            </a:endParaRPr>
          </a:p>
        </p:txBody>
      </p:sp>
      <p:pic>
        <p:nvPicPr>
          <p:cNvPr id="14" name="그림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382" y="3492141"/>
            <a:ext cx="4784090" cy="2597150"/>
          </a:xfrm>
          <a:prstGeom prst="rect">
            <a:avLst/>
          </a:prstGeom>
        </p:spPr>
      </p:pic>
      <p:pic>
        <p:nvPicPr>
          <p:cNvPr id="15" name="그림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389948" y="1466491"/>
            <a:ext cx="6210513" cy="5202874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6496099" y="5475966"/>
            <a:ext cx="6104362" cy="1193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389948" y="6703550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ea typeface="조선일보명조" panose="02030304000000000000"/>
              </a:rPr>
              <a:t>이후 모델들도 압도적인 퍼포먼스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Evaluation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VOT Evaluation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>
                <a:ea typeface="조선일보명조" panose="02030304000000000000"/>
              </a:rPr>
              <a:t>L</a:t>
            </a:r>
            <a:r>
              <a:rPr lang="en-US" altLang="ko-KR" sz="1600" dirty="0" smtClean="0">
                <a:ea typeface="조선일보명조" panose="02030304000000000000"/>
              </a:rPr>
              <a:t>ocation error: Predicted </a:t>
            </a:r>
            <a:r>
              <a:rPr lang="en-US" altLang="ko-KR" sz="1600" dirty="0" err="1" smtClean="0">
                <a:ea typeface="조선일보명조" panose="02030304000000000000"/>
              </a:rPr>
              <a:t>bbox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GT</a:t>
            </a:r>
            <a:r>
              <a:rPr lang="ko-KR" altLang="en-US" sz="1600" dirty="0" smtClean="0">
                <a:ea typeface="조선일보명조" panose="02030304000000000000"/>
              </a:rPr>
              <a:t>의 중심점 사이의 거리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en-US" altLang="ko-KR" sz="1600" dirty="0" smtClean="0">
                <a:solidFill>
                  <a:srgbClr val="002060"/>
                </a:solidFill>
                <a:ea typeface="조선일보명조" panose="02030304000000000000"/>
              </a:rPr>
              <a:t>Overlap: </a:t>
            </a:r>
            <a:r>
              <a:rPr lang="en-US" altLang="ko-KR" sz="1600" dirty="0" err="1" smtClean="0">
                <a:solidFill>
                  <a:srgbClr val="002060"/>
                </a:solidFill>
                <a:ea typeface="조선일보명조" panose="02030304000000000000"/>
              </a:rPr>
              <a:t>IoU</a:t>
            </a:r>
            <a:endParaRPr lang="en-US" altLang="ko-KR" sz="1600" dirty="0" smtClean="0">
              <a:solidFill>
                <a:srgbClr val="002060"/>
              </a:solidFill>
              <a:ea typeface="조선일보명조" panose="02030304000000000000"/>
            </a:endParaRPr>
          </a:p>
          <a:p>
            <a:r>
              <a:rPr lang="en-US" altLang="ko-KR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A(Accuracy): </a:t>
            </a:r>
            <a:r>
              <a:rPr lang="ko-KR" altLang="en-US" sz="1600" dirty="0" smtClean="0">
                <a:ea typeface="조선일보명조" panose="02030304000000000000"/>
              </a:rPr>
              <a:t>비디오에서 얼만큼 </a:t>
            </a:r>
            <a:r>
              <a:rPr lang="en-US" altLang="ko-KR" sz="1600" dirty="0" err="1" smtClean="0">
                <a:ea typeface="조선일보명조" panose="02030304000000000000"/>
              </a:rPr>
              <a:t>IoU</a:t>
            </a:r>
            <a:r>
              <a:rPr lang="ko-KR" altLang="en-US" sz="1600" dirty="0" smtClean="0">
                <a:ea typeface="조선일보명조" panose="02030304000000000000"/>
              </a:rPr>
              <a:t>가 </a:t>
            </a:r>
            <a:r>
              <a:rPr lang="en-US" altLang="ko-KR" sz="1600" dirty="0" smtClean="0">
                <a:ea typeface="조선일보명조" panose="02030304000000000000"/>
              </a:rPr>
              <a:t>threshold</a:t>
            </a:r>
            <a:r>
              <a:rPr lang="ko-KR" altLang="en-US" sz="1600" dirty="0" smtClean="0">
                <a:ea typeface="조선일보명조" panose="02030304000000000000"/>
              </a:rPr>
              <a:t>보다 높은가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R(Robustness):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얼만큼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/>
              </a:rPr>
              <a:t>IoU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가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threshold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보다 낮은가</a:t>
            </a:r>
            <a:endParaRPr lang="en-US" altLang="ko-KR" sz="1600" dirty="0" smtClean="0">
              <a:solidFill>
                <a:srgbClr val="FF0000"/>
              </a:solidFill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EAO(Expected Average Overlap): A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R</a:t>
            </a:r>
            <a:r>
              <a:rPr lang="ko-KR" altLang="en-US" sz="1600" dirty="0" smtClean="0">
                <a:ea typeface="조선일보명조" panose="02030304000000000000"/>
              </a:rPr>
              <a:t>을 함께 평가하는 지표 </a:t>
            </a:r>
            <a:endParaRPr lang="en-US" altLang="ko-KR" sz="1600" dirty="0" smtClean="0">
              <a:solidFill>
                <a:srgbClr val="7030A0"/>
              </a:solidFill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776883" y="3101743"/>
            <a:ext cx="6521063" cy="2695208"/>
          </a:xfrm>
          <a:prstGeom prst="rect">
            <a:avLst/>
          </a:prstGeom>
        </p:spPr>
      </p:pic>
      <p:pic>
        <p:nvPicPr>
          <p:cNvPr id="9" name="그림 8" descr="The accuracy (A), robustness (R) and expected average overlap (EAO) scores of different trackers on VOT2017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3"/>
          <a:stretch/>
        </p:blipFill>
        <p:spPr bwMode="auto">
          <a:xfrm>
            <a:off x="7559797" y="3101743"/>
            <a:ext cx="4824375" cy="3264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4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11273" y="3307080"/>
            <a:ext cx="262039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40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Thank You</a:t>
            </a:r>
            <a:endParaRPr lang="ko-KR" altLang="en-US" sz="40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749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2022/05/20&gt;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9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6174712" y="2918971"/>
            <a:ext cx="114839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VOT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841708" y="3481106"/>
            <a:ext cx="1845377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CNN Based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592364" y="2356836"/>
            <a:ext cx="2258247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Object Tracking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122304" y="4043241"/>
            <a:ext cx="3139449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en-US" altLang="ko-KR" sz="24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Siameses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Nework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Based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890626" y="4605376"/>
            <a:ext cx="1747530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5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en-US" altLang="ko-KR" sz="24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Evalutation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Object Tracking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객체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추적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비디오</a:t>
            </a:r>
            <a:r>
              <a:rPr lang="ko-KR" altLang="en-US" sz="1600" u="sng" dirty="0" smtClean="0">
                <a:ea typeface="조선일보명조" panose="02030304000000000000"/>
              </a:rPr>
              <a:t> 영상에서 시간에 따라 움직이는 어떤 물체 또는 여러 물체의 위치를 찾는 과정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VOT: single object tracking, class-agnostic,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Information: First frame BBOX </a:t>
            </a: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MOT: multiple object tracking, Detection Based Tracking (Detection -&gt; Tracking)</a:t>
            </a:r>
          </a:p>
        </p:txBody>
      </p:sp>
      <p:pic>
        <p:nvPicPr>
          <p:cNvPr id="10" name="그림 9" descr="VOT(Visual Object Tracking)와 MOT(Multiple Object Tracking) - gaussian3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3" y="3384994"/>
            <a:ext cx="6323997" cy="1781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 descr="DeepSORT: Deep Learning to track custom objects in a vide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56" y="3384994"/>
            <a:ext cx="4935252" cy="2933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VOT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특징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Given </a:t>
            </a:r>
            <a:r>
              <a:rPr lang="en-US" altLang="ko-KR" sz="1600" dirty="0" err="1" smtClean="0">
                <a:ea typeface="조선일보명조" panose="02030304000000000000"/>
              </a:rPr>
              <a:t>Arbitary</a:t>
            </a:r>
            <a:r>
              <a:rPr lang="en-US" altLang="ko-KR" sz="1600" dirty="0" smtClean="0">
                <a:ea typeface="조선일보명조" panose="02030304000000000000"/>
              </a:rPr>
              <a:t> Target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어떤 물체를 추적해야 되는지 정해져 있지 않다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  <a:sym typeface="Wingdings" panose="05000000000000000000" pitchFamily="2" charset="2"/>
              </a:rPr>
              <a:t>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  <a:sym typeface="Wingdings" panose="05000000000000000000" pitchFamily="2" charset="2"/>
              </a:rPr>
              <a:t>어떤 물체이든지 추적할 수 있다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  <a:sym typeface="Wingdings" panose="05000000000000000000" pitchFamily="2" charset="2"/>
              </a:rPr>
              <a:t>.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Localize Target in Video</a:t>
            </a: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  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추적되는 물체는 비디오에서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Localization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</a:p>
          <a:p>
            <a:endParaRPr lang="en-US" altLang="ko-KR" sz="1600" dirty="0" smtClean="0">
              <a:solidFill>
                <a:srgbClr val="FF0000"/>
              </a:solidFill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Class Agnostic</a:t>
            </a: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 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클래스와 전혀 관계가 없다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407" y="4352671"/>
            <a:ext cx="12180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ㆍ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제약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조건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Hard Negative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 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실제로는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negative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인데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positive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라고 잘못 예측하기 쉽다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</a:p>
          <a:p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Object Deformation</a:t>
            </a:r>
          </a:p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        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추적하려는 객체는 항상 같은 모습이 아니다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ex)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나비가 날갯짓을 함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7963130" y="3746850"/>
            <a:ext cx="37433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VOT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Paper Category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u="sng" dirty="0" smtClean="0">
                <a:ea typeface="조선일보명조" panose="02030304000000000000"/>
              </a:rPr>
              <a:t>Correlation Filter </a:t>
            </a:r>
            <a:r>
              <a:rPr lang="ko-KR" altLang="en-US" sz="1600" u="sng" dirty="0" smtClean="0">
                <a:ea typeface="조선일보명조" panose="02030304000000000000"/>
              </a:rPr>
              <a:t>기반</a:t>
            </a:r>
            <a:r>
              <a:rPr lang="en-US" altLang="ko-KR" sz="1600" u="sng" dirty="0" smtClean="0">
                <a:ea typeface="조선일보명조" panose="02030304000000000000"/>
              </a:rPr>
              <a:t>(NE), CNN </a:t>
            </a:r>
            <a:r>
              <a:rPr lang="ko-KR" altLang="en-US" sz="1600" u="sng" dirty="0" smtClean="0">
                <a:ea typeface="조선일보명조" panose="02030304000000000000"/>
              </a:rPr>
              <a:t>기반</a:t>
            </a:r>
            <a:r>
              <a:rPr lang="en-US" altLang="ko-KR" sz="1600" u="sng" dirty="0" smtClean="0">
                <a:ea typeface="조선일보명조" panose="02030304000000000000"/>
              </a:rPr>
              <a:t>(NW), </a:t>
            </a:r>
            <a:r>
              <a:rPr lang="en-US" altLang="ko-KR" sz="1600" u="sng" dirty="0" err="1" smtClean="0">
                <a:ea typeface="조선일보명조" panose="02030304000000000000"/>
              </a:rPr>
              <a:t>Siames</a:t>
            </a:r>
            <a:r>
              <a:rPr lang="en-US" altLang="ko-KR" sz="1600" u="sng" dirty="0" smtClean="0">
                <a:ea typeface="조선일보명조" panose="02030304000000000000"/>
              </a:rPr>
              <a:t> Network </a:t>
            </a:r>
            <a:r>
              <a:rPr lang="ko-KR" altLang="en-US" sz="1600" u="sng" dirty="0" smtClean="0">
                <a:ea typeface="조선일보명조" panose="02030304000000000000"/>
              </a:rPr>
              <a:t>기반</a:t>
            </a:r>
            <a:r>
              <a:rPr lang="en-US" altLang="ko-KR" sz="1600" u="sng" dirty="0" smtClean="0">
                <a:ea typeface="조선일보명조" panose="02030304000000000000"/>
              </a:rPr>
              <a:t>(SW) </a:t>
            </a:r>
          </a:p>
        </p:txBody>
      </p:sp>
      <p:pic>
        <p:nvPicPr>
          <p:cNvPr id="11" name="그림 10" descr="recent_develo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7" y="2523773"/>
            <a:ext cx="9669705" cy="4888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6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407" y="875918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CNN Based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MDNet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u="sng" dirty="0">
                <a:ea typeface="조선일보명조" panose="02030304000000000000"/>
              </a:rPr>
              <a:t>S</a:t>
            </a:r>
            <a:r>
              <a:rPr lang="en-US" altLang="ko-KR" sz="1600" u="sng" dirty="0" smtClean="0">
                <a:ea typeface="조선일보명조" panose="02030304000000000000"/>
              </a:rPr>
              <a:t>hared Layers(conv1~fc5)</a:t>
            </a:r>
            <a:r>
              <a:rPr lang="ko-KR" altLang="en-US" sz="1600" u="sng" dirty="0" smtClean="0">
                <a:ea typeface="조선일보명조" panose="02030304000000000000"/>
              </a:rPr>
              <a:t>와 </a:t>
            </a:r>
            <a:r>
              <a:rPr lang="en-US" altLang="ko-KR" sz="1600" u="sng" dirty="0" smtClean="0">
                <a:ea typeface="조선일보명조" panose="02030304000000000000"/>
              </a:rPr>
              <a:t>Domain-Specific</a:t>
            </a:r>
            <a:r>
              <a:rPr lang="ko-KR" altLang="en-US" sz="1600" u="sng" dirty="0" smtClean="0">
                <a:ea typeface="조선일보명조" panose="02030304000000000000"/>
              </a:rPr>
              <a:t>한 </a:t>
            </a:r>
            <a:r>
              <a:rPr lang="en-US" altLang="ko-KR" sz="1600" u="sng" dirty="0" smtClean="0">
                <a:ea typeface="조선일보명조" panose="02030304000000000000"/>
              </a:rPr>
              <a:t>Layer(fc6)</a:t>
            </a:r>
            <a:r>
              <a:rPr lang="ko-KR" altLang="en-US" sz="1600" u="sng" dirty="0" smtClean="0">
                <a:ea typeface="조선일보명조" panose="02030304000000000000"/>
              </a:rPr>
              <a:t>로</a:t>
            </a:r>
            <a:r>
              <a:rPr lang="en-US" altLang="ko-KR" sz="1600" u="sng" dirty="0" smtClean="0">
                <a:ea typeface="조선일보명조" panose="02030304000000000000"/>
              </a:rPr>
              <a:t> </a:t>
            </a:r>
            <a:r>
              <a:rPr lang="ko-KR" altLang="en-US" sz="1600" u="sng" dirty="0" smtClean="0">
                <a:ea typeface="조선일보명조" panose="02030304000000000000"/>
              </a:rPr>
              <a:t>이루어진 네트워크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fc5 layer</a:t>
            </a:r>
            <a:r>
              <a:rPr lang="ko-KR" altLang="en-US" sz="1600" dirty="0" smtClean="0">
                <a:ea typeface="조선일보명조" panose="02030304000000000000"/>
              </a:rPr>
              <a:t>까지만 학습</a:t>
            </a:r>
            <a:r>
              <a:rPr lang="en-US" altLang="ko-KR" sz="1600" dirty="0" smtClean="0">
                <a:ea typeface="조선일보명조" panose="02030304000000000000"/>
              </a:rPr>
              <a:t>, fc6</a:t>
            </a:r>
            <a:r>
              <a:rPr lang="ko-KR" altLang="en-US" sz="1600" dirty="0" smtClean="0">
                <a:ea typeface="조선일보명조" panose="02030304000000000000"/>
              </a:rPr>
              <a:t>은 </a:t>
            </a:r>
            <a:r>
              <a:rPr lang="en-US" altLang="ko-KR" sz="1600" dirty="0" smtClean="0">
                <a:ea typeface="조선일보명조" panose="02030304000000000000"/>
              </a:rPr>
              <a:t>fine-tuning</a:t>
            </a:r>
            <a:r>
              <a:rPr lang="ko-KR" altLang="en-US" sz="1600" dirty="0" smtClean="0">
                <a:ea typeface="조선일보명조" panose="02030304000000000000"/>
              </a:rPr>
              <a:t>하는 용도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-&gt; Feature Extractor, </a:t>
            </a:r>
            <a:r>
              <a:rPr lang="en-US" altLang="ko-KR" sz="1600" dirty="0" err="1" smtClean="0">
                <a:ea typeface="조선일보명조" panose="02030304000000000000"/>
              </a:rPr>
              <a:t>Domian</a:t>
            </a:r>
            <a:r>
              <a:rPr lang="en-US" altLang="ko-KR" sz="1600" dirty="0" smtClean="0">
                <a:ea typeface="조선일보명조" panose="02030304000000000000"/>
              </a:rPr>
              <a:t> Specific Classifier</a:t>
            </a:r>
          </a:p>
        </p:txBody>
      </p:sp>
      <p:pic>
        <p:nvPicPr>
          <p:cNvPr id="8" name="그림 7" descr="Learning Multi-Domain Convolutional Neural Networks for Visual Track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11" y="3131433"/>
            <a:ext cx="8777548" cy="327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Learning Multi-Domain Convolutional Neural Networks for Visual Track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1" t="21187" r="20918" b="71440"/>
          <a:stretch/>
        </p:blipFill>
        <p:spPr bwMode="auto">
          <a:xfrm>
            <a:off x="10368952" y="3485071"/>
            <a:ext cx="1733909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2" descr="Learning Multi-Domain Convolutional Neural Networks for Visual Track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3" t="17928" r="19721" b="74172"/>
          <a:stretch/>
        </p:blipFill>
        <p:spPr bwMode="auto">
          <a:xfrm>
            <a:off x="10368951" y="4890526"/>
            <a:ext cx="1733909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10368952" y="4460333"/>
            <a:ext cx="1790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Positive Patch (1)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10368951" y="5865788"/>
            <a:ext cx="188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Negative Patch (0)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65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CNN Based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MDNet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Test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First frame:  Sampling (</a:t>
            </a:r>
            <a:r>
              <a:rPr lang="ko-KR" altLang="en-US" sz="1600" dirty="0" smtClean="0">
                <a:ea typeface="조선일보명조" panose="02030304000000000000"/>
              </a:rPr>
              <a:t>지정된 영역을 </a:t>
            </a:r>
            <a:r>
              <a:rPr lang="en-US" altLang="ko-KR" sz="1600" dirty="0" smtClean="0">
                <a:ea typeface="조선일보명조" panose="02030304000000000000"/>
              </a:rPr>
              <a:t>positive, </a:t>
            </a:r>
            <a:r>
              <a:rPr lang="ko-KR" altLang="en-US" sz="1600" dirty="0" smtClean="0">
                <a:ea typeface="조선일보명조" panose="02030304000000000000"/>
              </a:rPr>
              <a:t>주변 영역을 </a:t>
            </a:r>
            <a:r>
              <a:rPr lang="en-US" altLang="ko-KR" sz="1600" dirty="0" smtClean="0">
                <a:ea typeface="조선일보명조" panose="02030304000000000000"/>
              </a:rPr>
              <a:t>negative) -&gt; fc6 training</a:t>
            </a: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Nth frame: Random Sampling -&gt; Forwarding -&gt; make positive, negative sample -&gt; fc6 training  </a:t>
            </a:r>
          </a:p>
        </p:txBody>
      </p:sp>
      <p:pic>
        <p:nvPicPr>
          <p:cNvPr id="11" name="그림 10" descr="Learning Multi-Domain Convolutional Neural Networks for Visual Track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4" t="75335" r="16478" b="1493"/>
          <a:stretch/>
        </p:blipFill>
        <p:spPr bwMode="auto">
          <a:xfrm>
            <a:off x="1021148" y="4410499"/>
            <a:ext cx="1738135" cy="94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그림 14" descr="Learning Multi-Domain Convolutional Neural Networks for Visual Track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5" t="73228"/>
          <a:stretch/>
        </p:blipFill>
        <p:spPr bwMode="auto">
          <a:xfrm>
            <a:off x="1021148" y="3048963"/>
            <a:ext cx="2662687" cy="87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388" y="3790773"/>
            <a:ext cx="6484242" cy="2787158"/>
          </a:xfrm>
          <a:prstGeom prst="rect">
            <a:avLst/>
          </a:prstGeom>
        </p:spPr>
      </p:pic>
      <p:sp>
        <p:nvSpPr>
          <p:cNvPr id="5" name="아래쪽 화살표 4"/>
          <p:cNvSpPr/>
          <p:nvPr/>
        </p:nvSpPr>
        <p:spPr>
          <a:xfrm>
            <a:off x="1501405" y="4012237"/>
            <a:ext cx="258793" cy="327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Learning Multi-Domain Convolutional Neural Networks for Visual Track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4" t="79944" r="21164" b="5493"/>
          <a:stretch/>
        </p:blipFill>
        <p:spPr bwMode="auto">
          <a:xfrm>
            <a:off x="1021148" y="5889884"/>
            <a:ext cx="327804" cy="59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그림 16" descr="Learning Multi-Domain Convolutional Neural Networks for Visual Track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2" t="82835" r="22211" b="2813"/>
          <a:stretch/>
        </p:blipFill>
        <p:spPr bwMode="auto">
          <a:xfrm>
            <a:off x="1479840" y="5889884"/>
            <a:ext cx="349370" cy="58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그림 17" descr="Learning Multi-Domain Convolutional Neural Networks for Visual Track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8" t="77916" r="21689" b="7098"/>
          <a:stretch/>
        </p:blipFill>
        <p:spPr bwMode="auto">
          <a:xfrm>
            <a:off x="2027298" y="5876944"/>
            <a:ext cx="330626" cy="6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8" descr="Learning Multi-Domain Convolutional Neural Networks for Visual Track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5" t="82560" r="20659" b="2876"/>
          <a:stretch/>
        </p:blipFill>
        <p:spPr bwMode="auto">
          <a:xfrm>
            <a:off x="2556543" y="5889884"/>
            <a:ext cx="319178" cy="59522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아래쪽 화살표 19"/>
          <p:cNvSpPr/>
          <p:nvPr/>
        </p:nvSpPr>
        <p:spPr>
          <a:xfrm>
            <a:off x="1479840" y="5453362"/>
            <a:ext cx="258793" cy="327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3274615" y="5985806"/>
            <a:ext cx="528598" cy="394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592318" y="4884041"/>
            <a:ext cx="2415397" cy="1759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9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CNN Based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Real Time 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MDNet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(2018)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patch </a:t>
            </a:r>
            <a:r>
              <a:rPr lang="ko-KR" altLang="en-US" sz="1600" dirty="0" smtClean="0">
                <a:ea typeface="조선일보명조" panose="02030304000000000000"/>
              </a:rPr>
              <a:t>단위로 </a:t>
            </a:r>
            <a:r>
              <a:rPr lang="en-US" altLang="ko-KR" sz="1600" dirty="0" smtClean="0">
                <a:ea typeface="조선일보명조" panose="02030304000000000000"/>
              </a:rPr>
              <a:t>Forwarding  -&gt; 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Image</a:t>
            </a:r>
            <a:r>
              <a:rPr lang="ko-KR" altLang="en-US" sz="1600" dirty="0" smtClean="0">
                <a:ea typeface="조선일보명조" panose="02030304000000000000"/>
              </a:rPr>
              <a:t> 단위로 </a:t>
            </a:r>
            <a:r>
              <a:rPr lang="en-US" altLang="ko-KR" sz="1600" dirty="0" smtClean="0">
                <a:ea typeface="조선일보명조" panose="02030304000000000000"/>
              </a:rPr>
              <a:t>Forwarding </a:t>
            </a:r>
          </a:p>
          <a:p>
            <a:r>
              <a:rPr lang="en-US" altLang="ko-KR" sz="1600" b="1" dirty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Feature Level</a:t>
            </a:r>
            <a:r>
              <a:rPr lang="ko-KR" altLang="en-US" sz="1600" dirty="0" smtClean="0">
                <a:ea typeface="조선일보명조" panose="02030304000000000000"/>
              </a:rPr>
              <a:t>에서 </a:t>
            </a:r>
            <a:r>
              <a:rPr lang="en-US" altLang="ko-KR" sz="1600" dirty="0" smtClean="0">
                <a:ea typeface="조선일보명조" panose="02030304000000000000"/>
              </a:rPr>
              <a:t>Positive, Negative Sampling -&gt; </a:t>
            </a:r>
            <a:r>
              <a:rPr lang="ko-KR" altLang="en-US" sz="1600" dirty="0" smtClean="0">
                <a:ea typeface="조선일보명조" panose="02030304000000000000"/>
              </a:rPr>
              <a:t>정확도와 속도를 모두 높임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22" name="그림 21" descr="PDF] Real-Time MDNet | Semantic Schol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6" y="3013739"/>
            <a:ext cx="7866783" cy="2800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9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407" y="867292"/>
            <a:ext cx="121806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Siames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Network Based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SiamFC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Siames</a:t>
            </a:r>
            <a:r>
              <a:rPr lang="en-US" altLang="ko-KR" sz="1600" dirty="0" smtClean="0">
                <a:ea typeface="조선일보명조" panose="02030304000000000000"/>
              </a:rPr>
              <a:t> Network: weigh</a:t>
            </a:r>
            <a:r>
              <a:rPr lang="ko-KR" altLang="en-US" sz="1600" dirty="0" smtClean="0">
                <a:ea typeface="조선일보명조" panose="02030304000000000000"/>
              </a:rPr>
              <a:t>를 공유하는 두 개의 동일한 네트워크 </a:t>
            </a:r>
            <a:r>
              <a:rPr lang="en-US" altLang="ko-KR" sz="1600" dirty="0" smtClean="0">
                <a:ea typeface="조선일보명조" panose="02030304000000000000"/>
              </a:rPr>
              <a:t>(different input, one output)</a:t>
            </a:r>
          </a:p>
          <a:p>
            <a:r>
              <a:rPr lang="en-US" altLang="ko-KR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rgbClr val="7030A0"/>
                </a:solidFill>
                <a:ea typeface="조선일보명조" panose="02030304000000000000"/>
              </a:rPr>
              <a:t>z: Target(First frame </a:t>
            </a:r>
            <a:r>
              <a:rPr lang="en-US" altLang="ko-KR" sz="1600" dirty="0" err="1" smtClean="0">
                <a:solidFill>
                  <a:srgbClr val="7030A0"/>
                </a:solidFill>
                <a:ea typeface="조선일보명조" panose="02030304000000000000"/>
              </a:rPr>
              <a:t>bbox</a:t>
            </a:r>
            <a:r>
              <a:rPr lang="en-US" altLang="ko-KR" sz="1600" dirty="0" smtClean="0">
                <a:solidFill>
                  <a:srgbClr val="7030A0"/>
                </a:solidFill>
                <a:ea typeface="조선일보명조" panose="02030304000000000000"/>
              </a:rPr>
              <a:t>), x: Searching Area(Nth frame), *: correlation</a:t>
            </a: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g(</a:t>
            </a:r>
            <a:r>
              <a:rPr lang="en-US" altLang="ko-KR" sz="1600" dirty="0" err="1" smtClean="0">
                <a:ea typeface="조선일보명조" panose="02030304000000000000"/>
              </a:rPr>
              <a:t>z,x</a:t>
            </a:r>
            <a:r>
              <a:rPr lang="en-US" altLang="ko-KR" sz="1600" dirty="0" smtClean="0">
                <a:ea typeface="조선일보명조" panose="02030304000000000000"/>
              </a:rPr>
              <a:t>) = f(z) * f(x), </a:t>
            </a:r>
            <a:r>
              <a:rPr lang="en-US" altLang="ko-KR" sz="1600" dirty="0" err="1" smtClean="0">
                <a:ea typeface="조선일보명조" panose="02030304000000000000"/>
              </a:rPr>
              <a:t>RoW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en-US" altLang="ko-KR" dirty="0"/>
              <a:t>Response of a candidate Window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endParaRPr lang="en-US" altLang="ko-KR" sz="1600" dirty="0" smtClean="0">
              <a:solidFill>
                <a:srgbClr val="7030A0"/>
              </a:solidFill>
              <a:ea typeface="조선일보명조" panose="02030304000000000000"/>
            </a:endParaRPr>
          </a:p>
        </p:txBody>
      </p:sp>
      <p:pic>
        <p:nvPicPr>
          <p:cNvPr id="8" name="그림 7" descr="논문 리뷰] Fast Online Object Tracking and Segmentation: A Unifying Approach  (SiamMask) : 네이버 블로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03" y="3009794"/>
            <a:ext cx="7374670" cy="34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/>
          <p:nvPr/>
        </p:nvPicPr>
        <p:blipFill>
          <a:blip r:embed="rId4"/>
          <a:stretch>
            <a:fillRect/>
          </a:stretch>
        </p:blipFill>
        <p:spPr>
          <a:xfrm>
            <a:off x="673238" y="3395800"/>
            <a:ext cx="4336265" cy="226887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007715" y="5072332"/>
            <a:ext cx="118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ea typeface="조선일보명조" panose="02030304000000000000"/>
              </a:rPr>
              <a:t>Score map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007715" y="5418491"/>
            <a:ext cx="643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  <a:ea typeface="조선일보명조" panose="02030304000000000000"/>
              </a:rPr>
              <a:t>RoW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5893</TotalTime>
  <Words>525</Words>
  <Application>Microsoft Office PowerPoint</Application>
  <PresentationFormat>사용자 지정</PresentationFormat>
  <Paragraphs>108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맑은 고딕</vt:lpstr>
      <vt:lpstr>조선일보명조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702</cp:revision>
  <dcterms:created xsi:type="dcterms:W3CDTF">2021-09-26T02:36:25Z</dcterms:created>
  <dcterms:modified xsi:type="dcterms:W3CDTF">2022-05-21T03:07:54Z</dcterms:modified>
</cp:coreProperties>
</file>