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21"/>
  </p:notesMasterIdLst>
  <p:sldIdLst>
    <p:sldId id="256" r:id="rId2"/>
    <p:sldId id="261" r:id="rId3"/>
    <p:sldId id="334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50" r:id="rId17"/>
    <p:sldId id="351" r:id="rId18"/>
    <p:sldId id="333" r:id="rId19"/>
    <p:sldId id="262" r:id="rId20"/>
  </p:sldIdLst>
  <p:sldSz cx="13444538" cy="756285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6875E62-F346-44A9-8605-B08B2FE99D05}">
          <p14:sldIdLst>
            <p14:sldId id="256"/>
            <p14:sldId id="261"/>
            <p14:sldId id="334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50"/>
            <p14:sldId id="351"/>
            <p14:sldId id="33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E86"/>
    <a:srgbClr val="B9BB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36" y="102"/>
      </p:cViewPr>
      <p:guideLst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1B1B-819D-4F22-85FE-A80156B87736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D0750-3D06-44C2-9A2B-6D2CECFC70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7C87-E023-4EA3-9372-456DAC813F74}" type="datetime1">
              <a:rPr lang="en-US" altLang="ko-KR" smtClean="0"/>
              <a:t>5/17/2022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99D1-B54D-4A5D-B90D-DE81B580CE05}" type="datetime1">
              <a:rPr lang="en-US" altLang="ko-KR" smtClean="0"/>
              <a:t>5/17/2022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4774-3690-4F9D-BB7D-297EAE35113D}" type="datetime1">
              <a:rPr lang="en-US" altLang="ko-KR" smtClean="0"/>
              <a:t>5/17/2022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9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A44-2AF6-4648-A8A2-041B5F20298E}" type="datetime1">
              <a:rPr lang="en-US" altLang="ko-KR" smtClean="0"/>
              <a:t>5/17/2022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2DB-36F5-4C0C-8723-BF308B4D6815}" type="datetime1">
              <a:rPr lang="en-US" altLang="ko-KR" smtClean="0"/>
              <a:t>5/17/2022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4A9-939B-4B03-8DE7-400460ED3751}" type="datetime1">
              <a:rPr lang="en-US" altLang="ko-KR" smtClean="0"/>
              <a:t>5/17/2022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8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D7F2-641D-4246-8499-E31392622097}" type="datetime1">
              <a:rPr lang="en-US" altLang="ko-KR" smtClean="0"/>
              <a:t>5/17/2022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3F98-45CB-4257-B7DD-268DA0BE9DA9}" type="datetime1">
              <a:rPr lang="en-US" altLang="ko-KR" smtClean="0"/>
              <a:t>5/17/2022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71E-182D-4C6B-9FF5-DA33045C12D7}" type="datetime1">
              <a:rPr lang="en-US" altLang="ko-KR" smtClean="0"/>
              <a:t>5/17/2022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6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6C8-1D18-4DC2-85FA-662F940C0116}" type="datetime1">
              <a:rPr lang="en-US" altLang="ko-KR" smtClean="0"/>
              <a:t>5/17/2022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3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9080-46D7-456C-B12F-9161C3251E18}" type="datetime1">
              <a:rPr lang="en-US" altLang="ko-KR" smtClean="0"/>
              <a:t>5/17/2022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2748-1C33-40A6-95CB-92DB8B4A0306}" type="datetime1">
              <a:rPr lang="en-US" altLang="ko-KR" smtClean="0"/>
              <a:t>5/17/2022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5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062E-A47C-44FD-BE2C-7E4434081955}" type="datetime1">
              <a:rPr lang="en-US" altLang="ko-KR" smtClean="0"/>
              <a:t>5/17/2022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0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1008309" rtl="0" eaLnBrk="1" latinLnBrk="1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1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.blog.naver.com/PostView.naver?isHttpsRedirect=true&amp;blogId=sogangori&amp;logNo=22118346970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turtle-dennis.tistory.com/3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dmqm.korea.ac.kr/activity/seminar/320" TargetMode="External"/><Relationship Id="rId5" Type="http://schemas.openxmlformats.org/officeDocument/2006/relationships/hyperlink" Target="https://arxiv.org/pdf/1507.05717.pdf" TargetMode="External"/><Relationship Id="rId4" Type="http://schemas.openxmlformats.org/officeDocument/2006/relationships/hyperlink" Target="https://arxiv.org/pdf/1704.03155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90168" y="3307080"/>
            <a:ext cx="7262694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Scene Text Detection and Recognition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330" y="2856468"/>
            <a:ext cx="404630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종합설계프로젝트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201921725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안성현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2022/05/20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10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TextBox 6"/>
          <p:cNvSpPr txBox="1"/>
          <p:nvPr/>
        </p:nvSpPr>
        <p:spPr>
          <a:xfrm>
            <a:off x="520407" y="867292"/>
            <a:ext cx="127292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Text Detection 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Algorithm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Score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Map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과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5 geometry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적절하게 조합한 뒤 특정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임계치를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넘는 추정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box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는 진짜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box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라고 예측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모델의</a:t>
            </a:r>
            <a:r>
              <a:rPr lang="ko-KR" altLang="en-US" sz="1600" dirty="0" smtClean="0">
                <a:ea typeface="조선일보명조" panose="02030304000000000000"/>
              </a:rPr>
              <a:t> 결과</a:t>
            </a:r>
            <a:r>
              <a:rPr lang="en-US" altLang="ko-KR" sz="1600" dirty="0" smtClean="0">
                <a:ea typeface="조선일보명조" panose="02030304000000000000"/>
              </a:rPr>
              <a:t>(score map, 5 geometry)</a:t>
            </a:r>
            <a:r>
              <a:rPr lang="ko-KR" altLang="en-US" sz="1600" dirty="0" smtClean="0">
                <a:ea typeface="조선일보명조" panose="02030304000000000000"/>
              </a:rPr>
              <a:t>를 가지고 </a:t>
            </a:r>
            <a:r>
              <a:rPr lang="en-US" altLang="ko-KR" sz="1600" dirty="0" smtClean="0">
                <a:ea typeface="조선일보명조" panose="02030304000000000000"/>
              </a:rPr>
              <a:t>box </a:t>
            </a:r>
            <a:r>
              <a:rPr lang="ko-KR" altLang="en-US" sz="1600" dirty="0" smtClean="0">
                <a:ea typeface="조선일보명조" panose="02030304000000000000"/>
              </a:rPr>
              <a:t>추정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ea typeface="조선일보명조" panose="02030304000000000000"/>
              </a:rPr>
              <a:t>점수 계산 </a:t>
            </a:r>
            <a:r>
              <a:rPr lang="en-US" altLang="ko-KR" sz="1600" dirty="0" smtClean="0">
                <a:ea typeface="조선일보명조" panose="02030304000000000000"/>
              </a:rPr>
              <a:t>-&gt; box </a:t>
            </a:r>
            <a:r>
              <a:rPr lang="ko-KR" altLang="en-US" sz="1600" dirty="0" smtClean="0">
                <a:ea typeface="조선일보명조" panose="02030304000000000000"/>
              </a:rPr>
              <a:t>선별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Loss</a:t>
            </a:r>
            <a:r>
              <a:rPr lang="ko-KR" altLang="en-US" sz="1600" dirty="0" smtClean="0">
                <a:ea typeface="조선일보명조" panose="02030304000000000000"/>
              </a:rPr>
              <a:t>를 계산 후 </a:t>
            </a:r>
            <a:r>
              <a:rPr lang="en-US" altLang="ko-KR" sz="1600" dirty="0" smtClean="0">
                <a:ea typeface="조선일보명조" panose="02030304000000000000"/>
              </a:rPr>
              <a:t>Backpropagation</a:t>
            </a:r>
            <a:r>
              <a:rPr lang="ko-KR" altLang="en-US" sz="1600" dirty="0" smtClean="0">
                <a:ea typeface="조선일보명조" panose="02030304000000000000"/>
              </a:rPr>
              <a:t>해서 더 정확한 정보</a:t>
            </a:r>
            <a:r>
              <a:rPr lang="en-US" altLang="ko-KR" sz="1600" dirty="0" smtClean="0">
                <a:ea typeface="조선일보명조" panose="02030304000000000000"/>
              </a:rPr>
              <a:t>(score map, 5 geometry)</a:t>
            </a:r>
            <a:r>
              <a:rPr lang="ko-KR" altLang="en-US" sz="1600" dirty="0" smtClean="0">
                <a:ea typeface="조선일보명조" panose="02030304000000000000"/>
              </a:rPr>
              <a:t>를 찾는다</a:t>
            </a:r>
            <a:r>
              <a:rPr lang="en-US" altLang="ko-KR" sz="1600" dirty="0" smtClean="0">
                <a:ea typeface="조선일보명조" panose="02030304000000000000"/>
              </a:rPr>
              <a:t> (Ls: score map</a:t>
            </a:r>
            <a:r>
              <a:rPr lang="ko-KR" altLang="en-US" sz="1600" dirty="0" smtClean="0">
                <a:ea typeface="조선일보명조" panose="02030304000000000000"/>
              </a:rPr>
              <a:t>의 손실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en-US" altLang="ko-KR" sz="1600" dirty="0" err="1" smtClean="0">
                <a:ea typeface="조선일보명조" panose="02030304000000000000"/>
              </a:rPr>
              <a:t>Lg</a:t>
            </a:r>
            <a:r>
              <a:rPr lang="en-US" altLang="ko-KR" sz="1600" dirty="0" smtClean="0">
                <a:ea typeface="조선일보명조" panose="02030304000000000000"/>
              </a:rPr>
              <a:t>: 5 geometry</a:t>
            </a:r>
            <a:r>
              <a:rPr lang="ko-KR" altLang="en-US" sz="1600" dirty="0" smtClean="0">
                <a:ea typeface="조선일보명조" panose="02030304000000000000"/>
              </a:rPr>
              <a:t>의 손실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</p:txBody>
      </p:sp>
      <p:pic>
        <p:nvPicPr>
          <p:cNvPr id="9" name="Image5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5536" y="3405568"/>
            <a:ext cx="9073408" cy="30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11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TextBox 6"/>
          <p:cNvSpPr txBox="1"/>
          <p:nvPr/>
        </p:nvSpPr>
        <p:spPr>
          <a:xfrm>
            <a:off x="520407" y="867292"/>
            <a:ext cx="127292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Text Detection 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Experiment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Scene Text Detection Dataset (ICDAT 2015)</a:t>
            </a: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>
                <a:latin typeface="+mn-ea"/>
                <a:ea typeface="조선일보명조" panose="02030304000000000000"/>
              </a:rPr>
              <a:t>F-Score</a:t>
            </a:r>
            <a:r>
              <a:rPr lang="en-US" altLang="ko-KR" sz="1600" dirty="0" smtClean="0">
                <a:latin typeface="+mn-ea"/>
                <a:ea typeface="조선일보명조" panose="02030304000000000000"/>
              </a:rPr>
              <a:t>(</a:t>
            </a:r>
            <a:r>
              <a:rPr lang="ko-KR" altLang="en-US" sz="1600" dirty="0" smtClean="0">
                <a:latin typeface="+mn-ea"/>
                <a:ea typeface="조선일보명조" panose="02030304000000000000"/>
              </a:rPr>
              <a:t>정밀도와 </a:t>
            </a:r>
            <a:r>
              <a:rPr lang="ko-KR" altLang="en-US" sz="1600" dirty="0" err="1" smtClean="0">
                <a:latin typeface="+mn-ea"/>
                <a:ea typeface="조선일보명조" panose="02030304000000000000"/>
              </a:rPr>
              <a:t>재현율을</a:t>
            </a:r>
            <a:r>
              <a:rPr lang="ko-KR" altLang="en-US" sz="1600" dirty="0" smtClean="0">
                <a:latin typeface="+mn-ea"/>
                <a:ea typeface="조선일보명조" panose="02030304000000000000"/>
              </a:rPr>
              <a:t> </a:t>
            </a:r>
            <a:r>
              <a:rPr lang="ko-KR" altLang="en-US" sz="1600" dirty="0">
                <a:latin typeface="+mn-ea"/>
                <a:ea typeface="조선일보명조" panose="02030304000000000000"/>
              </a:rPr>
              <a:t>하나의 값으로 해서 평가할 때 사용</a:t>
            </a:r>
            <a:r>
              <a:rPr lang="en-US" altLang="ko-KR" sz="1600" dirty="0" smtClean="0">
                <a:latin typeface="+mn-ea"/>
                <a:ea typeface="조선일보명조" panose="02030304000000000000"/>
              </a:rPr>
              <a:t>)</a:t>
            </a:r>
            <a:r>
              <a:rPr lang="ko-KR" altLang="en-US" sz="1600" dirty="0" smtClean="0">
                <a:latin typeface="+mn-ea"/>
                <a:ea typeface="조선일보명조" panose="02030304000000000000"/>
              </a:rPr>
              <a:t>는 약 </a:t>
            </a:r>
            <a:r>
              <a:rPr lang="en-US" altLang="ko-KR" sz="1600" dirty="0" smtClean="0">
                <a:latin typeface="+mn-ea"/>
                <a:ea typeface="조선일보명조" panose="02030304000000000000"/>
              </a:rPr>
              <a:t>80% (SOTA</a:t>
            </a:r>
            <a:r>
              <a:rPr lang="ko-KR" altLang="en-US" sz="1600" dirty="0" smtClean="0">
                <a:latin typeface="+mn-ea"/>
                <a:ea typeface="조선일보명조" panose="02030304000000000000"/>
              </a:rPr>
              <a:t>에 비해 많이 떨어짐</a:t>
            </a:r>
            <a:r>
              <a:rPr lang="en-US" altLang="ko-KR" sz="1600" dirty="0" smtClean="0">
                <a:latin typeface="+mn-ea"/>
                <a:ea typeface="조선일보명조" panose="02030304000000000000"/>
              </a:rPr>
              <a:t>) 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Scene Text Detection </a:t>
            </a:r>
            <a:r>
              <a:rPr lang="ko-KR" altLang="en-US" sz="1600" dirty="0" smtClean="0">
                <a:ea typeface="조선일보명조" panose="02030304000000000000"/>
              </a:rPr>
              <a:t>분야에서 중요한 방향성을 제시한 논문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8" name="Image6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0960" y="3132520"/>
            <a:ext cx="6869144" cy="31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12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TextBox 6"/>
          <p:cNvSpPr txBox="1"/>
          <p:nvPr/>
        </p:nvSpPr>
        <p:spPr>
          <a:xfrm>
            <a:off x="520407" y="867292"/>
            <a:ext cx="127292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Text Recognition 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/>
              <a:t>CRNN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 </a:t>
            </a:r>
            <a:r>
              <a:rPr lang="en-US" altLang="ko-KR" sz="1600" u="sng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End-to-End Trainable Neural Network for Image-based Sequence Recognition and Its Application to Scene Text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Recognition (2015) </a:t>
            </a: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CNN</a:t>
            </a:r>
            <a:r>
              <a:rPr lang="ko-KR" altLang="en-US" sz="1600" dirty="0" smtClean="0">
                <a:ea typeface="조선일보명조" panose="02030304000000000000"/>
              </a:rPr>
              <a:t>과 </a:t>
            </a:r>
            <a:r>
              <a:rPr lang="en-US" altLang="ko-KR" sz="1600" dirty="0" smtClean="0">
                <a:ea typeface="조선일보명조" panose="02030304000000000000"/>
              </a:rPr>
              <a:t>RNN</a:t>
            </a:r>
            <a:r>
              <a:rPr lang="ko-KR" altLang="en-US" sz="1600" dirty="0" smtClean="0">
                <a:ea typeface="조선일보명조" panose="02030304000000000000"/>
              </a:rPr>
              <a:t>을 결합해 </a:t>
            </a:r>
            <a:r>
              <a:rPr lang="en-US" altLang="ko-KR" sz="1600" dirty="0" smtClean="0">
                <a:ea typeface="조선일보명조" panose="02030304000000000000"/>
              </a:rPr>
              <a:t>Text Recognition </a:t>
            </a:r>
            <a:r>
              <a:rPr lang="ko-KR" altLang="en-US" sz="1600" dirty="0" smtClean="0">
                <a:ea typeface="조선일보명조" panose="02030304000000000000"/>
              </a:rPr>
              <a:t>문제를 해결한 초기 모델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Why RNN? -&gt;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문자는 순서에 의미가 있는 순차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데이터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앞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,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뒤로 연관성이 있음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) </a:t>
            </a:r>
            <a:endParaRPr lang="en-US" altLang="ko-KR" sz="1600" dirty="0" smtClean="0">
              <a:solidFill>
                <a:srgbClr val="FF0000"/>
              </a:solidFill>
              <a:ea typeface="조선일보명조" panose="02030304000000000000"/>
            </a:endParaRPr>
          </a:p>
        </p:txBody>
      </p:sp>
      <p:pic>
        <p:nvPicPr>
          <p:cNvPr id="8" name="Image7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3408" y="3132521"/>
            <a:ext cx="6154008" cy="2953791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735320" y="6086312"/>
            <a:ext cx="10435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‘m’</a:t>
            </a:r>
            <a:r>
              <a:rPr lang="ko-KR" altLang="en-US" dirty="0" smtClean="0">
                <a:ea typeface="조선일보명조" panose="02030304000000000000"/>
              </a:rPr>
              <a:t>을 세 벡터로 나눔 </a:t>
            </a:r>
            <a:r>
              <a:rPr lang="en-US" altLang="ko-KR" dirty="0" smtClean="0">
                <a:ea typeface="조선일보명조" panose="02030304000000000000"/>
              </a:rPr>
              <a:t>-&gt; </a:t>
            </a:r>
            <a:r>
              <a:rPr lang="ko-KR" altLang="en-US" dirty="0" smtClean="0">
                <a:ea typeface="조선일보명조" panose="02030304000000000000"/>
              </a:rPr>
              <a:t>세</a:t>
            </a:r>
            <a:r>
              <a:rPr lang="en-US" altLang="ko-KR" dirty="0" smtClean="0">
                <a:ea typeface="조선일보명조" panose="02030304000000000000"/>
              </a:rPr>
              <a:t> </a:t>
            </a:r>
            <a:r>
              <a:rPr lang="ko-KR" altLang="en-US" dirty="0" smtClean="0">
                <a:ea typeface="조선일보명조" panose="02030304000000000000"/>
              </a:rPr>
              <a:t>벡터를 기준으로 </a:t>
            </a:r>
            <a:r>
              <a:rPr lang="en-US" altLang="ko-KR" dirty="0" smtClean="0">
                <a:ea typeface="조선일보명조" panose="02030304000000000000"/>
              </a:rPr>
              <a:t>Feature </a:t>
            </a:r>
            <a:r>
              <a:rPr lang="ko-KR" altLang="en-US" dirty="0" smtClean="0">
                <a:ea typeface="조선일보명조" panose="02030304000000000000"/>
              </a:rPr>
              <a:t>추출 </a:t>
            </a:r>
            <a:r>
              <a:rPr lang="en-US" altLang="ko-KR" dirty="0" smtClean="0">
                <a:ea typeface="조선일보명조" panose="02030304000000000000"/>
              </a:rPr>
              <a:t>-&gt;</a:t>
            </a:r>
          </a:p>
          <a:p>
            <a:r>
              <a:rPr lang="en-US" altLang="ko-KR" b="1" dirty="0" smtClean="0">
                <a:ea typeface="조선일보명조" panose="02030304000000000000"/>
              </a:rPr>
              <a:t>CNN) </a:t>
            </a:r>
            <a:r>
              <a:rPr lang="ko-KR" altLang="en-US" dirty="0" smtClean="0">
                <a:ea typeface="조선일보명조" panose="02030304000000000000"/>
              </a:rPr>
              <a:t>특정 위치에 어떤 </a:t>
            </a:r>
            <a:r>
              <a:rPr lang="en-US" altLang="ko-KR" dirty="0" err="1" smtClean="0">
                <a:ea typeface="조선일보명조" panose="02030304000000000000"/>
              </a:rPr>
              <a:t>Featue</a:t>
            </a:r>
            <a:r>
              <a:rPr lang="ko-KR" altLang="en-US" dirty="0" smtClean="0">
                <a:ea typeface="조선일보명조" panose="02030304000000000000"/>
              </a:rPr>
              <a:t>가 있다는 정보 </a:t>
            </a:r>
            <a:r>
              <a:rPr lang="en-US" altLang="ko-KR" dirty="0" smtClean="0">
                <a:ea typeface="조선일보명조" panose="02030304000000000000"/>
              </a:rPr>
              <a:t>-&gt; </a:t>
            </a:r>
            <a:r>
              <a:rPr lang="en-US" altLang="ko-KR" dirty="0" err="1" smtClean="0">
                <a:ea typeface="조선일보명조" panose="02030304000000000000"/>
              </a:rPr>
              <a:t>i</a:t>
            </a:r>
            <a:r>
              <a:rPr lang="ko-KR" altLang="en-US" dirty="0" smtClean="0">
                <a:ea typeface="조선일보명조" panose="02030304000000000000"/>
              </a:rPr>
              <a:t>로 분류해야 되는지 </a:t>
            </a:r>
            <a:r>
              <a:rPr lang="en-US" altLang="ko-KR" dirty="0" smtClean="0">
                <a:ea typeface="조선일보명조" panose="02030304000000000000"/>
              </a:rPr>
              <a:t>m</a:t>
            </a:r>
            <a:r>
              <a:rPr lang="ko-KR" altLang="en-US" dirty="0" smtClean="0">
                <a:ea typeface="조선일보명조" panose="02030304000000000000"/>
              </a:rPr>
              <a:t>으로 분류해야 되는지 알 수 없음</a:t>
            </a:r>
            <a:endParaRPr lang="en-US" altLang="ko-KR" dirty="0" smtClean="0">
              <a:ea typeface="조선일보명조" panose="02030304000000000000"/>
            </a:endParaRPr>
          </a:p>
          <a:p>
            <a:r>
              <a:rPr lang="en-US" altLang="ko-KR" b="1" dirty="0" smtClean="0">
                <a:ea typeface="조선일보명조" panose="02030304000000000000"/>
              </a:rPr>
              <a:t>CNN+RNN) </a:t>
            </a:r>
            <a:r>
              <a:rPr lang="ko-KR" altLang="en-US" dirty="0" smtClean="0">
                <a:ea typeface="조선일보명조" panose="02030304000000000000"/>
              </a:rPr>
              <a:t>앞뒤의 다른 </a:t>
            </a:r>
            <a:r>
              <a:rPr lang="en-US" altLang="ko-KR" dirty="0" smtClean="0">
                <a:ea typeface="조선일보명조" panose="02030304000000000000"/>
              </a:rPr>
              <a:t>Feature</a:t>
            </a:r>
            <a:r>
              <a:rPr lang="ko-KR" altLang="en-US" dirty="0" smtClean="0">
                <a:ea typeface="조선일보명조" panose="02030304000000000000"/>
              </a:rPr>
              <a:t>까지 함축된 정보 </a:t>
            </a:r>
            <a:r>
              <a:rPr lang="en-US" altLang="ko-KR" dirty="0" smtClean="0">
                <a:ea typeface="조선일보명조" panose="02030304000000000000"/>
              </a:rPr>
              <a:t>-&gt; m</a:t>
            </a:r>
            <a:r>
              <a:rPr lang="ko-KR" altLang="en-US" dirty="0" smtClean="0">
                <a:ea typeface="조선일보명조" panose="02030304000000000000"/>
              </a:rPr>
              <a:t>으로 분류할 확률이 높음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01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13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TextBox 6"/>
          <p:cNvSpPr txBox="1"/>
          <p:nvPr/>
        </p:nvSpPr>
        <p:spPr>
          <a:xfrm>
            <a:off x="520407" y="867292"/>
            <a:ext cx="12729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Text Recognition 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/>
              <a:t>CRNN Structure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</p:txBody>
      </p:sp>
      <p:pic>
        <p:nvPicPr>
          <p:cNvPr id="9" name="Image8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0993" y="2190730"/>
            <a:ext cx="4600231" cy="499628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532609" y="5570435"/>
            <a:ext cx="4058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1. CONV </a:t>
            </a:r>
            <a:r>
              <a:rPr lang="ko-KR" altLang="en-US" dirty="0" smtClean="0">
                <a:ea typeface="조선일보명조" panose="02030304000000000000"/>
              </a:rPr>
              <a:t>연산을 통해 특징을 추출한다</a:t>
            </a:r>
            <a:r>
              <a:rPr lang="en-US" altLang="ko-KR" dirty="0" smtClean="0">
                <a:ea typeface="조선일보명조" panose="02030304000000000000"/>
              </a:rPr>
              <a:t>.</a:t>
            </a:r>
            <a:r>
              <a:rPr lang="ko-KR" altLang="en-US" dirty="0" smtClean="0">
                <a:ea typeface="조선일보명조" panose="02030304000000000000"/>
              </a:rPr>
              <a:t> 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532609" y="4500560"/>
            <a:ext cx="7171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조선일보명조" panose="02030304000000000000"/>
              </a:rPr>
              <a:t>2</a:t>
            </a:r>
            <a:r>
              <a:rPr lang="en-US" altLang="ko-KR" dirty="0" smtClean="0">
                <a:ea typeface="조선일보명조" panose="02030304000000000000"/>
              </a:rPr>
              <a:t>. </a:t>
            </a:r>
            <a:r>
              <a:rPr lang="ko-KR" altLang="en-US" dirty="0" smtClean="0">
                <a:ea typeface="조선일보명조" panose="02030304000000000000"/>
              </a:rPr>
              <a:t>추출된 </a:t>
            </a:r>
            <a:r>
              <a:rPr lang="en-US" altLang="ko-KR" dirty="0" smtClean="0">
                <a:ea typeface="조선일보명조" panose="02030304000000000000"/>
              </a:rPr>
              <a:t>Feature Map</a:t>
            </a:r>
            <a:r>
              <a:rPr lang="ko-KR" altLang="en-US" dirty="0" smtClean="0">
                <a:ea typeface="조선일보명조" panose="02030304000000000000"/>
              </a:rPr>
              <a:t>을 열 벡터 단위로 나눠 시퀀스 형태로 변환한다</a:t>
            </a:r>
            <a:r>
              <a:rPr lang="en-US" altLang="ko-KR" dirty="0" smtClean="0">
                <a:ea typeface="조선일보명조" panose="02030304000000000000"/>
              </a:rPr>
              <a:t>.</a:t>
            </a:r>
            <a:br>
              <a:rPr lang="en-US" altLang="ko-KR" dirty="0" smtClean="0">
                <a:ea typeface="조선일보명조" panose="02030304000000000000"/>
              </a:rPr>
            </a:br>
            <a:r>
              <a:rPr lang="en-US" altLang="ko-KR" dirty="0" smtClean="0">
                <a:ea typeface="조선일보명조" panose="02030304000000000000"/>
              </a:rPr>
              <a:t>(</a:t>
            </a:r>
            <a:r>
              <a:rPr lang="ko-KR" altLang="en-US" dirty="0" smtClean="0">
                <a:ea typeface="조선일보명조" panose="02030304000000000000"/>
              </a:rPr>
              <a:t>각</a:t>
            </a:r>
            <a:r>
              <a:rPr lang="en-US" altLang="ko-KR" dirty="0" smtClean="0">
                <a:ea typeface="조선일보명조" panose="02030304000000000000"/>
              </a:rPr>
              <a:t> </a:t>
            </a:r>
            <a:r>
              <a:rPr lang="ko-KR" altLang="en-US" dirty="0" smtClean="0">
                <a:ea typeface="조선일보명조" panose="02030304000000000000"/>
              </a:rPr>
              <a:t>열 벡터는 글자 혹은 공백에 대한 특징을 가진다</a:t>
            </a:r>
            <a:r>
              <a:rPr lang="en-US" altLang="ko-KR" dirty="0" smtClean="0">
                <a:ea typeface="조선일보명조" panose="02030304000000000000"/>
              </a:rPr>
              <a:t>.)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5532608" y="3407151"/>
            <a:ext cx="6789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3. BI-LSTM </a:t>
            </a:r>
            <a:r>
              <a:rPr lang="ko-KR" altLang="en-US" dirty="0" smtClean="0">
                <a:ea typeface="조선일보명조" panose="02030304000000000000"/>
              </a:rPr>
              <a:t>모델을 이용해 각 벡터에 대한 글자 예측 값을 출력한다</a:t>
            </a:r>
            <a:r>
              <a:rPr lang="en-US" altLang="ko-KR" dirty="0" smtClean="0">
                <a:ea typeface="조선일보명조" panose="02030304000000000000"/>
              </a:rPr>
              <a:t>.</a:t>
            </a:r>
          </a:p>
          <a:p>
            <a:r>
              <a:rPr lang="en-US" altLang="ko-KR" dirty="0" smtClean="0">
                <a:ea typeface="조선일보명조" panose="02030304000000000000"/>
              </a:rPr>
              <a:t>(BI-LSTM: </a:t>
            </a:r>
            <a:r>
              <a:rPr lang="ko-KR" altLang="en-US" dirty="0" smtClean="0">
                <a:ea typeface="조선일보명조" panose="02030304000000000000"/>
              </a:rPr>
              <a:t>앞뒤의 다른 정보를 종합적으로 고려하는 </a:t>
            </a:r>
            <a:r>
              <a:rPr lang="en-US" altLang="ko-KR" dirty="0" smtClean="0">
                <a:ea typeface="조선일보명조" panose="02030304000000000000"/>
              </a:rPr>
              <a:t>LSTM </a:t>
            </a:r>
            <a:r>
              <a:rPr lang="ko-KR" altLang="en-US" dirty="0" smtClean="0">
                <a:ea typeface="조선일보명조" panose="02030304000000000000"/>
              </a:rPr>
              <a:t>모델</a:t>
            </a:r>
            <a:r>
              <a:rPr lang="en-US" altLang="ko-KR" dirty="0" smtClean="0">
                <a:ea typeface="조선일보명조" panose="02030304000000000000"/>
              </a:rPr>
              <a:t>)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5532608" y="2418208"/>
            <a:ext cx="5860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조선일보명조" panose="02030304000000000000"/>
              </a:rPr>
              <a:t>4</a:t>
            </a:r>
            <a:r>
              <a:rPr lang="en-US" altLang="ko-KR" dirty="0" smtClean="0">
                <a:ea typeface="조선일보명조" panose="02030304000000000000"/>
              </a:rPr>
              <a:t>. CTC </a:t>
            </a:r>
            <a:r>
              <a:rPr lang="ko-KR" altLang="en-US" dirty="0" smtClean="0">
                <a:ea typeface="조선일보명조" panose="02030304000000000000"/>
              </a:rPr>
              <a:t>알고리즘을 통해 중복 문자와 공백 등을 제거한 후 </a:t>
            </a:r>
            <a:endParaRPr lang="en-US" altLang="ko-KR" dirty="0" smtClean="0">
              <a:ea typeface="조선일보명조" panose="02030304000000000000"/>
            </a:endParaRPr>
          </a:p>
          <a:p>
            <a:r>
              <a:rPr lang="en-US" altLang="ko-KR" dirty="0">
                <a:ea typeface="조선일보명조" panose="02030304000000000000"/>
              </a:rPr>
              <a:t> </a:t>
            </a:r>
            <a:r>
              <a:rPr lang="en-US" altLang="ko-KR" dirty="0" smtClean="0">
                <a:ea typeface="조선일보명조" panose="02030304000000000000"/>
              </a:rPr>
              <a:t>   </a:t>
            </a:r>
            <a:r>
              <a:rPr lang="ko-KR" altLang="en-US" dirty="0" smtClean="0">
                <a:ea typeface="조선일보명조" panose="02030304000000000000"/>
              </a:rPr>
              <a:t>최종 단어 예측 값을 출력한다</a:t>
            </a:r>
            <a:r>
              <a:rPr lang="en-US" altLang="ko-KR" dirty="0" smtClean="0">
                <a:ea typeface="조선일보명조" panose="02030304000000000000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36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14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14" name="Image10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4412" y="2886298"/>
            <a:ext cx="3760156" cy="36059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0407" y="867292"/>
            <a:ext cx="127292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Text Recognition 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/>
              <a:t>CTC Algorithm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ko-KR" altLang="en-US" sz="1600" u="sng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순차적으로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데이터를 확인하면서 이전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state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와 중복되면 합치는 알고리즘 </a:t>
            </a:r>
            <a:endParaRPr lang="en-US" altLang="ko-KR" sz="1600" u="sng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‘</a:t>
            </a:r>
            <a:r>
              <a:rPr lang="en-US" altLang="ko-KR" sz="1600" dirty="0" err="1" smtClean="0">
                <a:ea typeface="조선일보명조" panose="02030304000000000000"/>
              </a:rPr>
              <a:t>hhe</a:t>
            </a:r>
            <a:r>
              <a:rPr lang="en-US" altLang="ko-KR" sz="1600" dirty="0" smtClean="0">
                <a:ea typeface="조선일보명조" panose="02030304000000000000"/>
              </a:rPr>
              <a:t>—</a:t>
            </a:r>
            <a:r>
              <a:rPr lang="en-US" altLang="ko-KR" sz="1600" dirty="0" err="1" smtClean="0">
                <a:ea typeface="조선일보명조" panose="02030304000000000000"/>
              </a:rPr>
              <a:t>ll-llo</a:t>
            </a:r>
            <a:r>
              <a:rPr lang="en-US" altLang="ko-KR" sz="1600" dirty="0" smtClean="0">
                <a:ea typeface="조선일보명조" panose="02030304000000000000"/>
              </a:rPr>
              <a:t>’</a:t>
            </a:r>
            <a:r>
              <a:rPr lang="ko-KR" altLang="en-US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-&gt; ‘he-l-lo’ -&gt; </a:t>
            </a:r>
            <a:r>
              <a:rPr lang="ko-KR" altLang="en-US" sz="1600" dirty="0" smtClean="0">
                <a:ea typeface="조선일보명조" panose="02030304000000000000"/>
              </a:rPr>
              <a:t>공백</a:t>
            </a:r>
            <a:r>
              <a:rPr lang="en-US" altLang="ko-KR" sz="1600" dirty="0" smtClean="0">
                <a:ea typeface="조선일보명조" panose="02030304000000000000"/>
              </a:rPr>
              <a:t>(blank) </a:t>
            </a:r>
            <a:r>
              <a:rPr lang="ko-KR" altLang="en-US" sz="1600" dirty="0" smtClean="0">
                <a:ea typeface="조선일보명조" panose="02030304000000000000"/>
              </a:rPr>
              <a:t>제거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통합 </a:t>
            </a:r>
            <a:r>
              <a:rPr lang="en-US" altLang="ko-KR" sz="1600" dirty="0" smtClean="0">
                <a:ea typeface="조선일보명조" panose="02030304000000000000"/>
              </a:rPr>
              <a:t>-&gt; ‘hello’</a:t>
            </a:r>
            <a:r>
              <a:rPr lang="ko-KR" altLang="en-US" sz="1400" dirty="0" smtClean="0">
                <a:ea typeface="조선일보명조" panose="02030304000000000000"/>
              </a:rPr>
              <a:t> </a:t>
            </a:r>
            <a:endParaRPr lang="en-US" altLang="ko-KR" sz="1400" dirty="0" smtClean="0">
              <a:ea typeface="조선일보명조" panose="0203030400000000000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68467" y="6492239"/>
            <a:ext cx="1008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>
                <a:ea typeface="조선일보명조" panose="02030304000000000000"/>
              </a:rPr>
              <a:t> </a:t>
            </a:r>
            <a:r>
              <a:rPr lang="ko-KR" altLang="en-US" sz="1600" b="1" dirty="0" err="1">
                <a:latin typeface="+mn-ea"/>
              </a:rPr>
              <a:t>ㆍ</a:t>
            </a:r>
            <a:r>
              <a:rPr lang="ko-KR" altLang="en-US" sz="1600" dirty="0" err="1">
                <a:solidFill>
                  <a:srgbClr val="7030A0"/>
                </a:solidFill>
                <a:ea typeface="조선일보명조" panose="02030304000000000000"/>
              </a:rPr>
              <a:t>매우</a:t>
            </a:r>
            <a:r>
              <a:rPr lang="ko-KR" altLang="en-US" sz="1600" dirty="0">
                <a:solidFill>
                  <a:srgbClr val="7030A0"/>
                </a:solidFill>
                <a:ea typeface="조선일보명조" panose="02030304000000000000"/>
              </a:rPr>
              <a:t> 간단한 설명이므로 음성인식이나 </a:t>
            </a:r>
            <a:r>
              <a:rPr lang="en-US" altLang="ko-KR" sz="1600" dirty="0">
                <a:solidFill>
                  <a:srgbClr val="7030A0"/>
                </a:solidFill>
                <a:ea typeface="조선일보명조" panose="02030304000000000000"/>
              </a:rPr>
              <a:t>OCR </a:t>
            </a:r>
            <a:r>
              <a:rPr lang="ko-KR" altLang="en-US" sz="1600" dirty="0">
                <a:solidFill>
                  <a:srgbClr val="7030A0"/>
                </a:solidFill>
                <a:ea typeface="조선일보명조" panose="02030304000000000000"/>
              </a:rPr>
              <a:t>연구를 위해 </a:t>
            </a:r>
            <a:r>
              <a:rPr lang="en-US" altLang="ko-KR" sz="1600" dirty="0">
                <a:solidFill>
                  <a:srgbClr val="7030A0"/>
                </a:solidFill>
                <a:ea typeface="조선일보명조" panose="02030304000000000000"/>
              </a:rPr>
              <a:t>CTC</a:t>
            </a:r>
            <a:r>
              <a:rPr lang="ko-KR" altLang="en-US" sz="1600" dirty="0">
                <a:solidFill>
                  <a:srgbClr val="7030A0"/>
                </a:solidFill>
                <a:ea typeface="조선일보명조" panose="02030304000000000000"/>
              </a:rPr>
              <a:t>를 공부한다면 다음 레퍼런스를 참고</a:t>
            </a:r>
            <a:r>
              <a:rPr lang="en-US" altLang="ko-KR" sz="1600" dirty="0">
                <a:solidFill>
                  <a:srgbClr val="7030A0"/>
                </a:solidFill>
                <a:ea typeface="조선일보명조" panose="02030304000000000000"/>
              </a:rPr>
              <a:t/>
            </a:r>
            <a:br>
              <a:rPr lang="en-US" altLang="ko-KR" sz="1600" dirty="0">
                <a:solidFill>
                  <a:srgbClr val="7030A0"/>
                </a:solidFill>
                <a:ea typeface="조선일보명조" panose="02030304000000000000"/>
              </a:rPr>
            </a:br>
            <a:r>
              <a:rPr lang="en-US" altLang="ko-KR" sz="1400" dirty="0">
                <a:solidFill>
                  <a:srgbClr val="7030A0"/>
                </a:solidFill>
                <a:ea typeface="조선일보명조" panose="02030304000000000000"/>
              </a:rPr>
              <a:t>       </a:t>
            </a:r>
            <a:r>
              <a:rPr lang="ko-KR" altLang="en-US" sz="1400" b="1" dirty="0" err="1">
                <a:latin typeface="+mn-ea"/>
              </a:rPr>
              <a:t>ㆍ</a:t>
            </a:r>
            <a:r>
              <a:rPr lang="en-US" altLang="ko-KR" sz="1400" dirty="0">
                <a:ea typeface="조선일보명조" panose="02030304000000000000"/>
                <a:hlinkClick r:id="rId4"/>
              </a:rPr>
              <a:t>https://m.blog.naver.com/PostView.naver?isHttpsRedirect=true&amp;blogId=sogangori&amp;logNo=221183469708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004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15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0" name="TextBox 9"/>
          <p:cNvSpPr txBox="1"/>
          <p:nvPr/>
        </p:nvSpPr>
        <p:spPr>
          <a:xfrm>
            <a:off x="520407" y="867292"/>
            <a:ext cx="127292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Text Recognition 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/>
              <a:t>Experiments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Scene Recognition Dataset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중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IIIT5k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97.6%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라는 가장 높은 성능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(2015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년 기준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 </a:t>
            </a: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이전 모델 같은 경우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많이 알려진 단어들만 잘 인식하는 것이 한계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-&gt; CRNN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은 임의의 단어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전화번호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)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에 대해서도 잘 처리</a:t>
            </a:r>
            <a:endParaRPr lang="en-US" altLang="ko-KR" sz="1400" dirty="0" smtClean="0">
              <a:solidFill>
                <a:srgbClr val="FF0000"/>
              </a:solidFill>
              <a:ea typeface="조선일보명조" panose="02030304000000000000"/>
            </a:endParaRPr>
          </a:p>
        </p:txBody>
      </p:sp>
      <p:pic>
        <p:nvPicPr>
          <p:cNvPr id="11" name="Image9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1148" y="3011042"/>
            <a:ext cx="8114252" cy="3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16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0" name="TextBox 9"/>
          <p:cNvSpPr txBox="1"/>
          <p:nvPr/>
        </p:nvSpPr>
        <p:spPr>
          <a:xfrm>
            <a:off x="520407" y="867292"/>
            <a:ext cx="127292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Image Processing for OCR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/>
              <a:t>Grayscale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 smtClean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글자를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학습하는 데 배경의 색상까지 필요하지 않다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.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그레이스케일을 하면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CNN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찾을 때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      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배경색이 아닌 글자에 대해서 더욱 집중하도록 한다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.</a:t>
            </a:r>
            <a:endParaRPr lang="en-US" altLang="ko-KR" sz="1400" dirty="0" smtClean="0">
              <a:solidFill>
                <a:srgbClr val="FF0000"/>
              </a:solidFill>
              <a:ea typeface="조선일보명조" panose="0203030400000000000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0407" y="4417401"/>
            <a:ext cx="1062958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err="1" smtClean="0"/>
              <a:t>ㆍ</a:t>
            </a:r>
            <a:r>
              <a:rPr lang="en-US" altLang="ko-KR" sz="2000" dirty="0" err="1" smtClean="0"/>
              <a:t>Thresholding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50" dirty="0"/>
          </a:p>
          <a:p>
            <a:pPr algn="ctr"/>
            <a:r>
              <a:rPr lang="ko-KR" altLang="en-US" sz="1600" dirty="0" smtClean="0"/>
              <a:t>     </a:t>
            </a:r>
            <a:r>
              <a:rPr lang="ko-KR" altLang="en-US" b="1" dirty="0" err="1" smtClean="0">
                <a:latin typeface="+mn-ea"/>
              </a:rPr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일반적으로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글자는 다른 글자에 비해 어두운 색을 가진다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따라서 어두운 글자 색을 기준으로 흰색과 검은 색으로                                                                           영상을 분할할 수 있다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이 과정을 거치면 배경에 대한 디테일이 많이 떨어져서 글자에 더욱 집중할 수 있다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endParaRPr lang="en-US" altLang="ko-KR" sz="1400" dirty="0">
              <a:solidFill>
                <a:srgbClr val="FF0000"/>
              </a:solidFill>
              <a:ea typeface="조선일보명조" panose="02030304000000000000"/>
            </a:endParaRPr>
          </a:p>
        </p:txBody>
      </p:sp>
      <p:pic>
        <p:nvPicPr>
          <p:cNvPr id="2056" name="Picture 8" descr="original bmp 24bi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7" y="2955694"/>
            <a:ext cx="36480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stack.imgur.com/tc6w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28" y="2955694"/>
            <a:ext cx="3714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692859" y="3446529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ea typeface="조선일보명조" panose="02030304000000000000"/>
              </a:rPr>
              <a:t>-&gt;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060" name="Picture 12" descr="https://i.stack.imgur.com/hTsi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5" y="5749953"/>
            <a:ext cx="36766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17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0" name="TextBox 9"/>
          <p:cNvSpPr txBox="1"/>
          <p:nvPr/>
        </p:nvSpPr>
        <p:spPr>
          <a:xfrm>
            <a:off x="520407" y="867292"/>
            <a:ext cx="127292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Image Processing for OCR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/>
              <a:t>B</a:t>
            </a:r>
            <a:r>
              <a:rPr lang="en-US" altLang="ko-KR" sz="2000" dirty="0" smtClean="0"/>
              <a:t>lurring</a:t>
            </a:r>
          </a:p>
          <a:p>
            <a:endParaRPr lang="en-US" altLang="ko-KR" sz="1000" dirty="0" smtClean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글자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주변에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noise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가 많으면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recognition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성능이 떨어질 수 있다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.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       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따라서 영상 자체를 흐릿하게 해서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noise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제거한다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.</a:t>
            </a:r>
            <a:endParaRPr lang="en-US" altLang="ko-KR" sz="1400" dirty="0" smtClean="0">
              <a:solidFill>
                <a:srgbClr val="FF0000"/>
              </a:solidFill>
              <a:ea typeface="조선일보명조" panose="0203030400000000000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0406" y="4417401"/>
            <a:ext cx="12103911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/>
              <a:t>Erosion, Opening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50" dirty="0"/>
          </a:p>
          <a:p>
            <a:r>
              <a:rPr lang="ko-KR" altLang="en-US" sz="1600" dirty="0" smtClean="0"/>
              <a:t>     </a:t>
            </a:r>
            <a:r>
              <a:rPr lang="ko-KR" altLang="en-US" b="1" dirty="0" err="1" smtClean="0">
                <a:latin typeface="+mn-ea"/>
              </a:rPr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검은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픽셀 주변의 객체를 축소시켜서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(remove)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검은 영역을 더 늘리는 역할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      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글자가 검은 색이므로 글자 입장에서는 더 두꺼워지는 셈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점 형태의 글자인 경우 점이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메꿔짐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-&gt;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글자 인식 성능이 높아짐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endParaRPr lang="en-US" altLang="ko-KR" sz="1400" dirty="0">
              <a:solidFill>
                <a:srgbClr val="FF0000"/>
              </a:solidFill>
              <a:ea typeface="조선일보명조" panose="02030304000000000000"/>
            </a:endParaRPr>
          </a:p>
        </p:txBody>
      </p:sp>
      <p:pic>
        <p:nvPicPr>
          <p:cNvPr id="11" name="Image11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0261" y="2900035"/>
            <a:ext cx="5294555" cy="1331282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008342" y="6069429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ea typeface="조선일보명조" panose="02030304000000000000"/>
              </a:rPr>
              <a:t>-&gt;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61" y="5749953"/>
            <a:ext cx="3870100" cy="7489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56" y="5786645"/>
            <a:ext cx="3870100" cy="728245"/>
          </a:xfrm>
          <a:prstGeom prst="rect">
            <a:avLst/>
          </a:prstGeom>
        </p:spPr>
      </p:pic>
      <p:pic>
        <p:nvPicPr>
          <p:cNvPr id="1026" name="Picture 2" descr="https://shacoding.com/wp-content/uploads/2021/10/image-5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412" y="3940122"/>
            <a:ext cx="3575177" cy="11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6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18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6" y="5705010"/>
            <a:ext cx="1162212" cy="1200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407" y="867292"/>
            <a:ext cx="1276582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References</a:t>
            </a:r>
          </a:p>
          <a:p>
            <a:endParaRPr lang="en-US" altLang="ko-KR" b="1" dirty="0" smtClean="0"/>
          </a:p>
          <a:p>
            <a:r>
              <a:rPr lang="ko-KR" altLang="en-US" sz="2000" dirty="0" err="1" smtClean="0"/>
              <a:t>ㆍ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EAST: An Efficient and Accurate Scene Text Detector </a:t>
            </a:r>
          </a:p>
          <a:p>
            <a:r>
              <a:rPr lang="ko-KR" altLang="en-US" sz="1600" b="1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/>
              <a:t> </a:t>
            </a:r>
            <a:r>
              <a:rPr lang="en-US" altLang="ko-KR" sz="1600" dirty="0">
                <a:hlinkClick r:id="rId4"/>
              </a:rPr>
              <a:t>https://</a:t>
            </a:r>
            <a:r>
              <a:rPr lang="en-US" altLang="ko-KR" sz="1600" dirty="0" smtClean="0">
                <a:hlinkClick r:id="rId4"/>
              </a:rPr>
              <a:t>arxiv.org/pdf/1704.03155.pdf</a:t>
            </a:r>
            <a:endParaRPr lang="en-US" altLang="ko-KR" sz="1600" dirty="0" smtClean="0"/>
          </a:p>
          <a:p>
            <a:endParaRPr lang="en-US" altLang="ko-KR" sz="16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dirty="0" err="1" smtClean="0"/>
              <a:t>ㆍ</a:t>
            </a:r>
            <a:r>
              <a:rPr lang="en-US" altLang="ko-KR" dirty="0" smtClean="0"/>
              <a:t>An </a:t>
            </a:r>
            <a:r>
              <a:rPr lang="en-US" altLang="ko-KR" dirty="0"/>
              <a:t>End-to-End Trainable Neural Network for Image-based Sequence Recognition and Its Application to Scene Text </a:t>
            </a:r>
            <a:r>
              <a:rPr lang="en-US" altLang="ko-KR" dirty="0" smtClean="0"/>
              <a:t>Recognition  </a:t>
            </a:r>
            <a:endParaRPr lang="en-US" altLang="ko-KR" sz="1400" dirty="0" smtClean="0"/>
          </a:p>
          <a:p>
            <a:r>
              <a:rPr lang="ko-KR" altLang="en-US" sz="1600" b="1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/>
              <a:t> </a:t>
            </a:r>
            <a:r>
              <a:rPr lang="en-US" altLang="ko-KR" sz="1600" dirty="0">
                <a:hlinkClick r:id="rId5"/>
              </a:rPr>
              <a:t>https://</a:t>
            </a:r>
            <a:r>
              <a:rPr lang="en-US" altLang="ko-KR" sz="1600" dirty="0" smtClean="0">
                <a:hlinkClick r:id="rId5"/>
              </a:rPr>
              <a:t>arxiv.org/pdf/1507.05717.pdf</a:t>
            </a:r>
            <a:endParaRPr lang="en-US" altLang="ko-KR" sz="1600" dirty="0" smtClean="0"/>
          </a:p>
          <a:p>
            <a:endParaRPr lang="en-US" altLang="ko-KR" sz="2000" dirty="0" smtClean="0"/>
          </a:p>
          <a:p>
            <a:r>
              <a:rPr lang="ko-KR" altLang="en-US" dirty="0" err="1" smtClean="0"/>
              <a:t>ㆍ</a:t>
            </a:r>
            <a:r>
              <a:rPr lang="en-US" altLang="ko-KR" dirty="0" smtClean="0"/>
              <a:t>Introduction </a:t>
            </a:r>
            <a:r>
              <a:rPr lang="en-US" altLang="ko-KR" dirty="0"/>
              <a:t>to Scene Text Detection and </a:t>
            </a:r>
            <a:r>
              <a:rPr lang="en-US" altLang="ko-KR" dirty="0" smtClean="0"/>
              <a:t>Recognition (</a:t>
            </a:r>
            <a:r>
              <a:rPr lang="ko-KR" altLang="en-US" dirty="0" smtClean="0"/>
              <a:t>고려대 </a:t>
            </a:r>
            <a:r>
              <a:rPr lang="en-US" altLang="ko-KR" dirty="0" smtClean="0"/>
              <a:t>DMQA </a:t>
            </a:r>
            <a:r>
              <a:rPr lang="ko-KR" altLang="en-US" dirty="0" smtClean="0"/>
              <a:t>연구실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김정원 연구원</a:t>
            </a:r>
            <a:r>
              <a:rPr lang="en-US" altLang="ko-KR" dirty="0" smtClean="0"/>
              <a:t>)</a:t>
            </a: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/>
              <a:t> </a:t>
            </a:r>
            <a:r>
              <a:rPr lang="en-US" altLang="ko-KR" sz="1600" dirty="0">
                <a:hlinkClick r:id="rId6"/>
              </a:rPr>
              <a:t>http://</a:t>
            </a:r>
            <a:r>
              <a:rPr lang="en-US" altLang="ko-KR" sz="1600" dirty="0" smtClean="0">
                <a:hlinkClick r:id="rId6"/>
              </a:rPr>
              <a:t>dmqm.korea.ac.kr/activity/seminar/320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ko-KR" altLang="en-US" dirty="0" err="1" smtClean="0"/>
              <a:t>ㆍ</a:t>
            </a:r>
            <a:r>
              <a:rPr lang="en-US" altLang="ko-KR" dirty="0" smtClean="0"/>
              <a:t>[Tesseract &amp; Open CV]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OCR2-1 </a:t>
            </a:r>
            <a:r>
              <a:rPr lang="ko-KR" altLang="en-US" dirty="0" smtClean="0"/>
              <a:t>전처리</a:t>
            </a:r>
            <a:r>
              <a:rPr lang="en-US" altLang="ko-KR" dirty="0" smtClean="0"/>
              <a:t>(pre-processing)</a:t>
            </a:r>
          </a:p>
          <a:p>
            <a:r>
              <a:rPr lang="ko-KR" altLang="en-US" sz="1400" b="1" dirty="0" smtClean="0"/>
              <a:t>    </a:t>
            </a:r>
            <a:r>
              <a:rPr lang="ko-KR" altLang="en-US" sz="1400" b="1" dirty="0" err="1"/>
              <a:t>ㆍ</a:t>
            </a:r>
            <a:r>
              <a:rPr lang="en-US" altLang="ko-KR" sz="1400" dirty="0"/>
              <a:t> </a:t>
            </a:r>
            <a:r>
              <a:rPr lang="en-US" altLang="ko-KR" sz="1400" dirty="0" smtClean="0">
                <a:hlinkClick r:id="rId7"/>
              </a:rPr>
              <a:t>https</a:t>
            </a:r>
            <a:r>
              <a:rPr lang="en-US" altLang="ko-KR" sz="1400" dirty="0">
                <a:hlinkClick r:id="rId7"/>
              </a:rPr>
              <a:t>://</a:t>
            </a:r>
            <a:r>
              <a:rPr lang="en-US" altLang="ko-KR" sz="1400" dirty="0" smtClean="0">
                <a:hlinkClick r:id="rId7"/>
              </a:rPr>
              <a:t>turtle-dennis.tistory.com/30</a:t>
            </a:r>
            <a:endParaRPr lang="en-US" altLang="ko-KR" sz="1400" dirty="0" smtClean="0"/>
          </a:p>
          <a:p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32921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19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274601" y="3307080"/>
            <a:ext cx="2893741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sz="4000" b="1" spc="3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감사합니다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5234" y="2856468"/>
            <a:ext cx="3932488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종합설계프로젝트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- 201921725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안성현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2022/05/20&gt;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4609" y="1597699"/>
            <a:ext cx="75373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PT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852160" y="2182474"/>
            <a:ext cx="1746504" cy="0"/>
          </a:xfrm>
          <a:prstGeom prst="line">
            <a:avLst/>
          </a:prstGeom>
          <a:ln w="9525"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964562" y="2356836"/>
            <a:ext cx="1634102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1. Definition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724945" y="2893345"/>
            <a:ext cx="2106282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Text Detection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606088" y="3429854"/>
            <a:ext cx="2364943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Text Recognition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109742" y="3966363"/>
            <a:ext cx="3487686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Image Processing for OCR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0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TextBox 6"/>
          <p:cNvSpPr txBox="1"/>
          <p:nvPr/>
        </p:nvSpPr>
        <p:spPr>
          <a:xfrm>
            <a:off x="520407" y="867292"/>
            <a:ext cx="127292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Definition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OCR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ko-KR" altLang="en-US" sz="1600" u="sng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이미지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속 글자를 컴퓨터 문자로 변환하는 문제 </a:t>
            </a:r>
            <a:endParaRPr lang="en-US" altLang="ko-KR" sz="1600" u="sng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Text Detection(</a:t>
            </a:r>
            <a:r>
              <a:rPr lang="ko-KR" altLang="en-US" sz="1600" dirty="0" smtClean="0">
                <a:ea typeface="조선일보명조" panose="02030304000000000000"/>
              </a:rPr>
              <a:t>문자 영역 탐지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r>
              <a:rPr lang="ko-KR" altLang="en-US" sz="1600" dirty="0" smtClean="0">
                <a:ea typeface="조선일보명조" panose="02030304000000000000"/>
              </a:rPr>
              <a:t>와</a:t>
            </a:r>
            <a:r>
              <a:rPr lang="en-US" altLang="ko-KR" sz="1600" dirty="0" smtClean="0">
                <a:ea typeface="조선일보명조" panose="02030304000000000000"/>
              </a:rPr>
              <a:t> Text Recognition(</a:t>
            </a:r>
            <a:r>
              <a:rPr lang="ko-KR" altLang="en-US" sz="1600" dirty="0" smtClean="0">
                <a:ea typeface="조선일보명조" panose="02030304000000000000"/>
              </a:rPr>
              <a:t>문자 인식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r>
              <a:rPr lang="ko-KR" altLang="en-US" sz="1600" dirty="0" smtClean="0">
                <a:ea typeface="조선일보명조" panose="02030304000000000000"/>
              </a:rPr>
              <a:t>을 순차적으로 해결하는 문제</a:t>
            </a:r>
            <a:endParaRPr lang="en-US" altLang="ko-KR" sz="1600" u="sng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ko-KR" altLang="en-US" sz="1600" b="1" dirty="0"/>
              <a:t> </a:t>
            </a:r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OCR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이용하면 이미지 속 글자수 검색이나 글자 변경 따위가 가능하다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1026" name="Picture 2" descr="Optical Character Recognition (OCR) | Anderson Arch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40" y="3132521"/>
            <a:ext cx="5738482" cy="397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9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TextBox 6"/>
          <p:cNvSpPr txBox="1"/>
          <p:nvPr/>
        </p:nvSpPr>
        <p:spPr>
          <a:xfrm>
            <a:off x="520407" y="867292"/>
            <a:ext cx="127292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Definition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Scene Text Detection and Recognition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ko-KR" altLang="en-US" sz="1600" u="sng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일상적인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이미지에서 문자가 있는 영역을 탐지하고 이를 컴퓨터 문자로 변환하는 문제</a:t>
            </a:r>
            <a:endParaRPr lang="en-US" altLang="ko-KR" sz="1600" u="sng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이미지</a:t>
            </a:r>
            <a:r>
              <a:rPr lang="ko-KR" altLang="en-US" sz="1600" dirty="0" smtClean="0">
                <a:ea typeface="조선일보명조" panose="02030304000000000000"/>
              </a:rPr>
              <a:t> 번역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번호판 인식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이미지 검색 등 실생활에서 다양하게 활용되고 있음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전통적인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OCR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보다 어려운 문제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비스듬하거나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회전된 문자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곡선형 문자 등 처리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</a:p>
        </p:txBody>
      </p:sp>
      <p:pic>
        <p:nvPicPr>
          <p:cNvPr id="8" name="Image1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4732" y="3452906"/>
            <a:ext cx="6622764" cy="253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5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TextBox 6"/>
          <p:cNvSpPr txBox="1"/>
          <p:nvPr/>
        </p:nvSpPr>
        <p:spPr>
          <a:xfrm>
            <a:off x="520407" y="867292"/>
            <a:ext cx="127292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Definition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Detection Format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RECT: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기울어지지 않은 문자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RBOX: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기울어진 문자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각도 정보도 알아야 됨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QUAD: </a:t>
            </a:r>
            <a:r>
              <a:rPr lang="ko-KR" altLang="en-US" sz="1600" dirty="0" smtClean="0">
                <a:ea typeface="조선일보명조" panose="02030304000000000000"/>
              </a:rPr>
              <a:t>기울어지면서 크기도 다른 문자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ko-KR" altLang="en-US" sz="1600" dirty="0" smtClean="0">
                <a:ea typeface="조선일보명조" panose="02030304000000000000"/>
              </a:rPr>
              <a:t>사각형의 </a:t>
            </a:r>
            <a:r>
              <a:rPr lang="ko-KR" altLang="en-US" sz="1600" dirty="0" err="1" smtClean="0">
                <a:ea typeface="조선일보명조" panose="02030304000000000000"/>
              </a:rPr>
              <a:t>꼭짓점을</a:t>
            </a:r>
            <a:r>
              <a:rPr lang="ko-KR" altLang="en-US" sz="1600" dirty="0" smtClean="0">
                <a:ea typeface="조선일보명조" panose="02030304000000000000"/>
              </a:rPr>
              <a:t> 모두 알아야 됨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  <a:p>
            <a:r>
              <a:rPr lang="ko-KR" altLang="en-US" sz="1600" b="1" dirty="0">
                <a:ea typeface="조선일보명조" panose="02030304000000000000"/>
              </a:rPr>
              <a:t> </a:t>
            </a:r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POLY: </a:t>
            </a:r>
            <a:r>
              <a:rPr lang="ko-KR" altLang="en-US" sz="1600" dirty="0" smtClean="0">
                <a:ea typeface="조선일보명조" panose="02030304000000000000"/>
              </a:rPr>
              <a:t>곡선형으로 나열된 문자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ko-KR" altLang="en-US" sz="1600" dirty="0" smtClean="0">
                <a:ea typeface="조선일보명조" panose="02030304000000000000"/>
              </a:rPr>
              <a:t>다각형의 여러 </a:t>
            </a:r>
            <a:r>
              <a:rPr lang="ko-KR" altLang="en-US" sz="1600" dirty="0" err="1" smtClean="0">
                <a:ea typeface="조선일보명조" panose="02030304000000000000"/>
              </a:rPr>
              <a:t>꼭짓점을</a:t>
            </a:r>
            <a:r>
              <a:rPr lang="ko-KR" altLang="en-US" sz="1600" dirty="0" smtClean="0">
                <a:ea typeface="조선일보명조" panose="02030304000000000000"/>
              </a:rPr>
              <a:t> 분석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</p:txBody>
      </p:sp>
      <p:pic>
        <p:nvPicPr>
          <p:cNvPr id="9" name="Image2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9812" y="3132521"/>
            <a:ext cx="8373332" cy="30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6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TextBox 6"/>
          <p:cNvSpPr txBox="1"/>
          <p:nvPr/>
        </p:nvSpPr>
        <p:spPr>
          <a:xfrm>
            <a:off x="520407" y="867292"/>
            <a:ext cx="127292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Definition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Text Detection and Recognition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Text Detection: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이미지에서 문자가 위치한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‘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영역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’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탐지하는 문제 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Text </a:t>
            </a:r>
            <a:r>
              <a:rPr lang="en-US" altLang="ko-KR" sz="1600" dirty="0" err="1" smtClean="0">
                <a:ea typeface="조선일보명조" panose="02030304000000000000"/>
              </a:rPr>
              <a:t>Recogniton</a:t>
            </a:r>
            <a:r>
              <a:rPr lang="en-US" altLang="ko-KR" sz="1600" dirty="0" smtClean="0">
                <a:ea typeface="조선일보명조" panose="02030304000000000000"/>
              </a:rPr>
              <a:t>: </a:t>
            </a:r>
            <a:r>
              <a:rPr lang="ko-KR" altLang="en-US" sz="1600" dirty="0" smtClean="0">
                <a:ea typeface="조선일보명조" panose="02030304000000000000"/>
              </a:rPr>
              <a:t>단어 영역이 어떤 문자인지 찾아내는 분류 문제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>
                <a:ea typeface="조선일보명조" panose="02030304000000000000"/>
              </a:rPr>
              <a:t> </a:t>
            </a:r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Text Detection Model: EAST, Text Recognition Model: CRNN</a:t>
            </a:r>
          </a:p>
        </p:txBody>
      </p:sp>
      <p:pic>
        <p:nvPicPr>
          <p:cNvPr id="8" name="Image3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7520" y="3265216"/>
            <a:ext cx="9027688" cy="319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7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TextBox 6"/>
          <p:cNvSpPr txBox="1"/>
          <p:nvPr/>
        </p:nvSpPr>
        <p:spPr>
          <a:xfrm>
            <a:off x="520407" y="867292"/>
            <a:ext cx="127292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Text Detection 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EAST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EAST</a:t>
            </a:r>
            <a:r>
              <a:rPr lang="en-US" altLang="ko-KR" sz="1600" u="sng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 </a:t>
            </a:r>
            <a:r>
              <a:rPr lang="en-US" altLang="ko-KR" sz="1600" u="sng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Efficient and Accurate Scene Text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Detector (CVPR 2017)</a:t>
            </a: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하나의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CONV </a:t>
            </a:r>
            <a:r>
              <a:rPr lang="ko-KR" altLang="en-US" sz="1600" dirty="0" smtClean="0">
                <a:ea typeface="조선일보명조" panose="02030304000000000000"/>
              </a:rPr>
              <a:t>블록을 거쳐서 </a:t>
            </a:r>
            <a:r>
              <a:rPr lang="en-US" altLang="ko-KR" sz="1600" dirty="0" smtClean="0">
                <a:ea typeface="조선일보명조" panose="02030304000000000000"/>
              </a:rPr>
              <a:t>RBOX</a:t>
            </a:r>
            <a:r>
              <a:rPr lang="ko-KR" altLang="en-US" sz="1600" dirty="0" smtClean="0">
                <a:ea typeface="조선일보명조" panose="02030304000000000000"/>
              </a:rPr>
              <a:t>나 </a:t>
            </a:r>
            <a:r>
              <a:rPr lang="en-US" altLang="ko-KR" sz="1600" dirty="0" smtClean="0">
                <a:ea typeface="조선일보명조" panose="02030304000000000000"/>
              </a:rPr>
              <a:t>QUAD</a:t>
            </a:r>
            <a:r>
              <a:rPr lang="ko-KR" altLang="en-US" sz="1600" dirty="0" smtClean="0">
                <a:ea typeface="조선일보명조" panose="02030304000000000000"/>
              </a:rPr>
              <a:t>를 예측하는 모델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Segmentation</a:t>
            </a:r>
            <a:r>
              <a:rPr lang="ko-KR" altLang="en-US" sz="1600" dirty="0" smtClean="0">
                <a:ea typeface="조선일보명조" panose="02030304000000000000"/>
              </a:rPr>
              <a:t>에 많이 사용되는 </a:t>
            </a:r>
            <a:r>
              <a:rPr lang="en-US" altLang="ko-KR" sz="1600" dirty="0" smtClean="0">
                <a:ea typeface="조선일보명조" panose="02030304000000000000"/>
              </a:rPr>
              <a:t>U-Net</a:t>
            </a:r>
            <a:r>
              <a:rPr lang="ko-KR" altLang="en-US" sz="1600" dirty="0" smtClean="0">
                <a:ea typeface="조선일보명조" panose="02030304000000000000"/>
              </a:rPr>
              <a:t>구조와 유사함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9" name="Image4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6441" y="2996667"/>
            <a:ext cx="9923802" cy="34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8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TextBox 6"/>
          <p:cNvSpPr txBox="1"/>
          <p:nvPr/>
        </p:nvSpPr>
        <p:spPr>
          <a:xfrm>
            <a:off x="520407" y="867292"/>
            <a:ext cx="127292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Text Detection 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U-Net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구조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여러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연산을 거쳐서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 Map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크기를 작게 만들고 어느 순간부터는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DeConv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연산을 거쳐서 다시 크게 만드는 구조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b="1" dirty="0">
                <a:ea typeface="조선일보명조" panose="02030304000000000000"/>
              </a:rPr>
              <a:t> </a:t>
            </a:r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Skip Connection</a:t>
            </a:r>
            <a:r>
              <a:rPr lang="ko-KR" altLang="en-US" sz="1600" dirty="0" smtClean="0">
                <a:ea typeface="조선일보명조" panose="02030304000000000000"/>
              </a:rPr>
              <a:t>을 통해 </a:t>
            </a:r>
            <a:r>
              <a:rPr lang="en-US" altLang="ko-KR" sz="1600" dirty="0" smtClean="0">
                <a:ea typeface="조선일보명조" panose="02030304000000000000"/>
              </a:rPr>
              <a:t>fine-grained</a:t>
            </a:r>
            <a:r>
              <a:rPr lang="ko-KR" altLang="en-US" sz="1600" dirty="0" smtClean="0">
                <a:ea typeface="조선일보명조" panose="02030304000000000000"/>
              </a:rPr>
              <a:t>한 특징도 잘 찾을 수 있음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Feature Extractor (Encoder)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err="1" smtClean="0">
                <a:ea typeface="조선일보명조" panose="02030304000000000000"/>
              </a:rPr>
              <a:t>PVANet</a:t>
            </a:r>
            <a:r>
              <a:rPr lang="ko-KR" altLang="en-US" sz="1600" dirty="0" smtClean="0">
                <a:ea typeface="조선일보명조" panose="02030304000000000000"/>
              </a:rPr>
              <a:t>이나 </a:t>
            </a:r>
            <a:r>
              <a:rPr lang="en-US" altLang="ko-KR" sz="1600" dirty="0" err="1" smtClean="0">
                <a:ea typeface="조선일보명조" panose="02030304000000000000"/>
              </a:rPr>
              <a:t>VGGNet</a:t>
            </a:r>
            <a:r>
              <a:rPr lang="ko-KR" altLang="en-US" sz="1600" dirty="0" smtClean="0">
                <a:ea typeface="조선일보명조" panose="02030304000000000000"/>
              </a:rPr>
              <a:t>을 채택함</a:t>
            </a:r>
            <a:endParaRPr lang="en-US" altLang="ko-KR" sz="1600" u="sng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9" name="Image4"/>
          <p:cNvPicPr/>
          <p:nvPr/>
        </p:nvPicPr>
        <p:blipFill rotWithShape="1">
          <a:blip r:embed="rId3">
            <a:lum/>
            <a:alphaModFix/>
          </a:blip>
          <a:srcRect l="16260" r="38775"/>
          <a:stretch/>
        </p:blipFill>
        <p:spPr>
          <a:xfrm>
            <a:off x="914400" y="2960173"/>
            <a:ext cx="4462272" cy="34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9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TextBox 6"/>
          <p:cNvSpPr txBox="1"/>
          <p:nvPr/>
        </p:nvSpPr>
        <p:spPr>
          <a:xfrm>
            <a:off x="520407" y="867292"/>
            <a:ext cx="127292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Text Detection 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Score Map &amp; 5 geometry (RBOX)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Score Map 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그림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:b):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각 픽셀이 단어 영역 내 있을 확률이 담긴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Map 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확률이 높을 수록 흰 색으로 나타남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 </a:t>
            </a: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Text Box (</a:t>
            </a:r>
            <a:r>
              <a:rPr lang="ko-KR" altLang="en-US" sz="1600" dirty="0" smtClean="0">
                <a:ea typeface="조선일보명조" panose="02030304000000000000"/>
              </a:rPr>
              <a:t>그림</a:t>
            </a:r>
            <a:r>
              <a:rPr lang="en-US" altLang="ko-KR" sz="1600" dirty="0" smtClean="0">
                <a:ea typeface="조선일보명조" panose="02030304000000000000"/>
              </a:rPr>
              <a:t>:d): </a:t>
            </a:r>
            <a:r>
              <a:rPr lang="ko-KR" altLang="en-US" sz="1600" dirty="0" smtClean="0">
                <a:ea typeface="조선일보명조" panose="02030304000000000000"/>
              </a:rPr>
              <a:t>각 픽셀과 추정한 </a:t>
            </a:r>
            <a:r>
              <a:rPr lang="en-US" altLang="ko-KR" sz="1600" dirty="0" smtClean="0">
                <a:ea typeface="조선일보명조" panose="02030304000000000000"/>
              </a:rPr>
              <a:t>box</a:t>
            </a:r>
            <a:r>
              <a:rPr lang="ko-KR" altLang="en-US" sz="1600" dirty="0" smtClean="0">
                <a:ea typeface="조선일보명조" panose="02030304000000000000"/>
              </a:rPr>
              <a:t>의 </a:t>
            </a:r>
            <a:r>
              <a:rPr lang="en-US" altLang="ko-KR" sz="1600" dirty="0" smtClean="0">
                <a:ea typeface="조선일보명조" panose="02030304000000000000"/>
              </a:rPr>
              <a:t>4</a:t>
            </a:r>
            <a:r>
              <a:rPr lang="ko-KR" altLang="en-US" sz="1600" dirty="0" smtClean="0">
                <a:ea typeface="조선일보명조" panose="02030304000000000000"/>
              </a:rPr>
              <a:t>개 변 사이의 거리 </a:t>
            </a:r>
            <a:r>
              <a:rPr lang="en-US" altLang="ko-KR" sz="1600" dirty="0" smtClean="0">
                <a:ea typeface="조선일보명조" panose="02030304000000000000"/>
              </a:rPr>
              <a:t>(4 channels), </a:t>
            </a:r>
            <a:r>
              <a:rPr lang="ko-KR" altLang="en-US" sz="1600" dirty="0" smtClean="0">
                <a:ea typeface="조선일보명조" panose="02030304000000000000"/>
              </a:rPr>
              <a:t>중심 추정 가능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Text Rotation (</a:t>
            </a:r>
            <a:r>
              <a:rPr lang="ko-KR" altLang="en-US" sz="1600" dirty="0" smtClean="0">
                <a:ea typeface="조선일보명조" panose="02030304000000000000"/>
              </a:rPr>
              <a:t>그림</a:t>
            </a:r>
            <a:r>
              <a:rPr lang="en-US" altLang="ko-KR" sz="1600" dirty="0" smtClean="0">
                <a:ea typeface="조선일보명조" panose="02030304000000000000"/>
              </a:rPr>
              <a:t>:e): </a:t>
            </a:r>
            <a:r>
              <a:rPr lang="ko-KR" altLang="en-US" sz="1600" dirty="0" smtClean="0">
                <a:ea typeface="조선일보명조" panose="02030304000000000000"/>
              </a:rPr>
              <a:t>추정한</a:t>
            </a:r>
            <a:r>
              <a:rPr lang="en-US" altLang="ko-KR" sz="1600" dirty="0" smtClean="0">
                <a:ea typeface="조선일보명조" panose="02030304000000000000"/>
              </a:rPr>
              <a:t> box</a:t>
            </a:r>
            <a:r>
              <a:rPr lang="ko-KR" altLang="en-US" sz="1600" dirty="0" smtClean="0">
                <a:ea typeface="조선일보명조" panose="02030304000000000000"/>
              </a:rPr>
              <a:t>가 </a:t>
            </a:r>
            <a:r>
              <a:rPr lang="ko-KR" altLang="en-US" sz="1600" dirty="0">
                <a:ea typeface="조선일보명조" panose="02030304000000000000"/>
              </a:rPr>
              <a:t>회</a:t>
            </a:r>
            <a:r>
              <a:rPr lang="ko-KR" altLang="en-US" sz="1600" dirty="0" smtClean="0">
                <a:ea typeface="조선일보명조" panose="02030304000000000000"/>
              </a:rPr>
              <a:t>전된 각도 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8" name="Image5"/>
          <p:cNvPicPr/>
          <p:nvPr/>
        </p:nvPicPr>
        <p:blipFill rotWithShape="1">
          <a:blip r:embed="rId3">
            <a:lum/>
            <a:alphaModFix/>
          </a:blip>
          <a:srcRect r="58793"/>
          <a:stretch/>
        </p:blipFill>
        <p:spPr>
          <a:xfrm>
            <a:off x="2813792" y="3132520"/>
            <a:ext cx="4702575" cy="3495491"/>
          </a:xfrm>
          <a:prstGeom prst="rect">
            <a:avLst/>
          </a:prstGeom>
        </p:spPr>
      </p:pic>
      <p:pic>
        <p:nvPicPr>
          <p:cNvPr id="10" name="Image4"/>
          <p:cNvPicPr/>
          <p:nvPr/>
        </p:nvPicPr>
        <p:blipFill rotWithShape="1">
          <a:blip r:embed="rId4">
            <a:lum/>
            <a:alphaModFix/>
          </a:blip>
          <a:srcRect l="60948" r="20900"/>
          <a:stretch/>
        </p:blipFill>
        <p:spPr>
          <a:xfrm>
            <a:off x="850392" y="3132521"/>
            <a:ext cx="1801368" cy="34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K_SHA_ppt_design" id="{35DECB70-B79A-477F-9CE3-51383082747F}" vid="{E4F8230B-F424-48CD-86BD-710EDE5FCC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CUK_SHA_ppt_design</Template>
  <TotalTime>5026</TotalTime>
  <Words>1031</Words>
  <Application>Microsoft Office PowerPoint</Application>
  <PresentationFormat>사용자 지정</PresentationFormat>
  <Paragraphs>159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맑은 고딕</vt:lpstr>
      <vt:lpstr>조선일보명조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Ahn</dc:creator>
  <cp:lastModifiedBy>SungHyun Ahn</cp:lastModifiedBy>
  <cp:revision>398</cp:revision>
  <dcterms:created xsi:type="dcterms:W3CDTF">2021-09-26T02:36:25Z</dcterms:created>
  <dcterms:modified xsi:type="dcterms:W3CDTF">2022-05-17T01:29:34Z</dcterms:modified>
</cp:coreProperties>
</file>