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30"/>
  </p:notesMasterIdLst>
  <p:sldIdLst>
    <p:sldId id="256" r:id="rId2"/>
    <p:sldId id="261" r:id="rId3"/>
    <p:sldId id="335" r:id="rId4"/>
    <p:sldId id="334" r:id="rId5"/>
    <p:sldId id="363" r:id="rId6"/>
    <p:sldId id="364" r:id="rId7"/>
    <p:sldId id="365" r:id="rId8"/>
    <p:sldId id="366" r:id="rId9"/>
    <p:sldId id="367" r:id="rId10"/>
    <p:sldId id="352" r:id="rId11"/>
    <p:sldId id="353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80" r:id="rId24"/>
    <p:sldId id="379" r:id="rId25"/>
    <p:sldId id="381" r:id="rId26"/>
    <p:sldId id="382" r:id="rId27"/>
    <p:sldId id="383" r:id="rId28"/>
    <p:sldId id="262" r:id="rId29"/>
  </p:sldIdLst>
  <p:sldSz cx="13444538" cy="756285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6875E62-F346-44A9-8605-B08B2FE99D05}">
          <p14:sldIdLst>
            <p14:sldId id="256"/>
            <p14:sldId id="261"/>
            <p14:sldId id="335"/>
            <p14:sldId id="334"/>
            <p14:sldId id="363"/>
            <p14:sldId id="364"/>
            <p14:sldId id="365"/>
            <p14:sldId id="366"/>
            <p14:sldId id="367"/>
            <p14:sldId id="352"/>
            <p14:sldId id="353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80"/>
            <p14:sldId id="379"/>
            <p14:sldId id="381"/>
            <p14:sldId id="382"/>
            <p14:sldId id="383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E86"/>
    <a:srgbClr val="FFFFFF"/>
    <a:srgbClr val="B9B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96" y="102"/>
      </p:cViewPr>
      <p:guideLst>
        <p:guide orient="horz" pos="2382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1B1B-819D-4F22-85FE-A80156B87736}" type="datetimeFigureOut">
              <a:rPr lang="ko-KR" altLang="en-US" smtClean="0"/>
              <a:t>2022-05-21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D0750-3D06-44C2-9A2B-6D2CECFC70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55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7C87-E023-4EA3-9372-456DAC813F74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51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99D1-B54D-4A5D-B90D-DE81B580CE05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06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79" cy="640916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312" y="402652"/>
            <a:ext cx="8528879" cy="640916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4774-3690-4F9D-BB7D-297EAE35113D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9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A44-2AF6-4648-A8A2-041B5F20298E}" type="datetime1">
              <a:rPr lang="en-US" altLang="ko-KR" smtClean="0"/>
              <a:t>5/21/2022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5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2DB-36F5-4C0C-8723-BF308B4D6815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74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0" y="1885462"/>
            <a:ext cx="11595914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0" y="5061158"/>
            <a:ext cx="11595914" cy="165437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154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4A9-939B-4B03-8DE7-400460ED3751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8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D7F2-641D-4246-8499-E31392622097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10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3" y="402652"/>
            <a:ext cx="11595914" cy="146180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64" y="1853949"/>
            <a:ext cx="5687669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64" y="2762541"/>
            <a:ext cx="5687669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6297" y="1853949"/>
            <a:ext cx="5715680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6297" y="2762541"/>
            <a:ext cx="5715680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3F98-45CB-4257-B7DD-268DA0BE9DA9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E71E-182D-4C6B-9FF5-DA33045C12D7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64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6C8-1D18-4DC2-85FA-662F940C0116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3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9080-46D7-456C-B12F-9161C3251E18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680" y="1088911"/>
            <a:ext cx="6806297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154" indent="0">
              <a:buNone/>
              <a:defRPr sz="3088"/>
            </a:lvl2pPr>
            <a:lvl3pPr marL="1008309" indent="0">
              <a:buNone/>
              <a:defRPr sz="2646"/>
            </a:lvl3pPr>
            <a:lvl4pPr marL="1512463" indent="0">
              <a:buNone/>
              <a:defRPr sz="2205"/>
            </a:lvl4pPr>
            <a:lvl5pPr marL="2016618" indent="0">
              <a:buNone/>
              <a:defRPr sz="2205"/>
            </a:lvl5pPr>
            <a:lvl6pPr marL="2520772" indent="0">
              <a:buNone/>
              <a:defRPr sz="2205"/>
            </a:lvl6pPr>
            <a:lvl7pPr marL="3024927" indent="0">
              <a:buNone/>
              <a:defRPr sz="2205"/>
            </a:lvl7pPr>
            <a:lvl8pPr marL="3529081" indent="0">
              <a:buNone/>
              <a:defRPr sz="2205"/>
            </a:lvl8pPr>
            <a:lvl9pPr marL="4033236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2748-1C33-40A6-95CB-92DB8B4A0306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5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312" y="402652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312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062E-A47C-44FD-BE2C-7E4434081955}" type="datetime1">
              <a:rPr lang="en-US" altLang="ko-KR" smtClean="0"/>
              <a:t>5/21/2022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3503" y="7009642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205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02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1008309" rtl="0" eaLnBrk="1" latinLnBrk="1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77" indent="-252077" algn="l" defTabSz="1008309" rtl="0" eaLnBrk="1" latinLnBrk="1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232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73211" y="3307080"/>
            <a:ext cx="3896644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Anomaly Detection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7764" y="2856468"/>
            <a:ext cx="288745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 Intern Ahn Sung Hyun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2022/05/20&gt;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10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Method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econstuction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방식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5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GAN</a:t>
            </a:r>
            <a:r>
              <a:rPr lang="ko-KR" altLang="en-US" sz="1600" dirty="0" smtClean="0">
                <a:ea typeface="조선일보명조" panose="02030304000000000000"/>
              </a:rPr>
              <a:t>을 사용하여 </a:t>
            </a:r>
            <a:r>
              <a:rPr lang="en-US" altLang="ko-KR" sz="1600" dirty="0" smtClean="0">
                <a:ea typeface="조선일보명조" panose="02030304000000000000"/>
              </a:rPr>
              <a:t>normal data</a:t>
            </a:r>
            <a:r>
              <a:rPr lang="ko-KR" altLang="en-US" sz="1600" dirty="0" smtClean="0">
                <a:ea typeface="조선일보명조" panose="02030304000000000000"/>
              </a:rPr>
              <a:t>를 </a:t>
            </a:r>
            <a:r>
              <a:rPr lang="en-US" altLang="ko-KR" sz="1600" dirty="0" smtClean="0">
                <a:ea typeface="조선일보명조" panose="02030304000000000000"/>
              </a:rPr>
              <a:t>reconstruction</a:t>
            </a:r>
            <a:r>
              <a:rPr lang="ko-KR" altLang="en-US" sz="1600" dirty="0" smtClean="0">
                <a:ea typeface="조선일보명조" panose="02030304000000000000"/>
              </a:rPr>
              <a:t>하는 네트워크 학습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>
                <a:solidFill>
                  <a:srgbClr val="FF0000"/>
                </a:solidFill>
              </a:rPr>
              <a:t>Unsupervised Anomaly Detection with Generative Adversarial Networks to Guide Marker </a:t>
            </a:r>
            <a:r>
              <a:rPr lang="en-US" altLang="ko-KR" sz="1600" dirty="0" smtClean="0">
                <a:solidFill>
                  <a:srgbClr val="FF0000"/>
                </a:solidFill>
              </a:rPr>
              <a:t>Discovery (IPMI 2017)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20406" y="2880095"/>
            <a:ext cx="827612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err="1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Classification 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방식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50" dirty="0"/>
          </a:p>
          <a:p>
            <a:r>
              <a:rPr lang="ko-KR" altLang="en-US" sz="1600" dirty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Normal Feature</a:t>
            </a:r>
            <a:r>
              <a:rPr lang="ko-KR" altLang="en-US" sz="1600" dirty="0" smtClean="0">
                <a:ea typeface="조선일보명조" panose="02030304000000000000"/>
              </a:rPr>
              <a:t>들을 한 점에 모이도록 </a:t>
            </a:r>
            <a:r>
              <a:rPr lang="en-US" altLang="ko-KR" sz="1600" dirty="0" smtClean="0">
                <a:ea typeface="조선일보명조" panose="02030304000000000000"/>
              </a:rPr>
              <a:t>Hypersphere</a:t>
            </a:r>
            <a:r>
              <a:rPr lang="ko-KR" altLang="en-US" sz="1600" dirty="0" smtClean="0">
                <a:ea typeface="조선일보명조" panose="02030304000000000000"/>
              </a:rPr>
              <a:t>를 학습</a:t>
            </a: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>
                <a:solidFill>
                  <a:srgbClr val="FF0000"/>
                </a:solidFill>
                <a:ea typeface="조선일보명조" panose="02030304000000000000"/>
              </a:rPr>
              <a:t>Deep One-Class Classification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(ICML 2018)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0406" y="4131151"/>
            <a:ext cx="9739162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Feature Matching 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방식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50" dirty="0"/>
          </a:p>
          <a:p>
            <a:r>
              <a:rPr lang="ko-KR" altLang="en-US" sz="1600" dirty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Feature</a:t>
            </a:r>
            <a:r>
              <a:rPr lang="ko-KR" altLang="en-US" sz="1600" dirty="0" smtClean="0">
                <a:ea typeface="조선일보명조" panose="02030304000000000000"/>
              </a:rPr>
              <a:t>의 확률 분포를 기반으로 </a:t>
            </a:r>
            <a:r>
              <a:rPr lang="en-US" altLang="ko-KR" sz="1600" dirty="0" smtClean="0">
                <a:ea typeface="조선일보명조" panose="02030304000000000000"/>
              </a:rPr>
              <a:t>Anomaly</a:t>
            </a:r>
            <a:r>
              <a:rPr lang="ko-KR" altLang="en-US" sz="1600" dirty="0" smtClean="0">
                <a:ea typeface="조선일보명조" panose="02030304000000000000"/>
              </a:rPr>
              <a:t>를 판단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err="1">
                <a:solidFill>
                  <a:srgbClr val="FF0000"/>
                </a:solidFill>
                <a:ea typeface="조선일보명조" panose="02030304000000000000"/>
              </a:rPr>
              <a:t>CutPaste</a:t>
            </a:r>
            <a:r>
              <a:rPr lang="en-US" altLang="ko-KR" sz="1600" dirty="0">
                <a:solidFill>
                  <a:srgbClr val="FF0000"/>
                </a:solidFill>
                <a:ea typeface="조선일보명조" panose="02030304000000000000"/>
              </a:rPr>
              <a:t>: Self-Supervised Learning for Anomaly Detection and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Localization (CVPR 2021)</a:t>
            </a:r>
            <a:endParaRPr lang="en-US" altLang="ko-KR" sz="1600" dirty="0">
              <a:solidFill>
                <a:srgbClr val="FF0000"/>
              </a:solidFill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819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11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Method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AnoGAN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GAN</a:t>
            </a:r>
            <a:r>
              <a:rPr lang="ko-KR" altLang="en-US" sz="1600" dirty="0" smtClean="0">
                <a:ea typeface="조선일보명조" panose="02030304000000000000"/>
              </a:rPr>
              <a:t>을 이용한 </a:t>
            </a:r>
            <a:r>
              <a:rPr lang="en-US" altLang="ko-KR" sz="1600" dirty="0" smtClean="0">
                <a:ea typeface="조선일보명조" panose="02030304000000000000"/>
              </a:rPr>
              <a:t>Anomaly Detection</a:t>
            </a:r>
            <a:r>
              <a:rPr lang="ko-KR" altLang="en-US" sz="1600" dirty="0" smtClean="0">
                <a:ea typeface="조선일보명조" panose="02030304000000000000"/>
              </a:rPr>
              <a:t>의 시초 버전 </a:t>
            </a:r>
            <a:r>
              <a:rPr lang="en-US" altLang="ko-KR" sz="1600" dirty="0" smtClean="0">
                <a:ea typeface="조선일보명조" panose="02030304000000000000"/>
              </a:rPr>
              <a:t>(DCGAN</a:t>
            </a:r>
            <a:r>
              <a:rPr lang="ko-KR" altLang="en-US" sz="1600" dirty="0" smtClean="0">
                <a:ea typeface="조선일보명조" panose="02030304000000000000"/>
              </a:rPr>
              <a:t>과 유사한 구조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GAN</a:t>
            </a:r>
            <a:r>
              <a:rPr lang="ko-KR" altLang="en-US" sz="1600" dirty="0" smtClean="0">
                <a:ea typeface="조선일보명조" panose="02030304000000000000"/>
              </a:rPr>
              <a:t>은 이미지를 생성하는 </a:t>
            </a:r>
            <a:r>
              <a:rPr lang="en-US" altLang="ko-KR" sz="1600" dirty="0" smtClean="0">
                <a:ea typeface="조선일보명조" panose="02030304000000000000"/>
              </a:rPr>
              <a:t>Generator, </a:t>
            </a:r>
            <a:r>
              <a:rPr lang="ko-KR" altLang="en-US" sz="1600" dirty="0" smtClean="0">
                <a:ea typeface="조선일보명조" panose="02030304000000000000"/>
              </a:rPr>
              <a:t>생성된 이미지와 원본 이미지를 판별하는 </a:t>
            </a:r>
            <a:r>
              <a:rPr lang="en-US" altLang="ko-KR" sz="1600" dirty="0" smtClean="0">
                <a:ea typeface="조선일보명조" panose="02030304000000000000"/>
              </a:rPr>
              <a:t>Discriminator</a:t>
            </a:r>
            <a:r>
              <a:rPr lang="ko-KR" altLang="en-US" sz="1600" dirty="0" smtClean="0">
                <a:ea typeface="조선일보명조" panose="02030304000000000000"/>
              </a:rPr>
              <a:t>로 구성됨</a:t>
            </a: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처음에는</a:t>
            </a:r>
            <a:r>
              <a:rPr lang="ko-KR" altLang="en-US" sz="1600" dirty="0" smtClean="0">
                <a:ea typeface="조선일보명조" panose="02030304000000000000"/>
              </a:rPr>
              <a:t> 정상 이미지만으로 학습함</a:t>
            </a:r>
            <a:endParaRPr lang="en-US" altLang="ko-KR" sz="1600" u="sng" dirty="0" smtClean="0">
              <a:ea typeface="조선일보명조" panose="02030304000000000000"/>
            </a:endParaRPr>
          </a:p>
        </p:txBody>
      </p:sp>
      <p:pic>
        <p:nvPicPr>
          <p:cNvPr id="14" name="그림 13"/>
          <p:cNvPicPr/>
          <p:nvPr/>
        </p:nvPicPr>
        <p:blipFill>
          <a:blip r:embed="rId2"/>
          <a:stretch>
            <a:fillRect/>
          </a:stretch>
        </p:blipFill>
        <p:spPr>
          <a:xfrm>
            <a:off x="793274" y="3101743"/>
            <a:ext cx="8387302" cy="641350"/>
          </a:xfrm>
          <a:prstGeom prst="rect">
            <a:avLst/>
          </a:prstGeom>
        </p:spPr>
      </p:pic>
      <p:pic>
        <p:nvPicPr>
          <p:cNvPr id="15" name="그림 14"/>
          <p:cNvPicPr/>
          <p:nvPr/>
        </p:nvPicPr>
        <p:blipFill>
          <a:blip r:embed="rId3"/>
          <a:stretch>
            <a:fillRect/>
          </a:stretch>
        </p:blipFill>
        <p:spPr>
          <a:xfrm>
            <a:off x="848392" y="3857380"/>
            <a:ext cx="8332184" cy="269292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12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Method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GAN Loss</a:t>
            </a:r>
          </a:p>
        </p:txBody>
      </p:sp>
      <p:pic>
        <p:nvPicPr>
          <p:cNvPr id="8" name="그림 7"/>
          <p:cNvPicPr/>
          <p:nvPr/>
        </p:nvPicPr>
        <p:blipFill>
          <a:blip r:embed="rId2"/>
          <a:stretch>
            <a:fillRect/>
          </a:stretch>
        </p:blipFill>
        <p:spPr>
          <a:xfrm>
            <a:off x="620990" y="2355495"/>
            <a:ext cx="5039145" cy="2369660"/>
          </a:xfrm>
          <a:prstGeom prst="rect">
            <a:avLst/>
          </a:prstGeom>
        </p:spPr>
      </p:pic>
      <p:pic>
        <p:nvPicPr>
          <p:cNvPr id="9" name="그림 8"/>
          <p:cNvPicPr/>
          <p:nvPr/>
        </p:nvPicPr>
        <p:blipFill>
          <a:blip r:embed="rId3"/>
          <a:stretch>
            <a:fillRect/>
          </a:stretch>
        </p:blipFill>
        <p:spPr>
          <a:xfrm>
            <a:off x="5798355" y="2440667"/>
            <a:ext cx="6482037" cy="625449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798355" y="3155494"/>
            <a:ext cx="73937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G: Generator, D: Discriminator, z:noise, G(z): Generated Image, x: Real Image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-&gt;</a:t>
            </a:r>
            <a:br>
              <a:rPr lang="en-US" altLang="ko-KR" dirty="0" smtClean="0">
                <a:solidFill>
                  <a:srgbClr val="FF0000"/>
                </a:solidFill>
              </a:rPr>
            </a:br>
            <a:r>
              <a:rPr lang="en-US" altLang="ko-KR" dirty="0" smtClean="0">
                <a:solidFill>
                  <a:srgbClr val="FF0000"/>
                </a:solidFill>
              </a:rPr>
              <a:t>D(x)=1, D(G(z))=0 </a:t>
            </a:r>
            <a:r>
              <a:rPr lang="en-US" altLang="ko-KR" dirty="0" smtClean="0">
                <a:solidFill>
                  <a:schemeClr val="accent2"/>
                </a:solidFill>
              </a:rPr>
              <a:t>&lt; Classify - Sigmoid Function &gt;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-&gt;</a:t>
            </a:r>
          </a:p>
          <a:p>
            <a:r>
              <a:rPr lang="en-US" altLang="ko-KR" dirty="0" smtClean="0">
                <a:solidFill>
                  <a:schemeClr val="accent5"/>
                </a:solidFill>
              </a:rPr>
              <a:t>[Generator]</a:t>
            </a:r>
          </a:p>
          <a:p>
            <a:r>
              <a:rPr lang="en-US" altLang="ko-KR" dirty="0" smtClean="0">
                <a:solidFill>
                  <a:schemeClr val="accent5"/>
                </a:solidFill>
              </a:rPr>
              <a:t>D(G(z))=1</a:t>
            </a:r>
          </a:p>
          <a:p>
            <a:r>
              <a:rPr lang="en-US" altLang="ko-KR" dirty="0" smtClean="0">
                <a:solidFill>
                  <a:schemeClr val="accent5"/>
                </a:solidFill>
              </a:rPr>
              <a:t>log(1-D(G(z))= -INF -&gt; MIN V(D,G)</a:t>
            </a:r>
          </a:p>
          <a:p>
            <a:endParaRPr lang="en-US" altLang="ko-KR" dirty="0">
              <a:solidFill>
                <a:schemeClr val="accent5"/>
              </a:solidFill>
            </a:endParaRPr>
          </a:p>
          <a:p>
            <a:r>
              <a:rPr lang="en-US" altLang="ko-KR" dirty="0">
                <a:solidFill>
                  <a:srgbClr val="7030A0"/>
                </a:solidFill>
              </a:rPr>
              <a:t>[Discriminator]</a:t>
            </a:r>
          </a:p>
          <a:p>
            <a:r>
              <a:rPr lang="en-US" altLang="ko-KR" dirty="0">
                <a:solidFill>
                  <a:srgbClr val="7030A0"/>
                </a:solidFill>
              </a:rPr>
              <a:t>D(x)=1, D(G(z))=0</a:t>
            </a:r>
          </a:p>
          <a:p>
            <a:r>
              <a:rPr lang="en-US" altLang="ko-KR" dirty="0" err="1">
                <a:solidFill>
                  <a:srgbClr val="7030A0"/>
                </a:solidFill>
              </a:rPr>
              <a:t>lodD</a:t>
            </a:r>
            <a:r>
              <a:rPr lang="en-US" altLang="ko-KR" dirty="0">
                <a:solidFill>
                  <a:srgbClr val="7030A0"/>
                </a:solidFill>
              </a:rPr>
              <a:t>(x) = log(1-D(G(z)) = 0 -&gt; MAX V(D,G</a:t>
            </a:r>
            <a:r>
              <a:rPr lang="en-US" altLang="ko-KR" dirty="0" smtClean="0">
                <a:solidFill>
                  <a:srgbClr val="7030A0"/>
                </a:solidFill>
              </a:rPr>
              <a:t>)</a:t>
            </a:r>
            <a:endParaRPr lang="en-US" altLang="ko-KR" dirty="0">
              <a:solidFill>
                <a:srgbClr val="7030A0"/>
              </a:solidFill>
            </a:endParaRPr>
          </a:p>
        </p:txBody>
      </p:sp>
      <p:pic>
        <p:nvPicPr>
          <p:cNvPr id="11" name="그림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20407" y="4926012"/>
            <a:ext cx="2483485" cy="1642745"/>
          </a:xfrm>
          <a:prstGeom prst="rect">
            <a:avLst/>
          </a:prstGeom>
        </p:spPr>
      </p:pic>
      <p:pic>
        <p:nvPicPr>
          <p:cNvPr id="13" name="그림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316985" y="4926012"/>
            <a:ext cx="2343150" cy="1554734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520407" y="6640310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/>
                </a:solidFill>
              </a:rPr>
              <a:t>Sigmoid Function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316985" y="664031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/>
                </a:solidFill>
              </a:rPr>
              <a:t>Log function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6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13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Method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GAN Loss</a:t>
            </a:r>
          </a:p>
        </p:txBody>
      </p:sp>
      <p:pic>
        <p:nvPicPr>
          <p:cNvPr id="14" name="그림 13"/>
          <p:cNvPicPr/>
          <p:nvPr/>
        </p:nvPicPr>
        <p:blipFill>
          <a:blip r:embed="rId2"/>
          <a:stretch>
            <a:fillRect/>
          </a:stretch>
        </p:blipFill>
        <p:spPr>
          <a:xfrm>
            <a:off x="620990" y="2355495"/>
            <a:ext cx="5039145" cy="2369660"/>
          </a:xfrm>
          <a:prstGeom prst="rect">
            <a:avLst/>
          </a:prstGeom>
        </p:spPr>
      </p:pic>
      <p:pic>
        <p:nvPicPr>
          <p:cNvPr id="15" name="그림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883388" y="2355495"/>
            <a:ext cx="6401201" cy="619189"/>
          </a:xfrm>
          <a:prstGeom prst="rect">
            <a:avLst/>
          </a:prstGeom>
        </p:spPr>
      </p:pic>
      <p:pic>
        <p:nvPicPr>
          <p:cNvPr id="18" name="그림 17"/>
          <p:cNvPicPr/>
          <p:nvPr/>
        </p:nvPicPr>
        <p:blipFill>
          <a:blip r:embed="rId4"/>
          <a:stretch>
            <a:fillRect/>
          </a:stretch>
        </p:blipFill>
        <p:spPr>
          <a:xfrm>
            <a:off x="5883388" y="3182493"/>
            <a:ext cx="5731510" cy="11430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5883388" y="4708208"/>
            <a:ext cx="317478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Black: Original Data Distribution</a:t>
            </a:r>
          </a:p>
          <a:p>
            <a:r>
              <a:rPr lang="en-US" altLang="ko-KR" dirty="0" smtClean="0">
                <a:solidFill>
                  <a:schemeClr val="accent5"/>
                </a:solidFill>
                <a:ea typeface="조선일보명조" panose="02030304000000000000"/>
              </a:rPr>
              <a:t>Blue: Discriminator Distribution</a:t>
            </a:r>
            <a:endParaRPr lang="en-US" altLang="ko-KR" dirty="0">
              <a:solidFill>
                <a:schemeClr val="accent5"/>
              </a:solidFill>
              <a:ea typeface="조선일보명조" panose="02030304000000000000"/>
            </a:endParaRPr>
          </a:p>
          <a:p>
            <a:r>
              <a:rPr lang="en-US" altLang="ko-KR" dirty="0" smtClean="0">
                <a:solidFill>
                  <a:schemeClr val="accent6"/>
                </a:solidFill>
                <a:ea typeface="조선일보명조" panose="02030304000000000000"/>
              </a:rPr>
              <a:t>Green: Generative Distribution</a:t>
            </a:r>
          </a:p>
          <a:p>
            <a:endParaRPr lang="en-US" altLang="ko-KR" dirty="0">
              <a:solidFill>
                <a:schemeClr val="accent6"/>
              </a:solidFill>
              <a:ea typeface="조선일보명조" panose="02030304000000000000"/>
            </a:endParaRPr>
          </a:p>
          <a:p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[ FIT -&gt; D(G(z))=1/2, D(x)=1/2 ]</a:t>
            </a:r>
            <a:endParaRPr lang="en-US" altLang="ko-KR" dirty="0">
              <a:solidFill>
                <a:srgbClr val="FF0000"/>
              </a:solidFill>
              <a:ea typeface="조선일보명조" panose="0203030400000000000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51457" y="4708208"/>
            <a:ext cx="672147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 smtClean="0"/>
              <a:t>(</a:t>
            </a:r>
            <a:r>
              <a:rPr lang="en-US" altLang="ko-KR" sz="1200" dirty="0"/>
              <a:t>https://jaejunyoo.blogspot.com/2017/04/pr12-1-video-slides-gan.html)</a:t>
            </a:r>
            <a:endParaRPr lang="ko-KR" altLang="en-US" sz="12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14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11" name="그림 10"/>
          <p:cNvPicPr/>
          <p:nvPr/>
        </p:nvPicPr>
        <p:blipFill>
          <a:blip r:embed="rId2"/>
          <a:stretch>
            <a:fillRect/>
          </a:stretch>
        </p:blipFill>
        <p:spPr>
          <a:xfrm>
            <a:off x="820896" y="3015569"/>
            <a:ext cx="4500912" cy="39078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Method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AnoGAN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훈련을</a:t>
            </a:r>
            <a:r>
              <a:rPr lang="ko-KR" altLang="en-US" sz="1600" dirty="0" smtClean="0">
                <a:ea typeface="조선일보명조" panose="02030304000000000000"/>
              </a:rPr>
              <a:t> 마치면 모델은 </a:t>
            </a:r>
            <a:r>
              <a:rPr lang="en-US" altLang="ko-KR" sz="1600" dirty="0" smtClean="0">
                <a:ea typeface="조선일보명조" panose="02030304000000000000"/>
              </a:rPr>
              <a:t>z</a:t>
            </a:r>
            <a:r>
              <a:rPr lang="ko-KR" altLang="en-US" sz="1600" dirty="0" smtClean="0">
                <a:ea typeface="조선일보명조" panose="02030304000000000000"/>
              </a:rPr>
              <a:t>에서 </a:t>
            </a:r>
            <a:r>
              <a:rPr lang="en-US" altLang="ko-KR" sz="1600" dirty="0" smtClean="0">
                <a:ea typeface="조선일보명조" panose="02030304000000000000"/>
              </a:rPr>
              <a:t>x</a:t>
            </a:r>
            <a:r>
              <a:rPr lang="ko-KR" altLang="en-US" sz="1600" dirty="0" smtClean="0">
                <a:ea typeface="조선일보명조" panose="02030304000000000000"/>
              </a:rPr>
              <a:t>로 가는 </a:t>
            </a:r>
            <a:r>
              <a:rPr lang="en-US" altLang="ko-KR" sz="1600" dirty="0" smtClean="0">
                <a:ea typeface="조선일보명조" panose="02030304000000000000"/>
              </a:rPr>
              <a:t>Generator</a:t>
            </a:r>
            <a:r>
              <a:rPr lang="ko-KR" altLang="en-US" sz="1600" dirty="0" smtClean="0">
                <a:ea typeface="조선일보명조" panose="02030304000000000000"/>
              </a:rPr>
              <a:t>를 </a:t>
            </a:r>
            <a:r>
              <a:rPr lang="ko-KR" altLang="en-US" sz="1600" dirty="0" smtClean="0">
                <a:ea typeface="조선일보명조" panose="02030304000000000000"/>
              </a:rPr>
              <a:t>학습한 상태가 됨</a:t>
            </a:r>
            <a:r>
              <a:rPr lang="en-US" altLang="ko-KR" sz="1600" dirty="0" smtClean="0">
                <a:ea typeface="조선일보명조" panose="02030304000000000000"/>
              </a:rPr>
              <a:t>, x</a:t>
            </a:r>
            <a:r>
              <a:rPr lang="ko-KR" altLang="en-US" sz="1600" dirty="0" smtClean="0">
                <a:ea typeface="조선일보명조" panose="02030304000000000000"/>
              </a:rPr>
              <a:t>에서 </a:t>
            </a:r>
            <a:r>
              <a:rPr lang="en-US" altLang="ko-KR" sz="1600" dirty="0" smtClean="0">
                <a:ea typeface="조선일보명조" panose="02030304000000000000"/>
              </a:rPr>
              <a:t>z</a:t>
            </a:r>
            <a:r>
              <a:rPr lang="ko-KR" altLang="en-US" sz="1600" dirty="0" smtClean="0">
                <a:ea typeface="조선일보명조" panose="02030304000000000000"/>
              </a:rPr>
              <a:t>로 가는 매핑은 모르는 상태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최적의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z</a:t>
            </a:r>
            <a:r>
              <a:rPr lang="ko-KR" altLang="en-US" sz="1600" dirty="0" smtClean="0">
                <a:ea typeface="조선일보명조" panose="02030304000000000000"/>
              </a:rPr>
              <a:t>를 찾으면 </a:t>
            </a:r>
            <a:r>
              <a:rPr lang="en-US" altLang="ko-KR" sz="1600" dirty="0" smtClean="0">
                <a:ea typeface="조선일보명조" panose="02030304000000000000"/>
              </a:rPr>
              <a:t>x</a:t>
            </a:r>
            <a:r>
              <a:rPr lang="ko-KR" altLang="en-US" sz="1600" dirty="0" smtClean="0">
                <a:ea typeface="조선일보명조" panose="02030304000000000000"/>
              </a:rPr>
              <a:t>와 매우 유사한 이미지를 생성할 수 있음</a:t>
            </a:r>
            <a:endParaRPr lang="en-US" altLang="ko-KR" sz="1600" u="sng" dirty="0" smtClean="0">
              <a:ea typeface="조선일보명조" panose="0203030400000000000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407043" y="5412625"/>
            <a:ext cx="622959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Walking in the Latent Space</a:t>
            </a:r>
          </a:p>
          <a:p>
            <a:r>
              <a:rPr lang="en-US" altLang="ko-KR" sz="1600" dirty="0" smtClean="0"/>
              <a:t> z</a:t>
            </a:r>
            <a:r>
              <a:rPr lang="ko-KR" altLang="en-US" sz="1600" dirty="0" smtClean="0"/>
              <a:t>를 조금씩 조정해 가면서 이미지를 생성하면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이미지가 서서히 바뀜</a:t>
            </a:r>
            <a:endParaRPr lang="ko-KR" altLang="en-US" sz="16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15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6" name="TextBox 15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Method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AnoGAN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생성기와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ea typeface="조선일보명조" panose="02030304000000000000"/>
              </a:rPr>
              <a:t>판별기를</a:t>
            </a:r>
            <a:r>
              <a:rPr lang="ko-KR" altLang="en-US" sz="1600" dirty="0" smtClean="0">
                <a:ea typeface="조선일보명조" panose="02030304000000000000"/>
              </a:rPr>
              <a:t> 고정하고 </a:t>
            </a:r>
            <a:r>
              <a:rPr lang="en-US" altLang="ko-KR" sz="1600" dirty="0" smtClean="0">
                <a:ea typeface="조선일보명조" panose="02030304000000000000"/>
              </a:rPr>
              <a:t>Latent Vector z</a:t>
            </a:r>
            <a:r>
              <a:rPr lang="ko-KR" altLang="en-US" sz="1600" dirty="0" smtClean="0">
                <a:ea typeface="조선일보명조" panose="02030304000000000000"/>
              </a:rPr>
              <a:t>를 학습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-&gt; z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가 정상 이미지의 잠재 공간이 되도록 함</a:t>
            </a:r>
            <a:endParaRPr lang="en-US" altLang="ko-KR" sz="1600" dirty="0" smtClean="0">
              <a:solidFill>
                <a:srgbClr val="FF0000"/>
              </a:solidFill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Residual Loss, Discrimination Loss</a:t>
            </a:r>
            <a:r>
              <a:rPr lang="ko-KR" altLang="en-US" sz="1600" dirty="0" smtClean="0">
                <a:ea typeface="조선일보명조" panose="02030304000000000000"/>
              </a:rPr>
              <a:t>가 제안됨</a:t>
            </a:r>
            <a:endParaRPr lang="en-US" altLang="ko-KR" sz="1600" u="sng" dirty="0" smtClean="0">
              <a:ea typeface="조선일보명조" panose="02030304000000000000"/>
            </a:endParaRPr>
          </a:p>
        </p:txBody>
      </p:sp>
      <p:pic>
        <p:nvPicPr>
          <p:cNvPr id="8" name="그림 7"/>
          <p:cNvPicPr/>
          <p:nvPr/>
        </p:nvPicPr>
        <p:blipFill>
          <a:blip r:embed="rId2"/>
          <a:stretch>
            <a:fillRect/>
          </a:stretch>
        </p:blipFill>
        <p:spPr>
          <a:xfrm>
            <a:off x="764762" y="3124835"/>
            <a:ext cx="2783110" cy="451358"/>
          </a:xfrm>
          <a:prstGeom prst="rect">
            <a:avLst/>
          </a:prstGeom>
        </p:spPr>
      </p:pic>
      <p:pic>
        <p:nvPicPr>
          <p:cNvPr id="9" name="그림 8"/>
          <p:cNvPicPr/>
          <p:nvPr/>
        </p:nvPicPr>
        <p:blipFill>
          <a:blip r:embed="rId3"/>
          <a:stretch>
            <a:fillRect/>
          </a:stretch>
        </p:blipFill>
        <p:spPr>
          <a:xfrm>
            <a:off x="3635577" y="3100959"/>
            <a:ext cx="2710359" cy="499110"/>
          </a:xfrm>
          <a:prstGeom prst="rect">
            <a:avLst/>
          </a:prstGeom>
        </p:spPr>
      </p:pic>
      <p:pic>
        <p:nvPicPr>
          <p:cNvPr id="10" name="그림 9"/>
          <p:cNvPicPr/>
          <p:nvPr/>
        </p:nvPicPr>
        <p:blipFill>
          <a:blip r:embed="rId4"/>
          <a:stretch>
            <a:fillRect/>
          </a:stretch>
        </p:blipFill>
        <p:spPr>
          <a:xfrm>
            <a:off x="6433641" y="3125724"/>
            <a:ext cx="3149271" cy="451358"/>
          </a:xfrm>
          <a:prstGeom prst="rect">
            <a:avLst/>
          </a:prstGeom>
        </p:spPr>
      </p:pic>
      <p:pic>
        <p:nvPicPr>
          <p:cNvPr id="13" name="그림 12"/>
          <p:cNvPicPr/>
          <p:nvPr/>
        </p:nvPicPr>
        <p:blipFill>
          <a:blip r:embed="rId5"/>
          <a:stretch>
            <a:fillRect/>
          </a:stretch>
        </p:blipFill>
        <p:spPr>
          <a:xfrm>
            <a:off x="915376" y="3899852"/>
            <a:ext cx="7396520" cy="254666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16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6" name="TextBox 15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Method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AnoGAN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Test</a:t>
            </a:r>
            <a:r>
              <a:rPr lang="ko-KR" altLang="en-US" sz="1600" dirty="0" smtClean="0">
                <a:ea typeface="조선일보명조" panose="02030304000000000000"/>
              </a:rPr>
              <a:t>를 할 때는 입력으로 정상 </a:t>
            </a:r>
            <a:r>
              <a:rPr lang="en-US" altLang="ko-KR" sz="1600" dirty="0" smtClean="0">
                <a:ea typeface="조선일보명조" panose="02030304000000000000"/>
              </a:rPr>
              <a:t>or </a:t>
            </a:r>
            <a:r>
              <a:rPr lang="ko-KR" altLang="en-US" sz="1600" dirty="0" smtClean="0">
                <a:ea typeface="조선일보명조" panose="02030304000000000000"/>
              </a:rPr>
              <a:t>비정상 이미지를 주고 </a:t>
            </a:r>
            <a:r>
              <a:rPr lang="en-US" altLang="ko-KR" sz="1600" dirty="0" smtClean="0">
                <a:ea typeface="조선일보명조" panose="02030304000000000000"/>
              </a:rPr>
              <a:t>Anomaly Score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en-US" altLang="ko-KR" sz="1600" dirty="0" smtClean="0">
                <a:ea typeface="조선일보명조" panose="02030304000000000000"/>
              </a:rPr>
              <a:t>L(z)</a:t>
            </a:r>
            <a:r>
              <a:rPr lang="ko-KR" altLang="en-US" sz="1600" dirty="0" smtClean="0">
                <a:ea typeface="조선일보명조" panose="02030304000000000000"/>
              </a:rPr>
              <a:t>로 선정함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정상</a:t>
            </a:r>
            <a:r>
              <a:rPr lang="ko-KR" altLang="en-US" sz="1600" dirty="0" smtClean="0">
                <a:ea typeface="조선일보명조" panose="02030304000000000000"/>
              </a:rPr>
              <a:t> 이미지 </a:t>
            </a:r>
            <a:r>
              <a:rPr lang="en-US" altLang="ko-KR" sz="1600" dirty="0" smtClean="0">
                <a:ea typeface="조선일보명조" panose="02030304000000000000"/>
              </a:rPr>
              <a:t>-&gt; Score</a:t>
            </a:r>
            <a:r>
              <a:rPr lang="ko-KR" altLang="en-US" sz="1600" dirty="0" smtClean="0">
                <a:ea typeface="조선일보명조" panose="02030304000000000000"/>
              </a:rPr>
              <a:t>가 낮음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 smtClean="0">
                <a:ea typeface="조선일보명조" panose="02030304000000000000"/>
              </a:rPr>
              <a:t>비정상 이미지 </a:t>
            </a:r>
            <a:r>
              <a:rPr lang="en-US" altLang="ko-KR" sz="1600" dirty="0" smtClean="0">
                <a:ea typeface="조선일보명조" panose="02030304000000000000"/>
              </a:rPr>
              <a:t>-&gt; Score</a:t>
            </a:r>
            <a:r>
              <a:rPr lang="ko-KR" altLang="en-US" sz="1600" dirty="0" smtClean="0">
                <a:ea typeface="조선일보명조" panose="02030304000000000000"/>
              </a:rPr>
              <a:t>가 높음</a:t>
            </a:r>
            <a:endParaRPr lang="en-US" altLang="ko-KR" sz="1600" u="sng" dirty="0" smtClean="0">
              <a:ea typeface="조선일보명조" panose="02030304000000000000"/>
            </a:endParaRPr>
          </a:p>
        </p:txBody>
      </p:sp>
      <p:pic>
        <p:nvPicPr>
          <p:cNvPr id="11" name="그림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56114" y="3063241"/>
            <a:ext cx="7216870" cy="749808"/>
          </a:xfrm>
          <a:prstGeom prst="rect">
            <a:avLst/>
          </a:prstGeom>
        </p:spPr>
      </p:pic>
      <p:pic>
        <p:nvPicPr>
          <p:cNvPr id="14" name="그림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86098" y="4018939"/>
            <a:ext cx="7571518" cy="236357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17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6" name="TextBox 15"/>
          <p:cNvSpPr txBox="1"/>
          <p:nvPr/>
        </p:nvSpPr>
        <p:spPr>
          <a:xfrm>
            <a:off x="520407" y="867292"/>
            <a:ext cx="121806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Method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AnoGAN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Residual Image(</a:t>
            </a:r>
            <a:r>
              <a:rPr lang="ko-KR" altLang="en-US" sz="1600" dirty="0" err="1" smtClean="0">
                <a:ea typeface="조선일보명조" panose="02030304000000000000"/>
              </a:rPr>
              <a:t>잔차</a:t>
            </a:r>
            <a:r>
              <a:rPr lang="ko-KR" altLang="en-US" sz="1600" dirty="0" smtClean="0">
                <a:ea typeface="조선일보명조" panose="02030304000000000000"/>
              </a:rPr>
              <a:t> 영상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r>
              <a:rPr lang="ko-KR" altLang="en-US" sz="1600" dirty="0" smtClean="0">
                <a:ea typeface="조선일보명조" panose="02030304000000000000"/>
              </a:rPr>
              <a:t>을 구하면 어떤 부분이 비정상인지도 확인할 수 있음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Residual </a:t>
            </a:r>
            <a:r>
              <a:rPr lang="en-US" altLang="ko-KR" sz="1600" dirty="0">
                <a:solidFill>
                  <a:srgbClr val="FF0000"/>
                </a:solidFill>
                <a:ea typeface="조선일보명조" panose="02030304000000000000"/>
              </a:rPr>
              <a:t>Image </a:t>
            </a:r>
            <a:r>
              <a:rPr lang="en-US" altLang="ko-KR" sz="1600" dirty="0" err="1">
                <a:solidFill>
                  <a:srgbClr val="FF0000"/>
                </a:solidFill>
                <a:ea typeface="조선일보명조" panose="02030304000000000000"/>
              </a:rPr>
              <a:t>X</a:t>
            </a:r>
            <a:r>
              <a:rPr lang="en-US" altLang="ko-KR" sz="1600" baseline="-25000" dirty="0" err="1">
                <a:solidFill>
                  <a:srgbClr val="FF0000"/>
                </a:solidFill>
                <a:ea typeface="조선일보명조" panose="02030304000000000000"/>
              </a:rPr>
              <a:t>r</a:t>
            </a:r>
            <a:r>
              <a:rPr lang="en-US" altLang="ko-KR" sz="1600" dirty="0">
                <a:solidFill>
                  <a:srgbClr val="FF0000"/>
                </a:solidFill>
                <a:ea typeface="조선일보명조" panose="02030304000000000000"/>
              </a:rPr>
              <a:t> = |X-G(Z</a:t>
            </a:r>
            <a:r>
              <a:rPr lang="en-US" altLang="ko-KR" sz="1600" baseline="-25000" dirty="0">
                <a:solidFill>
                  <a:srgbClr val="FF0000"/>
                </a:solidFill>
                <a:ea typeface="조선일보명조" panose="02030304000000000000"/>
              </a:rPr>
              <a:t>R</a:t>
            </a:r>
            <a:r>
              <a:rPr lang="en-US" altLang="ko-KR" sz="1600" dirty="0">
                <a:solidFill>
                  <a:srgbClr val="FF0000"/>
                </a:solidFill>
                <a:ea typeface="조선일보명조" panose="02030304000000000000"/>
              </a:rPr>
              <a:t>)|  // </a:t>
            </a:r>
            <a:r>
              <a:rPr lang="ko-KR" altLang="ko-KR" sz="1600" dirty="0">
                <a:solidFill>
                  <a:srgbClr val="FF0000"/>
                </a:solidFill>
                <a:ea typeface="조선일보명조" panose="02030304000000000000"/>
              </a:rPr>
              <a:t>원본 이미지 </a:t>
            </a:r>
            <a:r>
              <a:rPr lang="en-US" altLang="ko-KR" sz="1600" dirty="0">
                <a:solidFill>
                  <a:srgbClr val="FF0000"/>
                </a:solidFill>
                <a:ea typeface="조선일보명조" panose="02030304000000000000"/>
              </a:rPr>
              <a:t>– </a:t>
            </a:r>
            <a:r>
              <a:rPr lang="ko-KR" altLang="ko-KR" sz="1600" dirty="0">
                <a:solidFill>
                  <a:srgbClr val="FF0000"/>
                </a:solidFill>
                <a:ea typeface="조선일보명조" panose="02030304000000000000"/>
              </a:rPr>
              <a:t>생성된 이미지 </a:t>
            </a:r>
            <a:endParaRPr lang="ko-KR" altLang="ko-KR" dirty="0">
              <a:solidFill>
                <a:srgbClr val="FF0000"/>
              </a:solidFill>
              <a:ea typeface="조선일보명조" panose="02030304000000000000"/>
            </a:endParaRPr>
          </a:p>
        </p:txBody>
      </p:sp>
      <p:pic>
        <p:nvPicPr>
          <p:cNvPr id="8" name="그림 7"/>
          <p:cNvPicPr/>
          <p:nvPr/>
        </p:nvPicPr>
        <p:blipFill>
          <a:blip r:embed="rId2"/>
          <a:stretch>
            <a:fillRect/>
          </a:stretch>
        </p:blipFill>
        <p:spPr>
          <a:xfrm>
            <a:off x="851884" y="2997580"/>
            <a:ext cx="4735100" cy="3878707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586984" y="3569327"/>
            <a:ext cx="131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조선일보명조" panose="02030304000000000000"/>
              </a:rPr>
              <a:t>I</a:t>
            </a:r>
            <a:r>
              <a:rPr lang="en-US" altLang="ko-KR" dirty="0" smtClean="0">
                <a:ea typeface="조선일보명조" panose="02030304000000000000"/>
              </a:rPr>
              <a:t>nput Image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5586984" y="4510406"/>
            <a:ext cx="222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조선일보명조" panose="02030304000000000000"/>
              </a:rPr>
              <a:t>R</a:t>
            </a:r>
            <a:r>
              <a:rPr lang="en-US" altLang="ko-KR" dirty="0" smtClean="0">
                <a:ea typeface="조선일보명조" panose="02030304000000000000"/>
              </a:rPr>
              <a:t>econstruction Image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5586984" y="5451485"/>
            <a:ext cx="1598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조선일보명조" panose="02030304000000000000"/>
              </a:rPr>
              <a:t>R</a:t>
            </a:r>
            <a:r>
              <a:rPr lang="en-US" altLang="ko-KR" dirty="0" smtClean="0">
                <a:ea typeface="조선일보명조" panose="02030304000000000000"/>
              </a:rPr>
              <a:t>esidual Image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586984" y="6392564"/>
            <a:ext cx="441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GT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18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6" name="TextBox 15"/>
          <p:cNvSpPr txBox="1"/>
          <p:nvPr/>
        </p:nvSpPr>
        <p:spPr>
          <a:xfrm>
            <a:off x="520407" y="867292"/>
            <a:ext cx="12464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Method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Deep SVDD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b="1" u="sng" dirty="0" smtClean="0"/>
              <a:t>SVDD:</a:t>
            </a:r>
            <a:r>
              <a:rPr lang="en-US" altLang="ko-KR" sz="1600" u="sng" dirty="0" smtClean="0"/>
              <a:t> </a:t>
            </a:r>
            <a:r>
              <a:rPr lang="en-US" altLang="ko-KR" sz="1600" u="sng" dirty="0" smtClean="0">
                <a:ea typeface="조선일보명조" panose="02030304000000000000"/>
              </a:rPr>
              <a:t>Feature Space</a:t>
            </a:r>
            <a:r>
              <a:rPr lang="ko-KR" altLang="en-US" sz="1600" u="sng" dirty="0" smtClean="0">
                <a:ea typeface="조선일보명조" panose="02030304000000000000"/>
              </a:rPr>
              <a:t>에서 정상 데이터를 둘러싸는 가장 작은 구</a:t>
            </a:r>
            <a:r>
              <a:rPr lang="en-US" altLang="ko-KR" sz="1600" u="sng" dirty="0" smtClean="0">
                <a:ea typeface="조선일보명조" panose="02030304000000000000"/>
              </a:rPr>
              <a:t>(hypersphere)</a:t>
            </a:r>
            <a:r>
              <a:rPr lang="ko-KR" altLang="en-US" sz="1600" u="sng" dirty="0" smtClean="0">
                <a:ea typeface="조선일보명조" panose="02030304000000000000"/>
              </a:rPr>
              <a:t>를 찾고</a:t>
            </a:r>
            <a:r>
              <a:rPr lang="en-US" altLang="ko-KR" sz="1600" u="sng" dirty="0" smtClean="0">
                <a:ea typeface="조선일보명조" panose="02030304000000000000"/>
              </a:rPr>
              <a:t>, </a:t>
            </a:r>
            <a:r>
              <a:rPr lang="ko-KR" altLang="en-US" sz="1600" u="sng" dirty="0" smtClean="0">
                <a:ea typeface="조선일보명조" panose="02030304000000000000"/>
              </a:rPr>
              <a:t>해당 </a:t>
            </a:r>
            <a:r>
              <a:rPr lang="ko-KR" altLang="en-US" sz="1600" u="sng" dirty="0" err="1" smtClean="0">
                <a:ea typeface="조선일보명조" panose="02030304000000000000"/>
              </a:rPr>
              <a:t>경계면을</a:t>
            </a:r>
            <a:r>
              <a:rPr lang="ko-KR" altLang="en-US" sz="1600" u="sng" dirty="0" smtClean="0">
                <a:ea typeface="조선일보명조" panose="02030304000000000000"/>
              </a:rPr>
              <a:t> 기반으로 </a:t>
            </a:r>
            <a:r>
              <a:rPr lang="ko-KR" altLang="en-US" sz="1600" u="sng" dirty="0" err="1" smtClean="0">
                <a:ea typeface="조선일보명조" panose="02030304000000000000"/>
              </a:rPr>
              <a:t>이상치를</a:t>
            </a:r>
            <a:r>
              <a:rPr lang="ko-KR" altLang="en-US" sz="1600" u="sng" dirty="0" smtClean="0">
                <a:ea typeface="조선일보명조" panose="02030304000000000000"/>
              </a:rPr>
              <a:t> 탐지하는 방법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>
                <a:ea typeface="조선일보명조" panose="02030304000000000000"/>
              </a:rPr>
              <a:t>S</a:t>
            </a:r>
            <a:r>
              <a:rPr lang="en-US" altLang="ko-KR" sz="1600" dirty="0" smtClean="0">
                <a:ea typeface="조선일보명조" panose="02030304000000000000"/>
              </a:rPr>
              <a:t>VDD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en-US" altLang="ko-KR" sz="1600" dirty="0" smtClean="0">
                <a:ea typeface="조선일보명조" panose="02030304000000000000"/>
              </a:rPr>
              <a:t>Input Space</a:t>
            </a:r>
            <a:r>
              <a:rPr lang="ko-KR" altLang="en-US" sz="1600" dirty="0" smtClean="0">
                <a:ea typeface="조선일보명조" panose="02030304000000000000"/>
              </a:rPr>
              <a:t>에 있는 데이터들을 </a:t>
            </a:r>
            <a:r>
              <a:rPr lang="en-US" altLang="ko-KR" sz="1600" dirty="0" smtClean="0">
                <a:ea typeface="조선일보명조" panose="02030304000000000000"/>
              </a:rPr>
              <a:t>pi(k)</a:t>
            </a:r>
            <a:r>
              <a:rPr lang="ko-KR" altLang="en-US" sz="1600" dirty="0" smtClean="0">
                <a:ea typeface="조선일보명조" panose="02030304000000000000"/>
              </a:rPr>
              <a:t>라고 하는 </a:t>
            </a:r>
            <a:r>
              <a:rPr lang="en-US" altLang="ko-KR" sz="1600" dirty="0" smtClean="0">
                <a:ea typeface="조선일보명조" panose="02030304000000000000"/>
              </a:rPr>
              <a:t>kernel function</a:t>
            </a:r>
            <a:r>
              <a:rPr lang="ko-KR" altLang="en-US" sz="1600" dirty="0" smtClean="0">
                <a:ea typeface="조선일보명조" panose="02030304000000000000"/>
              </a:rPr>
              <a:t>을 이용해서 </a:t>
            </a:r>
            <a:r>
              <a:rPr lang="en-US" altLang="ko-KR" sz="1600" dirty="0" err="1" smtClean="0">
                <a:ea typeface="조선일보명조" panose="02030304000000000000"/>
              </a:rPr>
              <a:t>F</a:t>
            </a:r>
            <a:r>
              <a:rPr lang="en-US" altLang="ko-KR" sz="1600" baseline="-25000" dirty="0" err="1" smtClean="0">
                <a:ea typeface="조선일보명조" panose="02030304000000000000"/>
              </a:rPr>
              <a:t>k</a:t>
            </a:r>
            <a:r>
              <a:rPr lang="ko-KR" altLang="en-US" sz="1600" dirty="0" smtClean="0">
                <a:ea typeface="조선일보명조" panose="02030304000000000000"/>
              </a:rPr>
              <a:t>라고 하는 </a:t>
            </a:r>
            <a:r>
              <a:rPr lang="en-US" altLang="ko-KR" sz="1600" dirty="0" smtClean="0">
                <a:ea typeface="조선일보명조" panose="02030304000000000000"/>
              </a:rPr>
              <a:t>Feature Space</a:t>
            </a:r>
            <a:r>
              <a:rPr lang="ko-KR" altLang="en-US" sz="1600" dirty="0" smtClean="0">
                <a:ea typeface="조선일보명조" panose="02030304000000000000"/>
              </a:rPr>
              <a:t>로 매핑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>
                <a:ea typeface="조선일보명조" panose="02030304000000000000"/>
              </a:rPr>
              <a:t> </a:t>
            </a:r>
            <a:r>
              <a:rPr lang="ko-KR" altLang="en-US" sz="1600" b="1" dirty="0" smtClean="0">
                <a:ea typeface="조선일보명조" panose="02030304000000000000"/>
              </a:rPr>
              <a:t>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정상</a:t>
            </a:r>
            <a:r>
              <a:rPr lang="ko-KR" altLang="en-US" sz="1600" dirty="0" smtClean="0">
                <a:ea typeface="조선일보명조" panose="02030304000000000000"/>
              </a:rPr>
              <a:t> 데이터의 </a:t>
            </a:r>
            <a:r>
              <a:rPr lang="en-US" altLang="ko-KR" sz="1600" dirty="0" smtClean="0">
                <a:ea typeface="조선일보명조" panose="02030304000000000000"/>
              </a:rPr>
              <a:t>Feature</a:t>
            </a:r>
            <a:r>
              <a:rPr lang="ko-KR" altLang="en-US" sz="1600" dirty="0" smtClean="0">
                <a:ea typeface="조선일보명조" panose="02030304000000000000"/>
              </a:rPr>
              <a:t>들을 잘 둘러싸는 가장 작은 구 찾기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ko-KR" altLang="en-US" sz="1600" dirty="0" smtClean="0">
                <a:ea typeface="조선일보명조" panose="02030304000000000000"/>
              </a:rPr>
              <a:t>구 안쪽은 </a:t>
            </a:r>
            <a:r>
              <a:rPr lang="en-US" altLang="ko-KR" sz="1600" dirty="0" smtClean="0">
                <a:ea typeface="조선일보명조" panose="02030304000000000000"/>
              </a:rPr>
              <a:t>normal, </a:t>
            </a:r>
            <a:r>
              <a:rPr lang="ko-KR" altLang="en-US" sz="1600" dirty="0" smtClean="0">
                <a:ea typeface="조선일보명조" panose="02030304000000000000"/>
              </a:rPr>
              <a:t>바깥쪽은 </a:t>
            </a:r>
            <a:r>
              <a:rPr lang="en-US" altLang="ko-KR" sz="1600" dirty="0" smtClean="0">
                <a:ea typeface="조선일보명조" panose="02030304000000000000"/>
              </a:rPr>
              <a:t>abnormal</a:t>
            </a:r>
            <a:r>
              <a:rPr lang="ko-KR" altLang="en-US" sz="1600" dirty="0" smtClean="0">
                <a:ea typeface="조선일보명조" panose="02030304000000000000"/>
              </a:rPr>
              <a:t>로 판단</a:t>
            </a:r>
            <a:endParaRPr lang="ko-KR" altLang="ko-KR" sz="1600" dirty="0">
              <a:solidFill>
                <a:srgbClr val="FF0000"/>
              </a:solidFill>
              <a:ea typeface="조선일보명조" panose="02030304000000000000"/>
            </a:endParaRPr>
          </a:p>
        </p:txBody>
      </p:sp>
      <p:pic>
        <p:nvPicPr>
          <p:cNvPr id="11" name="그림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52" y="3448176"/>
            <a:ext cx="7341076" cy="306235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19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6" name="TextBox 15"/>
          <p:cNvSpPr txBox="1"/>
          <p:nvPr/>
        </p:nvSpPr>
        <p:spPr>
          <a:xfrm>
            <a:off x="520407" y="867292"/>
            <a:ext cx="12464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Method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SVDD Loss</a:t>
            </a:r>
          </a:p>
          <a:p>
            <a:endParaRPr lang="en-US" altLang="ko-KR" sz="1000" dirty="0"/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첫</a:t>
            </a:r>
            <a:r>
              <a:rPr lang="ko-KR" altLang="en-US" sz="1600" dirty="0" smtClean="0">
                <a:ea typeface="조선일보명조" panose="02030304000000000000"/>
              </a:rPr>
              <a:t> 번째 항</a:t>
            </a:r>
            <a:r>
              <a:rPr lang="en-US" altLang="ko-KR" sz="1600" dirty="0" smtClean="0">
                <a:ea typeface="조선일보명조" panose="02030304000000000000"/>
              </a:rPr>
              <a:t>: </a:t>
            </a:r>
            <a:r>
              <a:rPr lang="ko-KR" altLang="en-US" sz="1600" dirty="0" smtClean="0">
                <a:ea typeface="조선일보명조" panose="02030304000000000000"/>
              </a:rPr>
              <a:t>구의 반지름을 줄이려고 함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 smtClean="0">
                <a:ea typeface="조선일보명조" panose="02030304000000000000"/>
              </a:rPr>
              <a:t>두 번째 항</a:t>
            </a:r>
            <a:r>
              <a:rPr lang="en-US" altLang="ko-KR" sz="1600" dirty="0" smtClean="0">
                <a:ea typeface="조선일보명조" panose="02030304000000000000"/>
              </a:rPr>
              <a:t>: </a:t>
            </a:r>
            <a:r>
              <a:rPr lang="en-US" altLang="ko-KR" sz="1600" dirty="0" err="1" smtClean="0">
                <a:ea typeface="조선일보명조" panose="02030304000000000000"/>
              </a:rPr>
              <a:t>softmargin</a:t>
            </a:r>
            <a:r>
              <a:rPr lang="ko-KR" altLang="en-US" sz="1600" dirty="0" smtClean="0">
                <a:ea typeface="조선일보명조" panose="02030304000000000000"/>
              </a:rPr>
              <a:t>에 해당하는 </a:t>
            </a:r>
            <a:r>
              <a:rPr lang="en-US" altLang="ko-KR" sz="1600" dirty="0" smtClean="0">
                <a:ea typeface="조선일보명조" panose="02030304000000000000"/>
              </a:rPr>
              <a:t>instance</a:t>
            </a:r>
            <a:r>
              <a:rPr lang="ko-KR" altLang="en-US" sz="1600" dirty="0" smtClean="0">
                <a:ea typeface="조선일보명조" panose="02030304000000000000"/>
              </a:rPr>
              <a:t>에 대해 </a:t>
            </a:r>
            <a:r>
              <a:rPr lang="ko-KR" altLang="en-US" sz="1600" dirty="0" err="1" smtClean="0">
                <a:ea typeface="조선일보명조" panose="02030304000000000000"/>
              </a:rPr>
              <a:t>패널티를</a:t>
            </a:r>
            <a:r>
              <a:rPr lang="ko-KR" altLang="en-US" sz="1600" dirty="0" smtClean="0">
                <a:ea typeface="조선일보명조" panose="02030304000000000000"/>
              </a:rPr>
              <a:t> 부여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err="1" smtClean="0">
                <a:ea typeface="조선일보명조" panose="02030304000000000000"/>
              </a:rPr>
              <a:t>softmargin</a:t>
            </a:r>
            <a:r>
              <a:rPr lang="en-US" altLang="ko-KR" sz="1600" dirty="0" smtClean="0">
                <a:ea typeface="조선일보명조" panose="02030304000000000000"/>
              </a:rPr>
              <a:t>: phi(x)</a:t>
            </a:r>
            <a:r>
              <a:rPr lang="ko-KR" altLang="en-US" sz="1600" dirty="0" smtClean="0">
                <a:ea typeface="조선일보명조" panose="02030304000000000000"/>
              </a:rPr>
              <a:t>와 중심 </a:t>
            </a:r>
            <a:r>
              <a:rPr lang="en-US" altLang="ko-KR" sz="1600" dirty="0" smtClean="0">
                <a:ea typeface="조선일보명조" panose="02030304000000000000"/>
              </a:rPr>
              <a:t>c</a:t>
            </a:r>
            <a:r>
              <a:rPr lang="ko-KR" altLang="en-US" sz="1600" dirty="0" smtClean="0">
                <a:ea typeface="조선일보명조" panose="02030304000000000000"/>
              </a:rPr>
              <a:t>사이의 거리가 </a:t>
            </a:r>
            <a:r>
              <a:rPr lang="en-US" altLang="ko-KR" sz="1600" dirty="0" smtClean="0">
                <a:ea typeface="조선일보명조" panose="02030304000000000000"/>
              </a:rPr>
              <a:t>R</a:t>
            </a:r>
            <a:r>
              <a:rPr lang="ko-KR" altLang="en-US" sz="1600" dirty="0" smtClean="0">
                <a:ea typeface="조선일보명조" panose="02030304000000000000"/>
              </a:rPr>
              <a:t>을 초과하는 상태 </a:t>
            </a:r>
            <a:r>
              <a:rPr lang="en-US" altLang="ko-KR" sz="1600" dirty="0" smtClean="0">
                <a:ea typeface="조선일보명조" panose="02030304000000000000"/>
              </a:rPr>
              <a:t>(</a:t>
            </a:r>
            <a:r>
              <a:rPr lang="ko-KR" altLang="en-US" sz="1600" dirty="0" smtClean="0">
                <a:ea typeface="조선일보명조" panose="02030304000000000000"/>
              </a:rPr>
              <a:t>상대방 구역에 넘어간 상태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endParaRPr lang="en-US" altLang="ko-KR" sz="1600" dirty="0">
              <a:ea typeface="조선일보명조" panose="02030304000000000000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v</a:t>
            </a:r>
            <a:r>
              <a:rPr lang="ko-KR" altLang="en-US" sz="1600" dirty="0" smtClean="0">
                <a:ea typeface="조선일보명조" panose="02030304000000000000"/>
              </a:rPr>
              <a:t>가 작으면 구가 더 크게 만들어짐</a:t>
            </a:r>
            <a:r>
              <a:rPr lang="en-US" altLang="ko-KR" sz="1600" dirty="0" smtClean="0">
                <a:ea typeface="조선일보명조" panose="02030304000000000000"/>
              </a:rPr>
              <a:t>, v</a:t>
            </a:r>
            <a:r>
              <a:rPr lang="ko-KR" altLang="en-US" sz="1600" dirty="0" smtClean="0">
                <a:ea typeface="조선일보명조" panose="02030304000000000000"/>
              </a:rPr>
              <a:t>가 크면 구가 더 작게 만들어짐 </a:t>
            </a:r>
            <a:r>
              <a:rPr lang="en-US" altLang="ko-KR" sz="1600" dirty="0" smtClean="0">
                <a:ea typeface="조선일보명조" panose="02030304000000000000"/>
              </a:rPr>
              <a:t>(</a:t>
            </a:r>
            <a:r>
              <a:rPr lang="ko-KR" altLang="en-US" sz="1600" dirty="0" smtClean="0">
                <a:ea typeface="조선일보명조" panose="02030304000000000000"/>
              </a:rPr>
              <a:t>반지름과 오차는 </a:t>
            </a:r>
            <a:r>
              <a:rPr lang="en-US" altLang="ko-KR" sz="1600" dirty="0" smtClean="0">
                <a:ea typeface="조선일보명조" panose="02030304000000000000"/>
              </a:rPr>
              <a:t>trade-off)</a:t>
            </a:r>
            <a:endParaRPr lang="ko-KR" altLang="ko-KR" sz="1600" dirty="0">
              <a:solidFill>
                <a:srgbClr val="FF0000"/>
              </a:solidFill>
              <a:ea typeface="조선일보명조" panose="02030304000000000000"/>
            </a:endParaRPr>
          </a:p>
        </p:txBody>
      </p:sp>
      <p:pic>
        <p:nvPicPr>
          <p:cNvPr id="11" name="그림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649905" y="3502006"/>
            <a:ext cx="7551388" cy="3154481"/>
          </a:xfrm>
          <a:prstGeom prst="rect">
            <a:avLst/>
          </a:prstGeom>
        </p:spPr>
      </p:pic>
      <p:pic>
        <p:nvPicPr>
          <p:cNvPr id="8" name="그림 7"/>
          <p:cNvPicPr/>
          <p:nvPr/>
        </p:nvPicPr>
        <p:blipFill>
          <a:blip r:embed="rId3"/>
          <a:stretch>
            <a:fillRect/>
          </a:stretch>
        </p:blipFill>
        <p:spPr>
          <a:xfrm>
            <a:off x="715873" y="3282550"/>
            <a:ext cx="3712200" cy="1507299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49107" y="4959703"/>
            <a:ext cx="34457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C: 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구의 중심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, R: 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반지름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, </a:t>
            </a:r>
          </a:p>
          <a:p>
            <a:r>
              <a:rPr lang="en-US" altLang="ko-KR" dirty="0">
                <a:solidFill>
                  <a:srgbClr val="FF0000"/>
                </a:solidFill>
                <a:ea typeface="조선일보명조" panose="02030304000000000000"/>
              </a:rPr>
              <a:t>s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lack: penalty for soft margin</a:t>
            </a:r>
          </a:p>
          <a:p>
            <a:endParaRPr lang="en-US" altLang="ko-KR" dirty="0" smtClean="0">
              <a:ea typeface="조선일보명조" panose="02030304000000000000"/>
            </a:endParaRPr>
          </a:p>
          <a:p>
            <a:r>
              <a:rPr lang="en-US" altLang="ko-KR" dirty="0" smtClean="0">
                <a:solidFill>
                  <a:srgbClr val="002060"/>
                </a:solidFill>
                <a:ea typeface="조선일보명조" panose="02030304000000000000"/>
              </a:rPr>
              <a:t>phi: kernel function</a:t>
            </a:r>
          </a:p>
          <a:p>
            <a:r>
              <a:rPr lang="en-US" altLang="ko-KR" dirty="0" smtClean="0">
                <a:solidFill>
                  <a:srgbClr val="002060"/>
                </a:solidFill>
                <a:ea typeface="조선일보명조" panose="02030304000000000000"/>
              </a:rPr>
              <a:t>c: </a:t>
            </a:r>
            <a:r>
              <a:rPr lang="ko-KR" altLang="en-US" dirty="0" smtClean="0">
                <a:solidFill>
                  <a:srgbClr val="002060"/>
                </a:solidFill>
                <a:ea typeface="조선일보명조" panose="02030304000000000000"/>
              </a:rPr>
              <a:t>반지름과 </a:t>
            </a:r>
            <a:r>
              <a:rPr lang="ko-KR" altLang="en-US" dirty="0" err="1" smtClean="0">
                <a:solidFill>
                  <a:srgbClr val="002060"/>
                </a:solidFill>
                <a:ea typeface="조선일보명조" panose="02030304000000000000"/>
              </a:rPr>
              <a:t>오차간의</a:t>
            </a:r>
            <a:r>
              <a:rPr lang="ko-KR" altLang="en-US" dirty="0" smtClean="0">
                <a:solidFill>
                  <a:srgbClr val="002060"/>
                </a:solidFill>
                <a:ea typeface="조선일보명조" panose="02030304000000000000"/>
              </a:rPr>
              <a:t> </a:t>
            </a:r>
            <a:r>
              <a:rPr lang="en-US" altLang="ko-KR" dirty="0" smtClean="0">
                <a:solidFill>
                  <a:srgbClr val="002060"/>
                </a:solidFill>
                <a:ea typeface="조선일보명조" panose="02030304000000000000"/>
              </a:rPr>
              <a:t>trade-off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4609" y="1597699"/>
            <a:ext cx="753732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PT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5852160" y="2182474"/>
            <a:ext cx="1746504" cy="0"/>
          </a:xfrm>
          <a:prstGeom prst="line">
            <a:avLst/>
          </a:prstGeom>
          <a:ln w="952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6091516" y="2918971"/>
            <a:ext cx="1314784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Dataset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6074940" y="3481106"/>
            <a:ext cx="1378904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Method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904433" y="2356836"/>
            <a:ext cx="1634102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Definition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4964404" y="4043241"/>
            <a:ext cx="3455241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Video Anomaly Detection 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05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20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6" name="TextBox 15"/>
          <p:cNvSpPr txBox="1"/>
          <p:nvPr/>
        </p:nvSpPr>
        <p:spPr>
          <a:xfrm>
            <a:off x="520407" y="867292"/>
            <a:ext cx="12464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Method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Soft-Margin</a:t>
            </a:r>
          </a:p>
          <a:p>
            <a:endParaRPr lang="en-US" altLang="ko-KR" sz="1000" dirty="0"/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Soft Margin SVM:</a:t>
            </a:r>
            <a:r>
              <a:rPr lang="ko-KR" altLang="en-US" sz="1600" dirty="0" smtClean="0">
                <a:ea typeface="조선일보명조" panose="02030304000000000000"/>
              </a:rPr>
              <a:t> 상대방 클래스의 마진 평면을 넘어가는 인스턴스를 허용하는 </a:t>
            </a:r>
            <a:r>
              <a:rPr lang="en-US" altLang="ko-KR" sz="1600" dirty="0" smtClean="0">
                <a:ea typeface="조선일보명조" panose="02030304000000000000"/>
              </a:rPr>
              <a:t>SVM</a:t>
            </a:r>
          </a:p>
          <a:p>
            <a:r>
              <a:rPr lang="en-US" altLang="ko-KR" sz="1600" b="1" dirty="0">
                <a:ea typeface="조선일보명조" panose="02030304000000000000"/>
              </a:rPr>
              <a:t> </a:t>
            </a:r>
            <a:r>
              <a:rPr lang="en-US" altLang="ko-KR" sz="1600" b="1" dirty="0" smtClean="0">
                <a:ea typeface="조선일보명조" panose="02030304000000000000"/>
              </a:rPr>
              <a:t>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slack: </a:t>
            </a:r>
            <a:r>
              <a:rPr lang="ko-KR" altLang="en-US" sz="1600" dirty="0" smtClean="0">
                <a:ea typeface="조선일보명조" panose="02030304000000000000"/>
              </a:rPr>
              <a:t>자신이 속한 클래스의 마진 평면에서 떨어진 거리만큼 부여되는 </a:t>
            </a:r>
            <a:r>
              <a:rPr lang="ko-KR" altLang="en-US" sz="1600" dirty="0" err="1" smtClean="0">
                <a:ea typeface="조선일보명조" panose="02030304000000000000"/>
              </a:rPr>
              <a:t>패널티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SVM</a:t>
            </a:r>
            <a:r>
              <a:rPr lang="ko-KR" altLang="en-US" sz="1600" dirty="0" smtClean="0">
                <a:ea typeface="조선일보명조" panose="02030304000000000000"/>
              </a:rPr>
              <a:t>에서는 오차를 줄이기 위해 여백을 줄임 </a:t>
            </a:r>
            <a:r>
              <a:rPr lang="en-US" altLang="ko-KR" sz="1600" dirty="0" smtClean="0">
                <a:ea typeface="조선일보명조" panose="02030304000000000000"/>
              </a:rPr>
              <a:t>(C</a:t>
            </a:r>
            <a:r>
              <a:rPr lang="ko-KR" altLang="en-US" sz="1600" dirty="0" smtClean="0">
                <a:ea typeface="조선일보명조" panose="02030304000000000000"/>
              </a:rPr>
              <a:t>를 크게 하면 여백이 많이 </a:t>
            </a:r>
            <a:r>
              <a:rPr lang="ko-KR" altLang="en-US" sz="1600" dirty="0" err="1" smtClean="0">
                <a:ea typeface="조선일보명조" panose="02030304000000000000"/>
              </a:rPr>
              <a:t>줄어듬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endParaRPr lang="ko-KR" altLang="ko-KR" sz="1600" dirty="0">
              <a:solidFill>
                <a:srgbClr val="FF0000"/>
              </a:solidFill>
              <a:ea typeface="조선일보명조" panose="02030304000000000000"/>
            </a:endParaRPr>
          </a:p>
        </p:txBody>
      </p:sp>
      <p:pic>
        <p:nvPicPr>
          <p:cNvPr id="10" name="그림 9" descr="https://miro.medium.com/max/1104/1*CD08yESKvYgyM7pJhCnQeQ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4" y="3479736"/>
            <a:ext cx="6566250" cy="328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그림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688040" y="5308536"/>
            <a:ext cx="2726976" cy="110140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21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6" name="TextBox 15"/>
          <p:cNvSpPr txBox="1"/>
          <p:nvPr/>
        </p:nvSpPr>
        <p:spPr>
          <a:xfrm>
            <a:off x="520407" y="867292"/>
            <a:ext cx="12464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Method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Deep SVDD</a:t>
            </a:r>
          </a:p>
          <a:p>
            <a:endParaRPr lang="en-US" altLang="ko-KR" sz="1000" dirty="0"/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>
                <a:ea typeface="조선일보명조" panose="02030304000000000000"/>
              </a:rPr>
              <a:t>K</a:t>
            </a:r>
            <a:r>
              <a:rPr lang="en-US" altLang="ko-KR" sz="1600" dirty="0" smtClean="0">
                <a:ea typeface="조선일보명조" panose="02030304000000000000"/>
              </a:rPr>
              <a:t>ernel Function(phi) </a:t>
            </a:r>
            <a:r>
              <a:rPr lang="ko-KR" altLang="en-US" sz="1600" dirty="0" smtClean="0">
                <a:ea typeface="조선일보명조" panose="02030304000000000000"/>
              </a:rPr>
              <a:t>부분을 </a:t>
            </a:r>
            <a:r>
              <a:rPr lang="en-US" altLang="ko-KR" sz="1600" dirty="0" smtClean="0">
                <a:ea typeface="조선일보명조" panose="02030304000000000000"/>
              </a:rPr>
              <a:t>DL</a:t>
            </a:r>
            <a:r>
              <a:rPr lang="ko-KR" altLang="en-US" sz="1600" dirty="0" smtClean="0">
                <a:ea typeface="조선일보명조" panose="02030304000000000000"/>
              </a:rPr>
              <a:t>로 대체하여 입력 데이터를 </a:t>
            </a:r>
            <a:r>
              <a:rPr lang="en-US" altLang="ko-KR" sz="1600" dirty="0" smtClean="0">
                <a:ea typeface="조선일보명조" panose="02030304000000000000"/>
              </a:rPr>
              <a:t>Mapping</a:t>
            </a:r>
            <a:r>
              <a:rPr lang="ko-KR" altLang="en-US" sz="1600" dirty="0" smtClean="0">
                <a:ea typeface="조선일보명조" panose="02030304000000000000"/>
              </a:rPr>
              <a:t>하는 </a:t>
            </a:r>
            <a:r>
              <a:rPr lang="en-US" altLang="ko-KR" sz="1600" dirty="0" smtClean="0">
                <a:ea typeface="조선일보명조" panose="02030304000000000000"/>
              </a:rPr>
              <a:t>Weight</a:t>
            </a:r>
            <a:r>
              <a:rPr lang="ko-KR" altLang="en-US" sz="1600" dirty="0">
                <a:ea typeface="조선일보명조" panose="02030304000000000000"/>
              </a:rPr>
              <a:t>를</a:t>
            </a:r>
            <a:r>
              <a:rPr lang="ko-KR" altLang="en-US" sz="1600" dirty="0" smtClean="0">
                <a:ea typeface="조선일보명조" panose="02030304000000000000"/>
              </a:rPr>
              <a:t> 학습 </a:t>
            </a:r>
            <a:r>
              <a:rPr lang="en-US" altLang="ko-KR" sz="1600" dirty="0" smtClean="0">
                <a:ea typeface="조선일보명조" panose="02030304000000000000"/>
              </a:rPr>
              <a:t>(R</a:t>
            </a:r>
            <a:r>
              <a:rPr lang="ko-KR" altLang="en-US" sz="1600" dirty="0" smtClean="0">
                <a:ea typeface="조선일보명조" panose="02030304000000000000"/>
              </a:rPr>
              <a:t>도 학습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</a:p>
          <a:p>
            <a:r>
              <a:rPr lang="en-US" altLang="ko-KR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목적함수에</a:t>
            </a:r>
            <a:r>
              <a:rPr lang="ko-KR" altLang="en-US" sz="1600" dirty="0" smtClean="0">
                <a:ea typeface="조선일보명조" panose="02030304000000000000"/>
              </a:rPr>
              <a:t> 규제를 하는 항이 추가 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>
                <a:ea typeface="조선일보명조" panose="02030304000000000000"/>
              </a:rPr>
              <a:t>A</a:t>
            </a:r>
            <a:r>
              <a:rPr lang="en-US" altLang="ko-KR" sz="1600" dirty="0" smtClean="0">
                <a:ea typeface="조선일보명조" panose="02030304000000000000"/>
              </a:rPr>
              <a:t>nomaly Score: </a:t>
            </a:r>
            <a:r>
              <a:rPr lang="ko-KR" altLang="en-US" sz="1600" dirty="0" smtClean="0">
                <a:ea typeface="조선일보명조" panose="02030304000000000000"/>
              </a:rPr>
              <a:t>출력 </a:t>
            </a:r>
            <a:r>
              <a:rPr lang="en-US" altLang="ko-KR" sz="1600" dirty="0" smtClean="0">
                <a:ea typeface="조선일보명조" panose="02030304000000000000"/>
              </a:rPr>
              <a:t>Feature</a:t>
            </a:r>
            <a:r>
              <a:rPr lang="ko-KR" altLang="en-US" sz="1600" dirty="0" smtClean="0">
                <a:ea typeface="조선일보명조" panose="02030304000000000000"/>
              </a:rPr>
              <a:t>에 대해 </a:t>
            </a:r>
            <a:r>
              <a:rPr lang="en-US" altLang="ko-KR" sz="1600" dirty="0" smtClean="0">
                <a:ea typeface="조선일보명조" panose="02030304000000000000"/>
              </a:rPr>
              <a:t>c</a:t>
            </a:r>
            <a:r>
              <a:rPr lang="ko-KR" altLang="en-US" sz="1600" dirty="0" smtClean="0">
                <a:ea typeface="조선일보명조" panose="02030304000000000000"/>
              </a:rPr>
              <a:t>에서 멀리 떨어진 정도</a:t>
            </a:r>
            <a:endParaRPr lang="ko-KR" altLang="ko-KR" sz="1600" dirty="0">
              <a:solidFill>
                <a:srgbClr val="FF0000"/>
              </a:solidFill>
              <a:ea typeface="조선일보명조" panose="02030304000000000000"/>
            </a:endParaRPr>
          </a:p>
        </p:txBody>
      </p:sp>
      <p:pic>
        <p:nvPicPr>
          <p:cNvPr id="8" name="그림 7"/>
          <p:cNvPicPr/>
          <p:nvPr/>
        </p:nvPicPr>
        <p:blipFill>
          <a:blip r:embed="rId2"/>
          <a:stretch>
            <a:fillRect/>
          </a:stretch>
        </p:blipFill>
        <p:spPr>
          <a:xfrm>
            <a:off x="936212" y="3295332"/>
            <a:ext cx="5272564" cy="2977452"/>
          </a:xfrm>
          <a:prstGeom prst="rect">
            <a:avLst/>
          </a:prstGeom>
        </p:spPr>
      </p:pic>
      <p:pic>
        <p:nvPicPr>
          <p:cNvPr id="11" name="그림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371817" y="5361328"/>
            <a:ext cx="3234993" cy="62179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424" y="4577708"/>
            <a:ext cx="6320772" cy="78362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22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6" name="TextBox 15"/>
          <p:cNvSpPr txBox="1"/>
          <p:nvPr/>
        </p:nvSpPr>
        <p:spPr>
          <a:xfrm>
            <a:off x="520407" y="867292"/>
            <a:ext cx="124640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Method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CutPaste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자르고</a:t>
            </a:r>
            <a:r>
              <a:rPr lang="ko-KR" altLang="en-US" sz="1600" dirty="0" smtClean="0">
                <a:ea typeface="조선일보명조" panose="02030304000000000000"/>
              </a:rPr>
              <a:t> 붙이는 방식의 </a:t>
            </a:r>
            <a:r>
              <a:rPr lang="en-US" altLang="ko-KR" sz="1600" dirty="0" smtClean="0">
                <a:ea typeface="조선일보명조" panose="02030304000000000000"/>
              </a:rPr>
              <a:t>augmentation</a:t>
            </a:r>
            <a:r>
              <a:rPr lang="ko-KR" altLang="en-US" sz="1600" dirty="0" smtClean="0">
                <a:ea typeface="조선일보명조" panose="02030304000000000000"/>
              </a:rPr>
              <a:t>을 사용하여 정상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 smtClean="0">
                <a:ea typeface="조선일보명조" panose="02030304000000000000"/>
              </a:rPr>
              <a:t>불량을 구분하도록 학습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자기</a:t>
            </a:r>
            <a:r>
              <a:rPr lang="ko-KR" altLang="en-US" sz="1600" dirty="0" smtClean="0">
                <a:ea typeface="조선일보명조" panose="02030304000000000000"/>
              </a:rPr>
              <a:t> 지도 학습 기반 </a:t>
            </a:r>
            <a:r>
              <a:rPr lang="en-US" altLang="ko-KR" sz="1600" dirty="0" smtClean="0">
                <a:ea typeface="조선일보명조" panose="02030304000000000000"/>
              </a:rPr>
              <a:t>Anomaly Detection</a:t>
            </a:r>
          </a:p>
        </p:txBody>
      </p:sp>
      <p:pic>
        <p:nvPicPr>
          <p:cNvPr id="9" name="그림 8"/>
          <p:cNvPicPr/>
          <p:nvPr/>
        </p:nvPicPr>
        <p:blipFill>
          <a:blip r:embed="rId2"/>
          <a:stretch>
            <a:fillRect/>
          </a:stretch>
        </p:blipFill>
        <p:spPr>
          <a:xfrm>
            <a:off x="710978" y="2982086"/>
            <a:ext cx="7097998" cy="351015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7918704" y="3093839"/>
            <a:ext cx="4204997" cy="923330"/>
          </a:xfrm>
          <a:prstGeom prst="rect">
            <a:avLst/>
          </a:prstGeom>
          <a:ln w="28575">
            <a:solidFill>
              <a:srgbClr val="0D2E86"/>
            </a:solidFill>
          </a:ln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>
                <a:ea typeface="조선일보명조" panose="02030304000000000000"/>
              </a:rPr>
              <a:t>정상 이미지의 작은 직사각형을 자름</a:t>
            </a:r>
            <a:endParaRPr lang="en-US" altLang="ko-KR" dirty="0" smtClean="0">
              <a:ea typeface="조선일보명조" panose="02030304000000000000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ea typeface="조선일보명조" panose="02030304000000000000"/>
              </a:rPr>
              <a:t>잘라낸 패치를 회전시키거나 </a:t>
            </a:r>
            <a:r>
              <a:rPr lang="en-US" altLang="ko-KR" dirty="0" smtClean="0">
                <a:ea typeface="조선일보명조" panose="02030304000000000000"/>
              </a:rPr>
              <a:t>Jitter</a:t>
            </a:r>
          </a:p>
          <a:p>
            <a:pPr marL="342900" indent="-342900">
              <a:buAutoNum type="arabicPeriod"/>
            </a:pPr>
            <a:r>
              <a:rPr lang="ko-KR" altLang="en-US" dirty="0" smtClean="0">
                <a:ea typeface="조선일보명조" panose="02030304000000000000"/>
              </a:rPr>
              <a:t>패치를 이미지의 랜덤 위치에 붙임</a:t>
            </a:r>
            <a:endParaRPr lang="ko-KR" altLang="en-US" dirty="0">
              <a:ea typeface="조선일보명조" panose="0203030400000000000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23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6" name="TextBox 15"/>
          <p:cNvSpPr txBox="1"/>
          <p:nvPr/>
        </p:nvSpPr>
        <p:spPr>
          <a:xfrm>
            <a:off x="520407" y="867292"/>
            <a:ext cx="124640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Method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CutPaste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원본인</a:t>
            </a:r>
            <a:r>
              <a:rPr lang="ko-KR" altLang="en-US" sz="1600" dirty="0" smtClean="0">
                <a:ea typeface="조선일보명조" panose="02030304000000000000"/>
              </a:rPr>
              <a:t> 정상 이미지는 </a:t>
            </a:r>
            <a:r>
              <a:rPr lang="en-US" altLang="ko-KR" sz="1600" dirty="0" smtClean="0">
                <a:ea typeface="조선일보명조" panose="02030304000000000000"/>
              </a:rPr>
              <a:t>0, CP</a:t>
            </a:r>
            <a:r>
              <a:rPr lang="ko-KR" altLang="en-US" sz="1600" dirty="0" smtClean="0">
                <a:ea typeface="조선일보명조" panose="02030304000000000000"/>
              </a:rPr>
              <a:t>한 이미지는 </a:t>
            </a:r>
            <a:r>
              <a:rPr lang="en-US" altLang="ko-KR" sz="1600" dirty="0" smtClean="0">
                <a:ea typeface="조선일보명조" panose="02030304000000000000"/>
              </a:rPr>
              <a:t>1</a:t>
            </a:r>
            <a:r>
              <a:rPr lang="ko-KR" altLang="en-US" sz="1600" dirty="0" smtClean="0">
                <a:ea typeface="조선일보명조" panose="02030304000000000000"/>
              </a:rPr>
              <a:t>로 맞추도록 </a:t>
            </a:r>
            <a:r>
              <a:rPr lang="en-US" altLang="ko-KR" sz="1600" dirty="0" smtClean="0">
                <a:ea typeface="조선일보명조" panose="02030304000000000000"/>
              </a:rPr>
              <a:t>CE Loss</a:t>
            </a:r>
            <a:r>
              <a:rPr lang="ko-KR" altLang="en-US" sz="1600" dirty="0" smtClean="0">
                <a:ea typeface="조선일보명조" panose="02030304000000000000"/>
              </a:rPr>
              <a:t>를 이용해서 학습</a:t>
            </a:r>
            <a:endParaRPr lang="en-US" altLang="ko-KR" sz="1600" dirty="0"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학습된</a:t>
            </a:r>
            <a:r>
              <a:rPr lang="ko-KR" altLang="en-US" sz="1600" dirty="0" smtClean="0">
                <a:ea typeface="조선일보명조" panose="02030304000000000000"/>
              </a:rPr>
              <a:t> 모델에 정상 </a:t>
            </a:r>
            <a:r>
              <a:rPr lang="en-US" altLang="ko-KR" sz="1600" dirty="0" smtClean="0">
                <a:ea typeface="조선일보명조" panose="02030304000000000000"/>
              </a:rPr>
              <a:t>or </a:t>
            </a:r>
            <a:r>
              <a:rPr lang="ko-KR" altLang="en-US" sz="1600" dirty="0" smtClean="0">
                <a:ea typeface="조선일보명조" panose="02030304000000000000"/>
              </a:rPr>
              <a:t>비정상 이미지 입력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ko-KR" altLang="en-US" sz="1600" dirty="0" smtClean="0">
                <a:ea typeface="조선일보명조" panose="02030304000000000000"/>
              </a:rPr>
              <a:t>특성 벡터 추출 </a:t>
            </a:r>
            <a:r>
              <a:rPr lang="en-US" altLang="ko-KR" sz="1600" dirty="0" smtClean="0">
                <a:ea typeface="조선일보명조" panose="02030304000000000000"/>
              </a:rPr>
              <a:t>-&gt; GDE</a:t>
            </a:r>
            <a:r>
              <a:rPr lang="ko-KR" altLang="en-US" sz="1600" dirty="0" smtClean="0">
                <a:ea typeface="조선일보명조" panose="02030304000000000000"/>
              </a:rPr>
              <a:t>로 </a:t>
            </a:r>
            <a:r>
              <a:rPr lang="en-US" altLang="ko-KR" sz="1600" dirty="0" smtClean="0">
                <a:ea typeface="조선일보명조" panose="02030304000000000000"/>
              </a:rPr>
              <a:t>Anomaly Score </a:t>
            </a:r>
            <a:r>
              <a:rPr lang="ko-KR" altLang="en-US" sz="1600" dirty="0" smtClean="0">
                <a:ea typeface="조선일보명조" panose="02030304000000000000"/>
              </a:rPr>
              <a:t>계산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8" name="그림 7"/>
          <p:cNvPicPr/>
          <p:nvPr/>
        </p:nvPicPr>
        <p:blipFill>
          <a:blip r:embed="rId2"/>
          <a:stretch>
            <a:fillRect/>
          </a:stretch>
        </p:blipFill>
        <p:spPr>
          <a:xfrm>
            <a:off x="849534" y="3022757"/>
            <a:ext cx="4490561" cy="561691"/>
          </a:xfrm>
          <a:prstGeom prst="rect">
            <a:avLst/>
          </a:prstGeom>
        </p:spPr>
      </p:pic>
      <p:pic>
        <p:nvPicPr>
          <p:cNvPr id="11" name="그림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047189" y="3773691"/>
            <a:ext cx="4596428" cy="229792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849534" y="6347724"/>
            <a:ext cx="9962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ea typeface="조선일보명조" panose="02030304000000000000"/>
              </a:rPr>
              <a:t>Gaussian Density Estimation: </a:t>
            </a:r>
            <a:r>
              <a:rPr lang="ko-KR" altLang="en-US" sz="1400" dirty="0" smtClean="0">
                <a:ea typeface="조선일보명조" panose="02030304000000000000"/>
              </a:rPr>
              <a:t>데이터가 정규 분포를 따른다고 가정하고 실제 분포를 추정하여 분포의 바깥쪽에 위치한 경우에는</a:t>
            </a:r>
            <a:endParaRPr lang="en-US" altLang="ko-KR" sz="1400" dirty="0" smtClean="0">
              <a:ea typeface="조선일보명조" panose="02030304000000000000"/>
            </a:endParaRPr>
          </a:p>
          <a:p>
            <a:r>
              <a:rPr lang="ko-KR" altLang="en-US" sz="1400" dirty="0" smtClean="0">
                <a:ea typeface="조선일보명조" panose="02030304000000000000"/>
              </a:rPr>
              <a:t>비정상으로 결정하는 이상치 탐지 알고리즘</a:t>
            </a:r>
            <a:endParaRPr lang="ko-KR" altLang="en-US" sz="1400" dirty="0">
              <a:ea typeface="조선일보명조" panose="0203030400000000000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64" y="3843040"/>
            <a:ext cx="4967537" cy="157590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24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6" name="TextBox 15"/>
          <p:cNvSpPr txBox="1"/>
          <p:nvPr/>
        </p:nvSpPr>
        <p:spPr>
          <a:xfrm>
            <a:off x="520407" y="867292"/>
            <a:ext cx="12464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Method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CutPaste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CP</a:t>
            </a:r>
            <a:r>
              <a:rPr lang="ko-KR" altLang="en-US" sz="1600" dirty="0" smtClean="0">
                <a:ea typeface="조선일보명조" panose="02030304000000000000"/>
              </a:rPr>
              <a:t>의 아이디어는 </a:t>
            </a:r>
            <a:r>
              <a:rPr lang="ko-KR" altLang="en-US" sz="1600" dirty="0" err="1" smtClean="0">
                <a:ea typeface="조선일보명조" panose="02030304000000000000"/>
              </a:rPr>
              <a:t>이상치가</a:t>
            </a:r>
            <a:r>
              <a:rPr lang="ko-KR" altLang="en-US" sz="1600" dirty="0" smtClean="0">
                <a:ea typeface="조선일보명조" panose="02030304000000000000"/>
              </a:rPr>
              <a:t> 전체가 다 이상하기 보다는 일부분만 이상한 경우가 대부분이라는 점을 고려해서</a:t>
            </a: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r>
              <a:rPr lang="en-US" altLang="ko-KR" sz="1600" dirty="0" smtClean="0">
                <a:ea typeface="조선일보명조" panose="02030304000000000000"/>
              </a:rPr>
              <a:t>      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ko-KR" altLang="en-US" sz="1600" u="sng" dirty="0" smtClean="0">
                <a:ea typeface="조선일보명조" panose="02030304000000000000"/>
              </a:rPr>
              <a:t>기존 이미지와 큰 차이가 없어 보이도록 하는 데이터 증강</a:t>
            </a:r>
            <a:r>
              <a:rPr lang="en-US" altLang="ko-KR" sz="1600" u="sng" dirty="0" smtClean="0">
                <a:ea typeface="조선일보명조" panose="02030304000000000000"/>
              </a:rPr>
              <a:t>(Data Augmentation)</a:t>
            </a:r>
            <a:r>
              <a:rPr lang="ko-KR" altLang="en-US" sz="1600" dirty="0" smtClean="0">
                <a:ea typeface="조선일보명조" panose="02030304000000000000"/>
              </a:rPr>
              <a:t>을 하고</a:t>
            </a: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r>
              <a:rPr lang="en-US" altLang="ko-KR" sz="1600" dirty="0" smtClean="0">
                <a:ea typeface="조선일보명조" panose="02030304000000000000"/>
              </a:rPr>
              <a:t>      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자기 지도 학습</a:t>
            </a:r>
            <a:r>
              <a:rPr lang="ko-KR" altLang="en-US" sz="1600" dirty="0" smtClean="0">
                <a:ea typeface="조선일보명조" panose="02030304000000000000"/>
              </a:rPr>
              <a:t>을 통해 </a:t>
            </a:r>
            <a:r>
              <a:rPr lang="en-US" altLang="ko-KR" sz="1600" dirty="0" smtClean="0">
                <a:ea typeface="조선일보명조" panose="02030304000000000000"/>
              </a:rPr>
              <a:t>Normal</a:t>
            </a:r>
            <a:r>
              <a:rPr lang="ko-KR" altLang="en-US" sz="1600" dirty="0" smtClean="0">
                <a:ea typeface="조선일보명조" panose="02030304000000000000"/>
              </a:rPr>
              <a:t>과</a:t>
            </a:r>
            <a:r>
              <a:rPr lang="en-US" altLang="ko-KR" sz="1600" dirty="0" smtClean="0">
                <a:ea typeface="조선일보명조" panose="02030304000000000000"/>
              </a:rPr>
              <a:t> Abnormal</a:t>
            </a:r>
            <a:r>
              <a:rPr lang="ko-KR" altLang="en-US" sz="1600" dirty="0" smtClean="0">
                <a:ea typeface="조선일보명조" panose="02030304000000000000"/>
              </a:rPr>
              <a:t>의 특징을 찾을 수 있다</a:t>
            </a:r>
            <a:r>
              <a:rPr lang="en-US" altLang="ko-KR" sz="1600" dirty="0" smtClean="0">
                <a:ea typeface="조선일보명조" panose="02030304000000000000"/>
              </a:rPr>
              <a:t>. </a:t>
            </a:r>
          </a:p>
        </p:txBody>
      </p:sp>
      <p:pic>
        <p:nvPicPr>
          <p:cNvPr id="15" name="그림 14"/>
          <p:cNvPicPr/>
          <p:nvPr/>
        </p:nvPicPr>
        <p:blipFill>
          <a:blip r:embed="rId2"/>
          <a:stretch>
            <a:fillRect/>
          </a:stretch>
        </p:blipFill>
        <p:spPr>
          <a:xfrm>
            <a:off x="939578" y="3101743"/>
            <a:ext cx="7097998" cy="351015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25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6" name="TextBox 15"/>
          <p:cNvSpPr txBox="1"/>
          <p:nvPr/>
        </p:nvSpPr>
        <p:spPr>
          <a:xfrm>
            <a:off x="520407" y="894881"/>
            <a:ext cx="124640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Video Anomaly Detection</a:t>
            </a:r>
            <a:endParaRPr lang="en-US" altLang="ko-KR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smtClean="0"/>
              <a:t>ㆍ</a:t>
            </a:r>
            <a:r>
              <a:rPr lang="en-US" altLang="ko-KR" sz="200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Video Anomaly Detection</a:t>
            </a:r>
            <a:r>
              <a:rPr lang="ko-KR" altLang="en-US" sz="200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이란</a:t>
            </a:r>
            <a:r>
              <a:rPr lang="en-US" altLang="ko-KR" sz="200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?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smtClean="0">
                <a:ea typeface="조선일보명조" panose="02030304000000000000"/>
              </a:rPr>
              <a:t>    </a:t>
            </a:r>
            <a:r>
              <a:rPr lang="ko-KR" altLang="en-US" sz="1600" b="1" smtClean="0">
                <a:ea typeface="조선일보명조" panose="02030304000000000000"/>
              </a:rPr>
              <a:t>ㆍ</a:t>
            </a:r>
            <a:r>
              <a:rPr lang="ko-KR" altLang="en-US" sz="1600" smtClean="0">
                <a:ea typeface="조선일보명조" panose="02030304000000000000"/>
              </a:rPr>
              <a:t>비디오에서 예상치 않은 상황을 검출하는 것 </a:t>
            </a:r>
            <a:r>
              <a:rPr lang="en-US" altLang="ko-KR" sz="1600" smtClean="0">
                <a:ea typeface="조선일보명조" panose="02030304000000000000"/>
              </a:rPr>
              <a:t>ex) </a:t>
            </a:r>
            <a:r>
              <a:rPr lang="ko-KR" altLang="en-US" sz="1600" smtClean="0">
                <a:ea typeface="조선일보명조" panose="02030304000000000000"/>
              </a:rPr>
              <a:t>강도</a:t>
            </a:r>
            <a:r>
              <a:rPr lang="en-US" altLang="ko-KR" sz="1600" smtClean="0">
                <a:ea typeface="조선일보명조" panose="02030304000000000000"/>
              </a:rPr>
              <a:t>, </a:t>
            </a:r>
            <a:r>
              <a:rPr lang="ko-KR" altLang="en-US" sz="1600" smtClean="0">
                <a:ea typeface="조선일보명조" panose="02030304000000000000"/>
              </a:rPr>
              <a:t>절도</a:t>
            </a:r>
            <a:r>
              <a:rPr lang="en-US" altLang="ko-KR" sz="1600" smtClean="0">
                <a:ea typeface="조선일보명조" panose="02030304000000000000"/>
              </a:rPr>
              <a:t>, </a:t>
            </a:r>
            <a:r>
              <a:rPr lang="ko-KR" altLang="en-US" sz="1600" smtClean="0">
                <a:ea typeface="조선일보명조" panose="02030304000000000000"/>
              </a:rPr>
              <a:t>살인 등 </a:t>
            </a: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r>
              <a:rPr lang="en-US" altLang="ko-KR" sz="1600" smtClean="0">
                <a:ea typeface="조선일보명조" panose="02030304000000000000"/>
              </a:rPr>
              <a:t>    </a:t>
            </a:r>
            <a:r>
              <a:rPr lang="ko-KR" altLang="en-US" sz="1600" b="1" smtClean="0">
                <a:ea typeface="조선일보명조" panose="02030304000000000000"/>
              </a:rPr>
              <a:t>ㆍ</a:t>
            </a:r>
            <a:r>
              <a:rPr lang="en-US" altLang="ko-KR" sz="1600" smtClean="0">
                <a:ea typeface="조선일보명조" panose="02030304000000000000"/>
              </a:rPr>
              <a:t>Regularity Score</a:t>
            </a:r>
            <a:r>
              <a:rPr lang="ko-KR" altLang="en-US" sz="1600" smtClean="0">
                <a:ea typeface="조선일보명조" panose="02030304000000000000"/>
              </a:rPr>
              <a:t>로 </a:t>
            </a:r>
            <a:r>
              <a:rPr lang="en-US" altLang="ko-KR" sz="1600" smtClean="0">
                <a:ea typeface="조선일보명조" panose="02030304000000000000"/>
              </a:rPr>
              <a:t>Anomaly </a:t>
            </a:r>
            <a:r>
              <a:rPr lang="ko-KR" altLang="en-US" sz="1600" smtClean="0">
                <a:ea typeface="조선일보명조" panose="02030304000000000000"/>
              </a:rPr>
              <a:t>여부를 판단</a:t>
            </a:r>
            <a:r>
              <a:rPr lang="en-US" altLang="ko-KR" sz="1600">
                <a:ea typeface="조선일보명조" panose="02030304000000000000"/>
              </a:rPr>
              <a:t/>
            </a:r>
            <a:br>
              <a:rPr lang="en-US" altLang="ko-KR" sz="1600">
                <a:ea typeface="조선일보명조" panose="02030304000000000000"/>
              </a:rPr>
            </a:br>
            <a:r>
              <a:rPr lang="en-US" altLang="ko-KR" sz="1600">
                <a:ea typeface="조선일보명조" panose="02030304000000000000"/>
              </a:rPr>
              <a:t>    </a:t>
            </a:r>
            <a:r>
              <a:rPr lang="ko-KR" altLang="en-US" sz="1600" b="1" smtClean="0">
                <a:ea typeface="조선일보명조" panose="02030304000000000000"/>
              </a:rPr>
              <a:t>ㆍ</a:t>
            </a:r>
            <a:r>
              <a:rPr lang="en-US" altLang="ko-KR" sz="1600" smtClean="0">
                <a:ea typeface="조선일보명조" panose="02030304000000000000"/>
              </a:rPr>
              <a:t>Regularity score</a:t>
            </a:r>
            <a:r>
              <a:rPr lang="ko-KR" altLang="en-US" sz="1600" smtClean="0">
                <a:ea typeface="조선일보명조" panose="02030304000000000000"/>
              </a:rPr>
              <a:t>는 정</a:t>
            </a:r>
            <a:r>
              <a:rPr lang="ko-KR" altLang="ko-KR" sz="1600" smtClean="0">
                <a:ea typeface="조선일보명조" panose="02030304000000000000"/>
              </a:rPr>
              <a:t>상 </a:t>
            </a:r>
            <a:r>
              <a:rPr lang="ko-KR" altLang="ko-KR" sz="1600">
                <a:ea typeface="조선일보명조" panose="02030304000000000000"/>
              </a:rPr>
              <a:t>상황일 </a:t>
            </a:r>
            <a:r>
              <a:rPr lang="ko-KR" altLang="ko-KR" sz="1600" smtClean="0">
                <a:ea typeface="조선일보명조" panose="02030304000000000000"/>
              </a:rPr>
              <a:t>경우</a:t>
            </a:r>
            <a:r>
              <a:rPr lang="ko-KR" altLang="en-US" sz="1600" smtClean="0">
                <a:ea typeface="조선일보명조" panose="02030304000000000000"/>
              </a:rPr>
              <a:t>에 높고 비정상 상황일 경우에 낮다</a:t>
            </a:r>
            <a:r>
              <a:rPr lang="en-US" altLang="ko-KR" sz="1600" smtClean="0">
                <a:ea typeface="조선일보명조" panose="02030304000000000000"/>
              </a:rPr>
              <a:t>.</a:t>
            </a:r>
            <a:endParaRPr lang="en-US" altLang="ko-KR" sz="1400" dirty="0" smtClean="0">
              <a:ea typeface="조선일보명조" panose="02030304000000000000"/>
            </a:endParaRPr>
          </a:p>
        </p:txBody>
      </p:sp>
      <p:pic>
        <p:nvPicPr>
          <p:cNvPr id="8" name="그림 7"/>
          <p:cNvPicPr/>
          <p:nvPr/>
        </p:nvPicPr>
        <p:blipFill>
          <a:blip r:embed="rId2"/>
          <a:stretch>
            <a:fillRect/>
          </a:stretch>
        </p:blipFill>
        <p:spPr>
          <a:xfrm>
            <a:off x="776510" y="3187700"/>
            <a:ext cx="5685250" cy="345694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26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6" name="TextBox 15"/>
          <p:cNvSpPr txBox="1"/>
          <p:nvPr/>
        </p:nvSpPr>
        <p:spPr>
          <a:xfrm>
            <a:off x="520407" y="894881"/>
            <a:ext cx="12464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Video Anomaly Detection</a:t>
            </a:r>
            <a:endParaRPr lang="en-US" altLang="ko-KR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smtClean="0"/>
              <a:t>ㆍ</a:t>
            </a:r>
            <a:r>
              <a:rPr lang="en-US" altLang="ko-KR" sz="200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3D CONV AE</a:t>
            </a:r>
          </a:p>
          <a:p>
            <a:endParaRPr lang="en-US" altLang="ko-KR" sz="1000" dirty="0"/>
          </a:p>
          <a:p>
            <a:r>
              <a:rPr lang="ko-KR" altLang="en-US" sz="1600" smtClean="0">
                <a:ea typeface="조선일보명조" panose="02030304000000000000"/>
              </a:rPr>
              <a:t>    </a:t>
            </a:r>
            <a:r>
              <a:rPr lang="ko-KR" altLang="en-US" sz="1600" b="1" smtClean="0">
                <a:ea typeface="조선일보명조" panose="02030304000000000000"/>
              </a:rPr>
              <a:t>ㆍ</a:t>
            </a:r>
            <a:r>
              <a:rPr lang="ko-KR" altLang="en-US" sz="1600" smtClean="0">
                <a:ea typeface="조선일보명조" panose="02030304000000000000"/>
              </a:rPr>
              <a:t>대표적인 </a:t>
            </a:r>
            <a:r>
              <a:rPr lang="en-US" altLang="ko-KR" sz="1600" smtClean="0">
                <a:ea typeface="조선일보명조" panose="02030304000000000000"/>
              </a:rPr>
              <a:t>Video Anomaly Detection </a:t>
            </a:r>
            <a:r>
              <a:rPr lang="ko-KR" altLang="en-US" sz="1600" smtClean="0">
                <a:ea typeface="조선일보명조" panose="02030304000000000000"/>
              </a:rPr>
              <a:t>기법</a:t>
            </a:r>
            <a:r>
              <a:rPr lang="en-US" altLang="ko-KR" sz="1600" smtClean="0">
                <a:ea typeface="조선일보명조" panose="02030304000000000000"/>
              </a:rPr>
              <a:t>: 3D CONV</a:t>
            </a:r>
            <a:r>
              <a:rPr lang="ko-KR" altLang="en-US" sz="1600" smtClean="0">
                <a:ea typeface="조선일보명조" panose="02030304000000000000"/>
              </a:rPr>
              <a:t>를 이용한 </a:t>
            </a:r>
            <a:r>
              <a:rPr lang="en-US" altLang="ko-KR" sz="1600" smtClean="0">
                <a:ea typeface="조선일보명조" panose="02030304000000000000"/>
              </a:rPr>
              <a:t>AutoEncoder </a:t>
            </a:r>
            <a:r>
              <a:rPr lang="en-US" altLang="ko-KR" sz="1600" dirty="0" smtClean="0">
                <a:ea typeface="조선일보명조" panose="02030304000000000000"/>
              </a:rPr>
              <a:t/>
            </a:r>
            <a:br>
              <a:rPr lang="en-US" altLang="ko-KR" sz="1600" dirty="0" smtClean="0">
                <a:ea typeface="조선일보명조" panose="02030304000000000000"/>
              </a:rPr>
            </a:br>
            <a:r>
              <a:rPr lang="en-US" altLang="ko-KR" sz="1600" smtClean="0">
                <a:ea typeface="조선일보명조" panose="02030304000000000000"/>
              </a:rPr>
              <a:t>    </a:t>
            </a:r>
            <a:r>
              <a:rPr lang="ko-KR" altLang="en-US" sz="1600" b="1" smtClean="0">
                <a:ea typeface="조선일보명조" panose="02030304000000000000"/>
              </a:rPr>
              <a:t>ㆍ</a:t>
            </a:r>
            <a:r>
              <a:rPr lang="ko-KR" altLang="en-US" sz="1600" smtClean="0">
                <a:ea typeface="조선일보명조" panose="02030304000000000000"/>
              </a:rPr>
              <a:t>학습을 할 때는 정상 상황만 복원하도록 하고 테스트할 때는 비정상 상황을 복원 </a:t>
            </a:r>
            <a:r>
              <a:rPr lang="en-US" altLang="ko-KR" sz="1600" smtClean="0">
                <a:ea typeface="조선일보명조" panose="02030304000000000000"/>
              </a:rPr>
              <a:t>(Reconstruction Loss </a:t>
            </a:r>
            <a:r>
              <a:rPr lang="ko-KR" altLang="en-US" sz="1600" smtClean="0">
                <a:ea typeface="조선일보명조" panose="02030304000000000000"/>
              </a:rPr>
              <a:t>이용</a:t>
            </a:r>
            <a:r>
              <a:rPr lang="en-US" altLang="ko-KR" sz="1600" smtClean="0">
                <a:ea typeface="조선일보명조" panose="02030304000000000000"/>
              </a:rPr>
              <a:t>)</a:t>
            </a:r>
            <a:r>
              <a:rPr lang="en-US" altLang="ko-KR" sz="1600">
                <a:ea typeface="조선일보명조" panose="02030304000000000000"/>
              </a:rPr>
              <a:t/>
            </a:r>
            <a:br>
              <a:rPr lang="en-US" altLang="ko-KR" sz="1600">
                <a:ea typeface="조선일보명조" panose="02030304000000000000"/>
              </a:rPr>
            </a:br>
            <a:r>
              <a:rPr lang="en-US" altLang="ko-KR" sz="1600">
                <a:ea typeface="조선일보명조" panose="02030304000000000000"/>
              </a:rPr>
              <a:t>    </a:t>
            </a:r>
            <a:r>
              <a:rPr lang="ko-KR" altLang="en-US" sz="1600" b="1" smtClean="0">
                <a:ea typeface="조선일보명조" panose="02030304000000000000"/>
              </a:rPr>
              <a:t>ㆍ</a:t>
            </a:r>
            <a:r>
              <a:rPr lang="en-US" altLang="ko-KR" sz="1600" smtClean="0">
                <a:ea typeface="조선일보명조" panose="02030304000000000000"/>
              </a:rPr>
              <a:t>Regularity Score</a:t>
            </a:r>
            <a:r>
              <a:rPr lang="ko-KR" altLang="en-US" sz="1600" smtClean="0">
                <a:ea typeface="조선일보명조" panose="02030304000000000000"/>
              </a:rPr>
              <a:t>를 시간 순으로 나타내려면 시간 정보가 담긴 비디오를 학습해야 됨 </a:t>
            </a:r>
            <a:r>
              <a:rPr lang="en-US" altLang="ko-KR" sz="1600" smtClean="0">
                <a:ea typeface="조선일보명조" panose="02030304000000000000"/>
              </a:rPr>
              <a:t>-&gt; 3D CONV</a:t>
            </a:r>
            <a:r>
              <a:rPr lang="ko-KR" altLang="en-US" sz="1600" smtClean="0">
                <a:ea typeface="조선일보명조" panose="02030304000000000000"/>
              </a:rPr>
              <a:t>로 위치</a:t>
            </a:r>
            <a:r>
              <a:rPr lang="en-US" altLang="ko-KR" sz="1600" smtClean="0">
                <a:ea typeface="조선일보명조" panose="02030304000000000000"/>
              </a:rPr>
              <a:t>, </a:t>
            </a:r>
            <a:r>
              <a:rPr lang="ko-KR" altLang="en-US" sz="1600" smtClean="0">
                <a:ea typeface="조선일보명조" panose="02030304000000000000"/>
              </a:rPr>
              <a:t>시간 정보 학습</a:t>
            </a:r>
            <a:endParaRPr lang="en-US" altLang="ko-KR" sz="1400" dirty="0" smtClean="0">
              <a:ea typeface="조선일보명조" panose="02030304000000000000"/>
            </a:endParaRPr>
          </a:p>
        </p:txBody>
      </p:sp>
      <p:pic>
        <p:nvPicPr>
          <p:cNvPr id="9" name="그림 8" descr="Detecting spatiotemporal irregularities in videos via a 3D convolutional  autoencoder - ScienceDirec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26" y="3328542"/>
            <a:ext cx="8663712" cy="258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27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6" name="TextBox 15"/>
          <p:cNvSpPr txBox="1"/>
          <p:nvPr/>
        </p:nvSpPr>
        <p:spPr>
          <a:xfrm>
            <a:off x="520407" y="894881"/>
            <a:ext cx="12464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Video Anomaly Detection</a:t>
            </a:r>
            <a:endParaRPr lang="en-US" altLang="ko-KR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smtClean="0"/>
              <a:t>ㆍ</a:t>
            </a:r>
            <a:r>
              <a:rPr lang="en-US" altLang="ko-KR" sz="200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Future Frame Prediction </a:t>
            </a:r>
          </a:p>
          <a:p>
            <a:endParaRPr lang="en-US" altLang="ko-KR" sz="1000" dirty="0"/>
          </a:p>
          <a:p>
            <a:r>
              <a:rPr lang="ko-KR" altLang="en-US" sz="1600" smtClean="0">
                <a:ea typeface="조선일보명조" panose="02030304000000000000"/>
              </a:rPr>
              <a:t>    </a:t>
            </a:r>
            <a:r>
              <a:rPr lang="ko-KR" altLang="en-US" sz="1600" b="1" smtClean="0">
                <a:ea typeface="조선일보명조" panose="02030304000000000000"/>
              </a:rPr>
              <a:t>ㆍ</a:t>
            </a:r>
            <a:r>
              <a:rPr lang="en-US" altLang="ko-KR" sz="1600" smtClean="0">
                <a:ea typeface="조선일보명조" panose="02030304000000000000"/>
              </a:rPr>
              <a:t>Future Frmae</a:t>
            </a:r>
            <a:r>
              <a:rPr lang="ko-KR" altLang="en-US" sz="1600" smtClean="0">
                <a:ea typeface="조선일보명조" panose="02030304000000000000"/>
              </a:rPr>
              <a:t>을 </a:t>
            </a:r>
            <a:r>
              <a:rPr lang="en-US" altLang="ko-KR" sz="1600" smtClean="0">
                <a:ea typeface="조선일보명조" panose="02030304000000000000"/>
              </a:rPr>
              <a:t>Prediction</a:t>
            </a:r>
            <a:r>
              <a:rPr lang="ko-KR" altLang="en-US" sz="1600" smtClean="0">
                <a:ea typeface="조선일보명조" panose="02030304000000000000"/>
              </a:rPr>
              <a:t>해서 </a:t>
            </a:r>
            <a:r>
              <a:rPr lang="en-US" altLang="ko-KR" sz="1600" smtClean="0">
                <a:ea typeface="조선일보명조" panose="02030304000000000000"/>
              </a:rPr>
              <a:t>Anomaly Detection</a:t>
            </a:r>
            <a:r>
              <a:rPr lang="ko-KR" altLang="en-US" sz="1600" smtClean="0">
                <a:ea typeface="조선일보명조" panose="02030304000000000000"/>
              </a:rPr>
              <a:t>을 하는 것 </a:t>
            </a:r>
            <a:endParaRPr lang="en-US" altLang="ko-KR" sz="1600" smtClean="0">
              <a:ea typeface="조선일보명조" panose="02030304000000000000"/>
            </a:endParaRPr>
          </a:p>
          <a:p>
            <a:r>
              <a:rPr lang="en-US" altLang="ko-KR" sz="1600" b="1">
                <a:ea typeface="조선일보명조" panose="02030304000000000000"/>
              </a:rPr>
              <a:t> </a:t>
            </a:r>
            <a:r>
              <a:rPr lang="en-US" altLang="ko-KR" sz="1600" b="1" smtClean="0">
                <a:ea typeface="조선일보명조" panose="02030304000000000000"/>
              </a:rPr>
              <a:t>   </a:t>
            </a:r>
            <a:r>
              <a:rPr lang="ko-KR" altLang="en-US" sz="1600" b="1" smtClean="0">
                <a:ea typeface="조선일보명조" panose="02030304000000000000"/>
              </a:rPr>
              <a:t>ㆍ</a:t>
            </a:r>
            <a:r>
              <a:rPr lang="en-US" altLang="ko-KR" sz="1600">
                <a:ea typeface="조선일보명조" panose="02030304000000000000"/>
              </a:rPr>
              <a:t>ex) 1~10</a:t>
            </a:r>
            <a:r>
              <a:rPr lang="ko-KR" altLang="en-US" sz="1600">
                <a:ea typeface="조선일보명조" panose="02030304000000000000"/>
              </a:rPr>
              <a:t>번째 프레임으로 </a:t>
            </a:r>
            <a:r>
              <a:rPr lang="en-US" altLang="ko-KR" sz="1600">
                <a:ea typeface="조선일보명조" panose="02030304000000000000"/>
              </a:rPr>
              <a:t>11</a:t>
            </a:r>
            <a:r>
              <a:rPr lang="ko-KR" altLang="en-US" sz="1600">
                <a:ea typeface="조선일보명조" panose="02030304000000000000"/>
              </a:rPr>
              <a:t>번째 프레임을 예측한 뒤 실제 </a:t>
            </a:r>
            <a:r>
              <a:rPr lang="en-US" altLang="ko-KR" sz="1600" smtClean="0">
                <a:ea typeface="조선일보명조" panose="02030304000000000000"/>
              </a:rPr>
              <a:t>11</a:t>
            </a:r>
            <a:r>
              <a:rPr lang="ko-KR" altLang="en-US" sz="1600" smtClean="0">
                <a:ea typeface="조선일보명조" panose="02030304000000000000"/>
              </a:rPr>
              <a:t>번째 프레임과 비교를 해서 오차가 크면 </a:t>
            </a:r>
            <a:r>
              <a:rPr lang="en-US" altLang="ko-KR" sz="1600" smtClean="0">
                <a:ea typeface="조선일보명조" panose="02030304000000000000"/>
              </a:rPr>
              <a:t>Anomaly</a:t>
            </a:r>
            <a:r>
              <a:rPr lang="ko-KR" altLang="en-US" sz="1600" smtClean="0">
                <a:ea typeface="조선일보명조" panose="02030304000000000000"/>
              </a:rPr>
              <a:t>라고 판정</a:t>
            </a:r>
            <a:r>
              <a:rPr lang="en-US" altLang="ko-KR" sz="1600">
                <a:ea typeface="조선일보명조" panose="02030304000000000000"/>
              </a:rPr>
              <a:t/>
            </a:r>
            <a:br>
              <a:rPr lang="en-US" altLang="ko-KR" sz="1600">
                <a:ea typeface="조선일보명조" panose="02030304000000000000"/>
              </a:rPr>
            </a:br>
            <a:r>
              <a:rPr lang="en-US" altLang="ko-KR" sz="1600">
                <a:ea typeface="조선일보명조" panose="02030304000000000000"/>
              </a:rPr>
              <a:t>    </a:t>
            </a:r>
            <a:r>
              <a:rPr lang="ko-KR" altLang="en-US" sz="1600" b="1" smtClean="0">
                <a:ea typeface="조선일보명조" panose="02030304000000000000"/>
              </a:rPr>
              <a:t>ㆍ</a:t>
            </a:r>
            <a:r>
              <a:rPr lang="en-US" altLang="ko-KR" sz="1600" b="1" smtClean="0">
                <a:ea typeface="조선일보명조" panose="02030304000000000000"/>
              </a:rPr>
              <a:t>Generator: </a:t>
            </a:r>
            <a:r>
              <a:rPr lang="en-US" altLang="ko-KR" sz="1600" smtClean="0">
                <a:ea typeface="조선일보명조" panose="02030304000000000000"/>
              </a:rPr>
              <a:t>U-Net</a:t>
            </a:r>
            <a:r>
              <a:rPr lang="en-US" altLang="ko-KR" sz="1600" b="1" smtClean="0">
                <a:ea typeface="조선일보명조" panose="02030304000000000000"/>
              </a:rPr>
              <a:t>, Discriminator: </a:t>
            </a:r>
            <a:r>
              <a:rPr lang="en-US" altLang="ko-KR" sz="1600" smtClean="0">
                <a:ea typeface="조선일보명조" panose="02030304000000000000"/>
              </a:rPr>
              <a:t>Patch Discriminator,</a:t>
            </a:r>
            <a:r>
              <a:rPr lang="en-US" altLang="ko-KR" sz="1600" smtClean="0">
                <a:solidFill>
                  <a:srgbClr val="FF0000"/>
                </a:solidFill>
                <a:ea typeface="조선일보명조" panose="02030304000000000000"/>
              </a:rPr>
              <a:t> Optical Flow </a:t>
            </a:r>
            <a:r>
              <a:rPr lang="ko-KR" altLang="en-US" sz="1600" smtClean="0">
                <a:solidFill>
                  <a:srgbClr val="FF0000"/>
                </a:solidFill>
                <a:ea typeface="조선일보명조" panose="02030304000000000000"/>
              </a:rPr>
              <a:t>추정 </a:t>
            </a:r>
            <a:r>
              <a:rPr lang="en-US" altLang="ko-KR" sz="1600" smtClean="0">
                <a:solidFill>
                  <a:srgbClr val="FF0000"/>
                </a:solidFill>
                <a:ea typeface="조선일보명조" panose="02030304000000000000"/>
              </a:rPr>
              <a:t>(</a:t>
            </a:r>
            <a:r>
              <a:rPr lang="ko-KR" altLang="en-US" sz="1600" smtClean="0">
                <a:solidFill>
                  <a:srgbClr val="FF0000"/>
                </a:solidFill>
                <a:ea typeface="조선일보명조" panose="02030304000000000000"/>
              </a:rPr>
              <a:t>작은 오차까지도 개선</a:t>
            </a:r>
            <a:r>
              <a:rPr lang="en-US" altLang="ko-KR" sz="1600" smtClean="0">
                <a:solidFill>
                  <a:srgbClr val="FF0000"/>
                </a:solidFill>
                <a:ea typeface="조선일보명조" panose="02030304000000000000"/>
              </a:rPr>
              <a:t>)</a:t>
            </a:r>
            <a:endParaRPr lang="en-US" altLang="ko-KR" sz="1400" dirty="0" smtClean="0">
              <a:solidFill>
                <a:srgbClr val="FF0000"/>
              </a:solidFill>
              <a:ea typeface="조선일보명조" panose="02030304000000000000"/>
            </a:endParaRPr>
          </a:p>
        </p:txBody>
      </p:sp>
      <p:pic>
        <p:nvPicPr>
          <p:cNvPr id="8" name="그림 7"/>
          <p:cNvPicPr/>
          <p:nvPr/>
        </p:nvPicPr>
        <p:blipFill>
          <a:blip r:embed="rId2"/>
          <a:stretch>
            <a:fillRect/>
          </a:stretch>
        </p:blipFill>
        <p:spPr>
          <a:xfrm>
            <a:off x="796321" y="3156921"/>
            <a:ext cx="8262335" cy="328045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28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411273" y="3307080"/>
            <a:ext cx="2620397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40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Thank You</a:t>
            </a:r>
            <a:endParaRPr lang="ko-KR" altLang="en-US" sz="40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7749" y="2856468"/>
            <a:ext cx="288745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 Intern Ahn Sung Hyun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2022/05/20&gt;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t="1" r="10464" b="-989"/>
          <a:stretch/>
        </p:blipFill>
        <p:spPr>
          <a:xfrm>
            <a:off x="11567161" y="7059263"/>
            <a:ext cx="731520" cy="3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</a:t>
            </a:r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efinition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nomaly Detection and Segmentation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이란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?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Anomaly</a:t>
            </a:r>
            <a:r>
              <a:rPr lang="ko-KR" altLang="en-US" sz="1600" dirty="0" smtClean="0">
                <a:ea typeface="조선일보명조" panose="02030304000000000000"/>
              </a:rPr>
              <a:t>는 정상의 범주에 벗어나 있는 모든 것을 말함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Anomaly Detection: </a:t>
            </a:r>
            <a:r>
              <a:rPr lang="ko-KR" altLang="en-US" sz="1600" dirty="0" smtClean="0">
                <a:ea typeface="조선일보명조" panose="02030304000000000000"/>
              </a:rPr>
              <a:t>불량 검출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 smtClean="0">
                <a:ea typeface="조선일보명조" panose="02030304000000000000"/>
              </a:rPr>
              <a:t>이상 감지</a:t>
            </a:r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등 비 정상 여부를 탐지하는 기술 </a:t>
            </a:r>
            <a:r>
              <a:rPr lang="en-US" altLang="ko-KR" sz="1600" dirty="0" smtClean="0">
                <a:ea typeface="조선일보명조" panose="02030304000000000000"/>
              </a:rPr>
              <a:t>(one class classification)</a:t>
            </a: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>
                <a:ea typeface="조선일보명조" panose="02030304000000000000"/>
              </a:rPr>
              <a:t>A</a:t>
            </a:r>
            <a:r>
              <a:rPr lang="en-US" altLang="ko-KR" sz="1600" dirty="0" smtClean="0">
                <a:ea typeface="조선일보명조" panose="02030304000000000000"/>
              </a:rPr>
              <a:t>nomaly </a:t>
            </a:r>
            <a:r>
              <a:rPr lang="en-US" altLang="ko-KR" sz="1600" dirty="0" err="1" smtClean="0">
                <a:ea typeface="조선일보명조" panose="02030304000000000000"/>
              </a:rPr>
              <a:t>Segementation</a:t>
            </a:r>
            <a:r>
              <a:rPr lang="en-US" altLang="ko-KR" sz="1600" dirty="0" smtClean="0">
                <a:ea typeface="조선일보명조" panose="02030304000000000000"/>
              </a:rPr>
              <a:t>: pixel level</a:t>
            </a:r>
            <a:r>
              <a:rPr lang="ko-KR" altLang="en-US" sz="1600" dirty="0" smtClean="0">
                <a:ea typeface="조선일보명조" panose="02030304000000000000"/>
              </a:rPr>
              <a:t>로 비정상 여부를 탐지하는 기술 </a:t>
            </a:r>
            <a:r>
              <a:rPr lang="en-US" altLang="ko-KR" sz="1600" dirty="0" smtClean="0">
                <a:ea typeface="조선일보명조" panose="02030304000000000000"/>
              </a:rPr>
              <a:t>(Anomaly Localization)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47" y="3640696"/>
            <a:ext cx="9469171" cy="200052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16755" y="5641225"/>
            <a:ext cx="2074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ea typeface="조선일보명조" panose="02030304000000000000"/>
              </a:rPr>
              <a:t>Anomaly Detection</a:t>
            </a:r>
            <a:r>
              <a:rPr lang="ko-KR" altLang="en-US" b="1" dirty="0" smtClean="0">
                <a:ea typeface="조선일보명조" panose="02030304000000000000"/>
              </a:rPr>
              <a:t> 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5815475" y="5641225"/>
            <a:ext cx="2526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ea typeface="조선일보명조" panose="02030304000000000000"/>
              </a:rPr>
              <a:t>Anomaly Segmentation</a:t>
            </a:r>
            <a:r>
              <a:rPr lang="ko-KR" altLang="en-US" b="1" dirty="0" smtClean="0">
                <a:ea typeface="조선일보명조" panose="02030304000000000000"/>
              </a:rPr>
              <a:t> 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670947" y="3271364"/>
            <a:ext cx="2355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ea typeface="조선일보명조" panose="02030304000000000000"/>
              </a:rPr>
              <a:t>[ </a:t>
            </a:r>
            <a:r>
              <a:rPr lang="ko-KR" altLang="en-US" b="1" dirty="0" smtClean="0">
                <a:solidFill>
                  <a:srgbClr val="FF0000"/>
                </a:solidFill>
                <a:ea typeface="조선일보명조" panose="02030304000000000000"/>
              </a:rPr>
              <a:t>케이블의 단면 영상 </a:t>
            </a:r>
            <a:r>
              <a:rPr lang="en-US" altLang="ko-KR" b="1" dirty="0" smtClean="0">
                <a:solidFill>
                  <a:srgbClr val="FF0000"/>
                </a:solidFill>
                <a:ea typeface="조선일보명조" panose="02030304000000000000"/>
              </a:rPr>
              <a:t>]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Dataset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Classification Dataset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특정</a:t>
            </a:r>
            <a:r>
              <a:rPr lang="ko-KR" altLang="en-US" sz="1600" u="sng" dirty="0" smtClean="0">
                <a:ea typeface="조선일보명조" panose="02030304000000000000"/>
              </a:rPr>
              <a:t> 클래스만 정상으로 취급</a:t>
            </a:r>
            <a:r>
              <a:rPr lang="en-US" altLang="ko-KR" sz="1600" u="sng" dirty="0" smtClean="0">
                <a:ea typeface="조선일보명조" panose="02030304000000000000"/>
              </a:rPr>
              <a:t>, </a:t>
            </a:r>
            <a:r>
              <a:rPr lang="ko-KR" altLang="en-US" sz="1600" u="sng" dirty="0" smtClean="0">
                <a:ea typeface="조선일보명조" panose="02030304000000000000"/>
              </a:rPr>
              <a:t>나머지 클래스는 모두 </a:t>
            </a:r>
            <a:r>
              <a:rPr lang="ko-KR" altLang="en-US" sz="1600" u="sng" dirty="0" err="1" smtClean="0">
                <a:ea typeface="조선일보명조" panose="02030304000000000000"/>
              </a:rPr>
              <a:t>이상치로</a:t>
            </a:r>
            <a:r>
              <a:rPr lang="ko-KR" altLang="en-US" sz="1600" u="sng" dirty="0" smtClean="0">
                <a:ea typeface="조선일보명조" panose="02030304000000000000"/>
              </a:rPr>
              <a:t> 취급하는 경우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(‘</a:t>
            </a:r>
            <a:r>
              <a:rPr lang="ko-KR" altLang="en-US" sz="1600" dirty="0" smtClean="0">
                <a:ea typeface="조선일보명조" panose="02030304000000000000"/>
              </a:rPr>
              <a:t>고양이</a:t>
            </a:r>
            <a:r>
              <a:rPr lang="en-US" altLang="ko-KR" sz="1600" dirty="0" smtClean="0">
                <a:ea typeface="조선일보명조" panose="02030304000000000000"/>
              </a:rPr>
              <a:t>’) -&gt; </a:t>
            </a:r>
            <a:r>
              <a:rPr lang="ko-KR" altLang="en-US" sz="1600" dirty="0" smtClean="0">
                <a:ea typeface="조선일보명조" panose="02030304000000000000"/>
              </a:rPr>
              <a:t>정상</a:t>
            </a:r>
            <a:r>
              <a:rPr lang="en-US" altLang="ko-KR" sz="1600" dirty="0" smtClean="0">
                <a:ea typeface="조선일보명조" panose="02030304000000000000"/>
              </a:rPr>
              <a:t>, (‘</a:t>
            </a:r>
            <a:r>
              <a:rPr lang="ko-KR" altLang="en-US" sz="1600" dirty="0" smtClean="0">
                <a:ea typeface="조선일보명조" panose="02030304000000000000"/>
              </a:rPr>
              <a:t>개</a:t>
            </a:r>
            <a:r>
              <a:rPr lang="en-US" altLang="ko-KR" sz="1600" dirty="0" smtClean="0">
                <a:ea typeface="조선일보명조" panose="02030304000000000000"/>
              </a:rPr>
              <a:t>’, ‘</a:t>
            </a:r>
            <a:r>
              <a:rPr lang="ko-KR" altLang="en-US" sz="1600" dirty="0" smtClean="0">
                <a:ea typeface="조선일보명조" panose="02030304000000000000"/>
              </a:rPr>
              <a:t>비행기</a:t>
            </a:r>
            <a:r>
              <a:rPr lang="en-US" altLang="ko-KR" sz="1600" dirty="0" smtClean="0">
                <a:ea typeface="조선일보명조" panose="02030304000000000000"/>
              </a:rPr>
              <a:t>’</a:t>
            </a:r>
            <a:r>
              <a:rPr lang="ko-KR" altLang="en-US" sz="1600" dirty="0" smtClean="0">
                <a:ea typeface="조선일보명조" panose="02030304000000000000"/>
              </a:rPr>
              <a:t>등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ko-KR" altLang="en-US" sz="1600" dirty="0" smtClean="0">
                <a:ea typeface="조선일보명조" panose="02030304000000000000"/>
              </a:rPr>
              <a:t>비정상</a:t>
            </a:r>
            <a:endParaRPr lang="en-US" altLang="ko-KR" sz="1600" dirty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ex) </a:t>
            </a:r>
            <a:r>
              <a:rPr lang="en-US" altLang="ko-KR" sz="1600" dirty="0" err="1" smtClean="0">
                <a:ea typeface="조선일보명조" panose="02030304000000000000"/>
              </a:rPr>
              <a:t>Mnist</a:t>
            </a:r>
            <a:r>
              <a:rPr lang="en-US" altLang="ko-KR" sz="1600" dirty="0" smtClean="0">
                <a:ea typeface="조선일보명조" panose="02030304000000000000"/>
              </a:rPr>
              <a:t>, Fashion-</a:t>
            </a:r>
            <a:r>
              <a:rPr lang="en-US" altLang="ko-KR" sz="1600" dirty="0" err="1" smtClean="0">
                <a:ea typeface="조선일보명조" panose="02030304000000000000"/>
              </a:rPr>
              <a:t>Mnist</a:t>
            </a:r>
            <a:r>
              <a:rPr lang="en-US" altLang="ko-KR" sz="1600" dirty="0" smtClean="0">
                <a:ea typeface="조선일보명조" panose="02030304000000000000"/>
              </a:rPr>
              <a:t>, CIFAR10, ImageNet </a:t>
            </a:r>
            <a:r>
              <a:rPr lang="ko-KR" altLang="en-US" sz="1600" dirty="0" smtClean="0">
                <a:ea typeface="조선일보명조" panose="02030304000000000000"/>
              </a:rPr>
              <a:t>등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1028" name="Picture 4" descr="Tensorflow Vanilla CNN 예제 연습 - CIFAR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75" y="3166244"/>
            <a:ext cx="5174012" cy="38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9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5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Dataset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Synthetic Dataset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일반</a:t>
            </a:r>
            <a:r>
              <a:rPr lang="ko-KR" altLang="en-US" sz="1600" u="sng" dirty="0" smtClean="0">
                <a:ea typeface="조선일보명조" panose="02030304000000000000"/>
              </a:rPr>
              <a:t> 영상이 아닌 깨지거나 </a:t>
            </a:r>
            <a:r>
              <a:rPr lang="ko-KR" altLang="en-US" sz="1600" u="sng" dirty="0" err="1" smtClean="0">
                <a:ea typeface="조선일보명조" panose="02030304000000000000"/>
              </a:rPr>
              <a:t>비오는</a:t>
            </a:r>
            <a:r>
              <a:rPr lang="ko-KR" altLang="en-US" sz="1600" u="sng" dirty="0" smtClean="0">
                <a:ea typeface="조선일보명조" panose="02030304000000000000"/>
              </a:rPr>
              <a:t> 영상 등을 </a:t>
            </a:r>
            <a:r>
              <a:rPr lang="ko-KR" altLang="en-US" sz="1600" u="sng" dirty="0" err="1" smtClean="0">
                <a:ea typeface="조선일보명조" panose="02030304000000000000"/>
              </a:rPr>
              <a:t>이상치로</a:t>
            </a:r>
            <a:r>
              <a:rPr lang="ko-KR" altLang="en-US" sz="1600" u="sng" dirty="0" smtClean="0">
                <a:ea typeface="조선일보명조" panose="02030304000000000000"/>
              </a:rPr>
              <a:t> 취급하는 경우</a:t>
            </a:r>
            <a:endParaRPr lang="en-US" altLang="ko-KR" sz="1600" u="sng" dirty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ex) ImageNet-C, ImageNet-P, </a:t>
            </a:r>
            <a:r>
              <a:rPr lang="en-US" altLang="ko-KR" sz="1600" dirty="0" err="1" smtClean="0">
                <a:ea typeface="조선일보명조" panose="02030304000000000000"/>
              </a:rPr>
              <a:t>Mnist</a:t>
            </a:r>
            <a:r>
              <a:rPr lang="en-US" altLang="ko-KR" sz="1600" dirty="0" smtClean="0">
                <a:ea typeface="조선일보명조" panose="02030304000000000000"/>
              </a:rPr>
              <a:t>-C </a:t>
            </a:r>
            <a:r>
              <a:rPr lang="ko-KR" altLang="en-US" sz="1600" dirty="0" smtClean="0">
                <a:ea typeface="조선일보명조" panose="02030304000000000000"/>
              </a:rPr>
              <a:t>등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2050" name="Picture 2" descr="ImageNet-C Dataset | Papers With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9" y="2855522"/>
            <a:ext cx="5824601" cy="404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6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Dataset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Real World Dataset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실제</a:t>
            </a:r>
            <a:r>
              <a:rPr lang="ko-KR" altLang="en-US" sz="1600" u="sng" dirty="0" smtClean="0">
                <a:ea typeface="조선일보명조" panose="02030304000000000000"/>
              </a:rPr>
              <a:t> 환경에서 발생하는 </a:t>
            </a:r>
            <a:r>
              <a:rPr lang="ko-KR" altLang="en-US" sz="1600" u="sng" dirty="0" err="1" smtClean="0">
                <a:ea typeface="조선일보명조" panose="02030304000000000000"/>
              </a:rPr>
              <a:t>이상치를</a:t>
            </a:r>
            <a:r>
              <a:rPr lang="ko-KR" altLang="en-US" sz="1600" u="sng" dirty="0" smtClean="0">
                <a:ea typeface="조선일보명조" panose="02030304000000000000"/>
              </a:rPr>
              <a:t> 다루는 </a:t>
            </a:r>
            <a:r>
              <a:rPr lang="en-US" altLang="ko-KR" sz="1600" u="sng" dirty="0" smtClean="0">
                <a:ea typeface="조선일보명조" panose="02030304000000000000"/>
              </a:rPr>
              <a:t>Dataset</a:t>
            </a:r>
            <a:endParaRPr lang="en-US" altLang="ko-KR" sz="1600" u="sng" dirty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ex) </a:t>
            </a:r>
            <a:r>
              <a:rPr lang="en-US" altLang="ko-KR" sz="1600" dirty="0" err="1" smtClean="0">
                <a:ea typeface="조선일보명조" panose="02030304000000000000"/>
              </a:rPr>
              <a:t>mvTec</a:t>
            </a:r>
            <a:r>
              <a:rPr lang="en-US" altLang="ko-KR" sz="1600" dirty="0" smtClean="0">
                <a:ea typeface="조선일보명조" panose="02030304000000000000"/>
              </a:rPr>
              <a:t>, BTAD, LAG, STC</a:t>
            </a:r>
          </a:p>
        </p:txBody>
      </p:sp>
      <p:pic>
        <p:nvPicPr>
          <p:cNvPr id="8" name="그림 7"/>
          <p:cNvPicPr/>
          <p:nvPr/>
        </p:nvPicPr>
        <p:blipFill>
          <a:blip r:embed="rId3"/>
          <a:stretch>
            <a:fillRect/>
          </a:stretch>
        </p:blipFill>
        <p:spPr>
          <a:xfrm>
            <a:off x="797782" y="2855522"/>
            <a:ext cx="3399314" cy="4203741"/>
          </a:xfrm>
          <a:prstGeom prst="rect">
            <a:avLst/>
          </a:prstGeom>
        </p:spPr>
      </p:pic>
      <p:pic>
        <p:nvPicPr>
          <p:cNvPr id="9" name="그림 8"/>
          <p:cNvPicPr/>
          <p:nvPr/>
        </p:nvPicPr>
        <p:blipFill>
          <a:blip r:embed="rId4"/>
          <a:stretch>
            <a:fillRect/>
          </a:stretch>
        </p:blipFill>
        <p:spPr>
          <a:xfrm>
            <a:off x="4480973" y="2855522"/>
            <a:ext cx="2770219" cy="2146246"/>
          </a:xfrm>
          <a:prstGeom prst="rect">
            <a:avLst/>
          </a:prstGeom>
        </p:spPr>
      </p:pic>
      <p:pic>
        <p:nvPicPr>
          <p:cNvPr id="11" name="그림 10"/>
          <p:cNvPicPr/>
          <p:nvPr/>
        </p:nvPicPr>
        <p:blipFill>
          <a:blip r:embed="rId5"/>
          <a:stretch>
            <a:fillRect/>
          </a:stretch>
        </p:blipFill>
        <p:spPr>
          <a:xfrm>
            <a:off x="7461427" y="2683174"/>
            <a:ext cx="3390900" cy="2290445"/>
          </a:xfrm>
          <a:prstGeom prst="rect">
            <a:avLst/>
          </a:prstGeom>
        </p:spPr>
      </p:pic>
      <p:pic>
        <p:nvPicPr>
          <p:cNvPr id="13" name="그림 12"/>
          <p:cNvPicPr/>
          <p:nvPr/>
        </p:nvPicPr>
        <p:blipFill>
          <a:blip r:embed="rId6"/>
          <a:stretch>
            <a:fillRect/>
          </a:stretch>
        </p:blipFill>
        <p:spPr>
          <a:xfrm>
            <a:off x="4509178" y="5015833"/>
            <a:ext cx="4203065" cy="204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7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Dataset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mvTec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Dataset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제조</a:t>
            </a:r>
            <a:r>
              <a:rPr lang="ko-KR" altLang="en-US" sz="1600" u="sng" dirty="0" smtClean="0">
                <a:ea typeface="조선일보명조" panose="02030304000000000000"/>
              </a:rPr>
              <a:t> 환경에서의 불량 검출을 위한 데이터 셋</a:t>
            </a:r>
            <a:r>
              <a:rPr lang="en-US" altLang="ko-KR" sz="1600" u="sng" dirty="0">
                <a:ea typeface="조선일보명조" panose="02030304000000000000"/>
              </a:rPr>
              <a:t> </a:t>
            </a:r>
            <a:r>
              <a:rPr lang="en-US" altLang="ko-KR" sz="1600" u="sng" dirty="0" smtClean="0">
                <a:ea typeface="조선일보명조" panose="02030304000000000000"/>
              </a:rPr>
              <a:t>(15 Categories)</a:t>
            </a:r>
            <a:endParaRPr lang="en-US" altLang="ko-KR" sz="1600" u="sng" dirty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Train Data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en-US" altLang="ko-KR" sz="1600" dirty="0" smtClean="0">
                <a:ea typeface="조선일보명조" panose="02030304000000000000"/>
              </a:rPr>
              <a:t>normal data, Test Data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en-US" altLang="ko-KR" sz="1600" dirty="0" err="1" smtClean="0">
                <a:ea typeface="조선일보명조" panose="02030304000000000000"/>
              </a:rPr>
              <a:t>normal,abnormal</a:t>
            </a:r>
            <a:r>
              <a:rPr lang="en-US" altLang="ko-KR" sz="1600" dirty="0" smtClean="0">
                <a:ea typeface="조선일보명조" panose="02030304000000000000"/>
              </a:rPr>
              <a:t> data</a:t>
            </a:r>
            <a:r>
              <a:rPr lang="ko-KR" altLang="en-US" sz="1600" dirty="0" smtClean="0">
                <a:ea typeface="조선일보명조" panose="02030304000000000000"/>
              </a:rPr>
              <a:t>로 구성 </a:t>
            </a:r>
            <a:r>
              <a:rPr lang="en-US" altLang="ko-KR" sz="1600" dirty="0" smtClean="0">
                <a:ea typeface="조선일보명조" panose="02030304000000000000"/>
              </a:rPr>
              <a:t>(3269:1725)</a:t>
            </a:r>
          </a:p>
          <a:p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   </a:t>
            </a:r>
            <a:r>
              <a:rPr lang="ko-KR" altLang="en-US" sz="1600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segmentation</a:t>
            </a:r>
            <a:r>
              <a:rPr lang="ko-KR" altLang="en-US" sz="1600" dirty="0" smtClean="0">
                <a:ea typeface="조선일보명조" panose="02030304000000000000"/>
              </a:rPr>
              <a:t>을 위한 </a:t>
            </a:r>
            <a:r>
              <a:rPr lang="en-US" altLang="ko-KR" sz="1600" dirty="0" smtClean="0">
                <a:ea typeface="조선일보명조" panose="02030304000000000000"/>
              </a:rPr>
              <a:t>label</a:t>
            </a:r>
            <a:r>
              <a:rPr lang="ko-KR" altLang="en-US" sz="1600" dirty="0" smtClean="0">
                <a:ea typeface="조선일보명조" panose="02030304000000000000"/>
              </a:rPr>
              <a:t>도 갖고 있어서 </a:t>
            </a:r>
            <a:r>
              <a:rPr lang="en-US" altLang="ko-KR" sz="1600" dirty="0" smtClean="0">
                <a:ea typeface="조선일보명조" panose="02030304000000000000"/>
              </a:rPr>
              <a:t>Detection, Segmentation </a:t>
            </a:r>
            <a:r>
              <a:rPr lang="ko-KR" altLang="en-US" sz="1600" dirty="0" smtClean="0">
                <a:ea typeface="조선일보명조" panose="02030304000000000000"/>
              </a:rPr>
              <a:t>성능 측정이 가능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8" name="그림 7"/>
          <p:cNvPicPr/>
          <p:nvPr/>
        </p:nvPicPr>
        <p:blipFill>
          <a:blip r:embed="rId3"/>
          <a:stretch>
            <a:fillRect/>
          </a:stretch>
        </p:blipFill>
        <p:spPr>
          <a:xfrm>
            <a:off x="697198" y="3101743"/>
            <a:ext cx="3426746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8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Dataset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BTAD (Bean Tech Anomaly Detection)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제조</a:t>
            </a:r>
            <a:r>
              <a:rPr lang="ko-KR" altLang="en-US" sz="1600" u="sng" dirty="0" smtClean="0">
                <a:ea typeface="조선일보명조" panose="02030304000000000000"/>
              </a:rPr>
              <a:t> 환경에서의 불량 검출을 위한 데이터 셋</a:t>
            </a:r>
            <a:r>
              <a:rPr lang="en-US" altLang="ko-KR" sz="1600" u="sng" dirty="0">
                <a:ea typeface="조선일보명조" panose="02030304000000000000"/>
              </a:rPr>
              <a:t> </a:t>
            </a:r>
            <a:endParaRPr lang="en-US" altLang="ko-KR" sz="1600" u="sng" dirty="0" smtClean="0">
              <a:ea typeface="조선일보명조" panose="02030304000000000000"/>
            </a:endParaRPr>
          </a:p>
          <a:p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   </a:t>
            </a:r>
            <a:r>
              <a:rPr lang="ko-KR" altLang="en-US" sz="1600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Product1,2,3</a:t>
            </a:r>
            <a:r>
              <a:rPr lang="ko-KR" altLang="en-US" sz="1600" dirty="0" smtClean="0">
                <a:ea typeface="조선일보명조" panose="02030304000000000000"/>
              </a:rPr>
              <a:t>로 구분되어 있음 </a:t>
            </a:r>
            <a:r>
              <a:rPr lang="en-US" altLang="ko-KR" sz="1600" dirty="0" smtClean="0">
                <a:ea typeface="조선일보명조" panose="02030304000000000000"/>
              </a:rPr>
              <a:t>(400:1000:399 Train Data)</a:t>
            </a: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segmentation</a:t>
            </a:r>
            <a:r>
              <a:rPr lang="ko-KR" altLang="en-US" sz="1600" dirty="0" smtClean="0">
                <a:ea typeface="조선일보명조" panose="02030304000000000000"/>
              </a:rPr>
              <a:t>을 위한 </a:t>
            </a:r>
            <a:r>
              <a:rPr lang="en-US" altLang="ko-KR" sz="1600" dirty="0" smtClean="0">
                <a:ea typeface="조선일보명조" panose="02030304000000000000"/>
              </a:rPr>
              <a:t>label</a:t>
            </a:r>
            <a:r>
              <a:rPr lang="ko-KR" altLang="en-US" sz="1600" dirty="0" smtClean="0">
                <a:ea typeface="조선일보명조" panose="02030304000000000000"/>
              </a:rPr>
              <a:t>도 갖고 있어서 </a:t>
            </a:r>
            <a:r>
              <a:rPr lang="en-US" altLang="ko-KR" sz="1600" dirty="0" smtClean="0">
                <a:ea typeface="조선일보명조" panose="02030304000000000000"/>
              </a:rPr>
              <a:t>Detection, Segmentation </a:t>
            </a:r>
            <a:r>
              <a:rPr lang="ko-KR" altLang="en-US" sz="1600" dirty="0" smtClean="0">
                <a:ea typeface="조선일보명조" panose="02030304000000000000"/>
              </a:rPr>
              <a:t>성능 측정이 가능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9" name="그림 8"/>
          <p:cNvPicPr/>
          <p:nvPr/>
        </p:nvPicPr>
        <p:blipFill>
          <a:blip r:embed="rId3"/>
          <a:stretch>
            <a:fillRect/>
          </a:stretch>
        </p:blipFill>
        <p:spPr>
          <a:xfrm>
            <a:off x="695357" y="3329467"/>
            <a:ext cx="4763611" cy="3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9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160" y="7059263"/>
            <a:ext cx="817013" cy="353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407" y="867292"/>
            <a:ext cx="1218060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Dataset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LAG </a:t>
            </a:r>
            <a:r>
              <a:rPr lang="en-US" altLang="ko-KR" dirty="0" smtClean="0"/>
              <a:t>(</a:t>
            </a:r>
            <a:r>
              <a:rPr lang="en-US" altLang="ko-KR" dirty="0"/>
              <a:t>Large-scale Attention based Glaucoma) </a:t>
            </a:r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녹내장</a:t>
            </a:r>
            <a:r>
              <a:rPr lang="en-US" altLang="ko-KR" sz="1600" u="sng" dirty="0" smtClean="0">
                <a:ea typeface="조선일보명조" panose="02030304000000000000"/>
              </a:rPr>
              <a:t>(glaucoma) </a:t>
            </a:r>
            <a:r>
              <a:rPr lang="ko-KR" altLang="en-US" sz="1600" u="sng" dirty="0" smtClean="0">
                <a:ea typeface="조선일보명조" panose="02030304000000000000"/>
              </a:rPr>
              <a:t>검출을 위한 </a:t>
            </a:r>
            <a:r>
              <a:rPr lang="ko-KR" altLang="en-US" sz="1600" u="sng" dirty="0" err="1" smtClean="0">
                <a:ea typeface="조선일보명조" panose="02030304000000000000"/>
              </a:rPr>
              <a:t>데이터셋</a:t>
            </a:r>
            <a:r>
              <a:rPr lang="en-US" altLang="ko-KR" sz="1600" u="sng" dirty="0" smtClean="0">
                <a:ea typeface="조선일보명조" panose="02030304000000000000"/>
              </a:rPr>
              <a:t>, </a:t>
            </a:r>
            <a:r>
              <a:rPr lang="ko-KR" altLang="en-US" sz="1600" u="sng" dirty="0" smtClean="0">
                <a:ea typeface="조선일보명조" panose="02030304000000000000"/>
              </a:rPr>
              <a:t>의료 진단 데이터 셋</a:t>
            </a:r>
            <a:endParaRPr lang="en-US" altLang="ko-KR" sz="1600" u="sng" dirty="0" smtClean="0">
              <a:ea typeface="조선일보명조" panose="0203030400000000000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90244" y="4918205"/>
            <a:ext cx="6721475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err="1" smtClean="0"/>
              <a:t>ㆍ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STC (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ShanghaiTech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Campus)</a:t>
            </a: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학교</a:t>
            </a:r>
            <a:r>
              <a:rPr lang="ko-KR" altLang="en-US" sz="1600" u="sng" dirty="0" smtClean="0">
                <a:ea typeface="조선일보명조" panose="02030304000000000000"/>
              </a:rPr>
              <a:t> 캠퍼스의 </a:t>
            </a:r>
            <a:r>
              <a:rPr lang="en-US" altLang="ko-KR" sz="1600" u="sng" dirty="0" smtClean="0">
                <a:ea typeface="조선일보명조" panose="02030304000000000000"/>
              </a:rPr>
              <a:t>CCTV </a:t>
            </a:r>
            <a:r>
              <a:rPr lang="ko-KR" altLang="en-US" sz="1600" u="sng" dirty="0" smtClean="0">
                <a:ea typeface="조선일보명조" panose="02030304000000000000"/>
              </a:rPr>
              <a:t>영상 데이터 셋 </a:t>
            </a:r>
            <a:r>
              <a:rPr lang="en-US" altLang="ko-KR" sz="1600" u="sng" dirty="0" smtClean="0">
                <a:ea typeface="조선일보명조" panose="02030304000000000000"/>
              </a:rPr>
              <a:t>(27</a:t>
            </a:r>
            <a:r>
              <a:rPr lang="ko-KR" altLang="en-US" sz="1600" u="sng" dirty="0" smtClean="0">
                <a:ea typeface="조선일보명조" panose="02030304000000000000"/>
              </a:rPr>
              <a:t>만 프레임</a:t>
            </a:r>
            <a:r>
              <a:rPr lang="en-US" altLang="ko-KR" sz="1600" u="sng" dirty="0" smtClean="0">
                <a:ea typeface="조선일보명조" panose="02030304000000000000"/>
              </a:rPr>
              <a:t>, 4</a:t>
            </a:r>
            <a:r>
              <a:rPr lang="ko-KR" altLang="en-US" sz="1600" u="sng" dirty="0" smtClean="0">
                <a:ea typeface="조선일보명조" panose="02030304000000000000"/>
              </a:rPr>
              <a:t>만 프레임</a:t>
            </a:r>
            <a:r>
              <a:rPr lang="en-US" altLang="ko-KR" sz="1600" u="sng" dirty="0" smtClean="0">
                <a:ea typeface="조선일보명조" panose="02030304000000000000"/>
              </a:rPr>
              <a:t>)</a:t>
            </a:r>
          </a:p>
          <a:p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   </a:t>
            </a:r>
            <a:r>
              <a:rPr lang="ko-KR" altLang="en-US" sz="1600" dirty="0" err="1" smtClean="0">
                <a:ea typeface="조선일보명조" panose="02030304000000000000"/>
              </a:rPr>
              <a:t>ㆍ데이터</a:t>
            </a:r>
            <a:r>
              <a:rPr lang="ko-KR" altLang="en-US" sz="1600" dirty="0" smtClean="0">
                <a:ea typeface="조선일보명조" panose="02030304000000000000"/>
              </a:rPr>
              <a:t> 셋이 영상으로 이루어져 있으므로 </a:t>
            </a:r>
            <a:r>
              <a:rPr lang="en-US" altLang="ko-KR" sz="1600" dirty="0" smtClean="0">
                <a:ea typeface="조선일보명조" panose="02030304000000000000"/>
              </a:rPr>
              <a:t>Time-Series-Image Dataset</a:t>
            </a:r>
          </a:p>
          <a:p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   </a:t>
            </a:r>
            <a:r>
              <a:rPr lang="ko-KR" altLang="en-US" sz="1600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Anomaly Map</a:t>
            </a:r>
            <a:r>
              <a:rPr lang="ko-KR" altLang="en-US" sz="1600" dirty="0" smtClean="0">
                <a:ea typeface="조선일보명조" panose="02030304000000000000"/>
              </a:rPr>
              <a:t>도 갖고 있음 </a:t>
            </a:r>
            <a:r>
              <a:rPr lang="en-US" altLang="ko-KR" sz="1600" dirty="0" smtClean="0">
                <a:ea typeface="조선일보명조" panose="02030304000000000000"/>
              </a:rPr>
              <a:t>-&gt; segmentation </a:t>
            </a:r>
            <a:r>
              <a:rPr lang="ko-KR" altLang="en-US" sz="1600" dirty="0" smtClean="0">
                <a:ea typeface="조선일보명조" panose="02030304000000000000"/>
              </a:rPr>
              <a:t>활용</a:t>
            </a:r>
            <a:endParaRPr lang="en-US" altLang="ko-KR" sz="1600" u="sng" dirty="0">
              <a:ea typeface="조선일보명조" panose="02030304000000000000"/>
            </a:endParaRPr>
          </a:p>
        </p:txBody>
      </p:sp>
      <p:pic>
        <p:nvPicPr>
          <p:cNvPr id="8" name="그림 7"/>
          <p:cNvPicPr/>
          <p:nvPr/>
        </p:nvPicPr>
        <p:blipFill>
          <a:blip r:embed="rId3"/>
          <a:stretch>
            <a:fillRect/>
          </a:stretch>
        </p:blipFill>
        <p:spPr>
          <a:xfrm>
            <a:off x="490244" y="2455412"/>
            <a:ext cx="3390900" cy="2290445"/>
          </a:xfrm>
          <a:prstGeom prst="rect">
            <a:avLst/>
          </a:prstGeom>
        </p:spPr>
      </p:pic>
      <p:pic>
        <p:nvPicPr>
          <p:cNvPr id="10" name="그림 9"/>
          <p:cNvPicPr/>
          <p:nvPr/>
        </p:nvPicPr>
        <p:blipFill>
          <a:blip r:embed="rId4"/>
          <a:stretch>
            <a:fillRect/>
          </a:stretch>
        </p:blipFill>
        <p:spPr>
          <a:xfrm>
            <a:off x="7273863" y="4440187"/>
            <a:ext cx="5110310" cy="25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K_SHA_ppt_design" id="{35DECB70-B79A-477F-9CE3-51383082747F}" vid="{E4F8230B-F424-48CD-86BD-710EDE5FCC2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CUK_SHA_ppt_design</Template>
  <TotalTime>5767</TotalTime>
  <Words>1178</Words>
  <Application>Microsoft Office PowerPoint</Application>
  <PresentationFormat>사용자 지정</PresentationFormat>
  <Paragraphs>235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4" baseType="lpstr">
      <vt:lpstr>맑은 고딕</vt:lpstr>
      <vt:lpstr>조선일보명조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SungHyun Ahn</dc:creator>
  <cp:lastModifiedBy>SungHyun Ahn</cp:lastModifiedBy>
  <cp:revision>621</cp:revision>
  <dcterms:created xsi:type="dcterms:W3CDTF">2021-09-26T02:36:25Z</dcterms:created>
  <dcterms:modified xsi:type="dcterms:W3CDTF">2022-05-21T02:43:31Z</dcterms:modified>
</cp:coreProperties>
</file>