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22"/>
  </p:notesMasterIdLst>
  <p:sldIdLst>
    <p:sldId id="256" r:id="rId2"/>
    <p:sldId id="261" r:id="rId3"/>
    <p:sldId id="335" r:id="rId4"/>
    <p:sldId id="334" r:id="rId5"/>
    <p:sldId id="341" r:id="rId6"/>
    <p:sldId id="336" r:id="rId7"/>
    <p:sldId id="337" r:id="rId8"/>
    <p:sldId id="339" r:id="rId9"/>
    <p:sldId id="340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262" r:id="rId21"/>
  </p:sldIdLst>
  <p:sldSz cx="13444538" cy="7562850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C6875E62-F346-44A9-8605-B08B2FE99D05}">
          <p14:sldIdLst>
            <p14:sldId id="256"/>
            <p14:sldId id="261"/>
            <p14:sldId id="335"/>
            <p14:sldId id="334"/>
            <p14:sldId id="341"/>
            <p14:sldId id="336"/>
            <p14:sldId id="337"/>
            <p14:sldId id="339"/>
            <p14:sldId id="340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2E86"/>
    <a:srgbClr val="B9B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84" y="102"/>
      </p:cViewPr>
      <p:guideLst>
        <p:guide orient="horz" pos="2382"/>
        <p:guide pos="4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91B1B-819D-4F22-85FE-A80156B87736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D0750-3D06-44C2-9A2B-6D2CECFC70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255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567" y="1237717"/>
            <a:ext cx="10083404" cy="2632992"/>
          </a:xfrm>
        </p:spPr>
        <p:txBody>
          <a:bodyPr anchor="b"/>
          <a:lstStyle>
            <a:lvl1pPr algn="ctr">
              <a:defRPr sz="66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7C87-E023-4EA3-9372-456DAC813F74}" type="datetime1">
              <a:rPr lang="en-US" altLang="ko-KR" smtClean="0"/>
              <a:t>4/8/2022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51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99D1-B54D-4A5D-B90D-DE81B580CE05}" type="datetime1">
              <a:rPr lang="en-US" altLang="ko-KR" smtClean="0"/>
              <a:t>4/8/2022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06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1247" y="402652"/>
            <a:ext cx="2898979" cy="640916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312" y="402652"/>
            <a:ext cx="8528879" cy="640916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4774-3690-4F9D-BB7D-297EAE35113D}" type="datetime1">
              <a:rPr lang="en-US" altLang="ko-KR" smtClean="0"/>
              <a:t>4/8/2022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92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A44-2AF6-4648-A8A2-041B5F20298E}" type="datetime1">
              <a:rPr lang="en-US" altLang="ko-KR" smtClean="0"/>
              <a:t>4/8/2022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55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C2DB-36F5-4C0C-8723-BF308B4D6815}" type="datetime1">
              <a:rPr lang="en-US" altLang="ko-KR" smtClean="0"/>
              <a:t>4/8/2022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74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0" y="1885462"/>
            <a:ext cx="11595914" cy="3145935"/>
          </a:xfrm>
        </p:spPr>
        <p:txBody>
          <a:bodyPr anchor="b"/>
          <a:lstStyle>
            <a:lvl1pPr>
              <a:defRPr sz="66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0" y="5061158"/>
            <a:ext cx="11595914" cy="1654373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154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309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46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61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92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08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23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C4A9-939B-4B03-8DE7-400460ED3751}" type="datetime1">
              <a:rPr lang="en-US" altLang="ko-KR" smtClean="0"/>
              <a:t>4/8/2022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88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312" y="2013259"/>
            <a:ext cx="5713929" cy="479855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6297" y="2013259"/>
            <a:ext cx="5713929" cy="479855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D7F2-641D-4246-8499-E31392622097}" type="datetime1">
              <a:rPr lang="en-US" altLang="ko-KR" smtClean="0"/>
              <a:t>4/8/2022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10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3" y="402652"/>
            <a:ext cx="11595914" cy="146180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064" y="1853949"/>
            <a:ext cx="5687669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064" y="2762541"/>
            <a:ext cx="5687669" cy="40632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6297" y="1853949"/>
            <a:ext cx="5715680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6297" y="2762541"/>
            <a:ext cx="5715680" cy="40632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3F98-45CB-4257-B7DD-268DA0BE9DA9}" type="datetime1">
              <a:rPr lang="en-US" altLang="ko-KR" smtClean="0"/>
              <a:t>4/8/2022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3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E71E-182D-4C6B-9FF5-DA33045C12D7}" type="datetime1">
              <a:rPr lang="en-US" altLang="ko-KR" smtClean="0"/>
              <a:t>4/8/2022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64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86C8-1D18-4DC2-85FA-662F940C0116}" type="datetime1">
              <a:rPr lang="en-US" altLang="ko-KR" smtClean="0"/>
              <a:t>4/8/2022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38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680" y="1088911"/>
            <a:ext cx="6806297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9080-46D7-456C-B12F-9161C3251E18}" type="datetime1">
              <a:rPr lang="en-US" altLang="ko-KR" smtClean="0"/>
              <a:t>4/8/2022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51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680" y="1088911"/>
            <a:ext cx="6806297" cy="5374525"/>
          </a:xfrm>
        </p:spPr>
        <p:txBody>
          <a:bodyPr anchor="t"/>
          <a:lstStyle>
            <a:lvl1pPr marL="0" indent="0">
              <a:buNone/>
              <a:defRPr sz="3529"/>
            </a:lvl1pPr>
            <a:lvl2pPr marL="504154" indent="0">
              <a:buNone/>
              <a:defRPr sz="3088"/>
            </a:lvl2pPr>
            <a:lvl3pPr marL="1008309" indent="0">
              <a:buNone/>
              <a:defRPr sz="2646"/>
            </a:lvl3pPr>
            <a:lvl4pPr marL="1512463" indent="0">
              <a:buNone/>
              <a:defRPr sz="2205"/>
            </a:lvl4pPr>
            <a:lvl5pPr marL="2016618" indent="0">
              <a:buNone/>
              <a:defRPr sz="2205"/>
            </a:lvl5pPr>
            <a:lvl6pPr marL="2520772" indent="0">
              <a:buNone/>
              <a:defRPr sz="2205"/>
            </a:lvl6pPr>
            <a:lvl7pPr marL="3024927" indent="0">
              <a:buNone/>
              <a:defRPr sz="2205"/>
            </a:lvl7pPr>
            <a:lvl8pPr marL="3529081" indent="0">
              <a:buNone/>
              <a:defRPr sz="2205"/>
            </a:lvl8pPr>
            <a:lvl9pPr marL="4033236" indent="0">
              <a:buNone/>
              <a:defRPr sz="22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2748-1C33-40A6-95CB-92DB8B4A0306}" type="datetime1">
              <a:rPr lang="en-US" altLang="ko-KR" smtClean="0"/>
              <a:t>4/8/2022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85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312" y="402652"/>
            <a:ext cx="11595914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312" y="2013259"/>
            <a:ext cx="11595914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312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1062E-A47C-44FD-BE2C-7E4434081955}" type="datetime1">
              <a:rPr lang="en-US" altLang="ko-KR" smtClean="0"/>
              <a:t>4/8/2022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3503" y="7009642"/>
            <a:ext cx="453753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205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002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1008309" rtl="0" eaLnBrk="1" latinLnBrk="1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77" indent="-252077" algn="l" defTabSz="1008309" rtl="0" eaLnBrk="1" latinLnBrk="1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232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386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541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695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849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004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158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313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54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09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463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618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772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927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081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236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82244" y="3307080"/>
            <a:ext cx="4478535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3200" b="1" spc="3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S</a:t>
            </a:r>
            <a:r>
              <a:rPr lang="en-US" altLang="ko-KR" sz="32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emantic Segmentation</a:t>
            </a:r>
            <a:endParaRPr lang="ko-KR" altLang="en-US" sz="32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7764" y="2856468"/>
            <a:ext cx="2887457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 Intern Ahn Sung Hyun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4753785" y="3266440"/>
            <a:ext cx="3935375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43428" y="6581001"/>
            <a:ext cx="1156086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2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2021/04/08&gt;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10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U-Net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U-Net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Convolutional Networks for Biomedical Image Segmentation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Skip Architecture</a:t>
            </a:r>
            <a:r>
              <a:rPr lang="ko-KR" altLang="en-US" sz="1600" dirty="0" smtClean="0">
                <a:ea typeface="조선일보명조" panose="02030304000000000000"/>
              </a:rPr>
              <a:t>를 확장함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dirty="0" err="1" smtClean="0">
                <a:ea typeface="조선일보명조" panose="02030304000000000000"/>
              </a:rPr>
              <a:t>ㆍ</a:t>
            </a:r>
            <a:r>
              <a:rPr lang="en-US" altLang="ko-KR" sz="1600" dirty="0" err="1" smtClean="0">
                <a:ea typeface="조선일보명조" panose="02030304000000000000"/>
              </a:rPr>
              <a:t>Upsampling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기법을 변경함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dirty="0" err="1" smtClean="0">
                <a:ea typeface="조선일보명조" panose="02030304000000000000"/>
              </a:rPr>
              <a:t>ㆍ속도를</a:t>
            </a:r>
            <a:r>
              <a:rPr lang="ko-KR" altLang="en-US" sz="1600" dirty="0" smtClean="0">
                <a:ea typeface="조선일보명조" panose="02030304000000000000"/>
              </a:rPr>
              <a:t> 개선함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8" name="그림 7" descr="https://blog.kakaocdn.net/dn/AQIln/btq0ter79Ih/gU6rKqGNx0MOiPPpwrxssK/im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9" y="3229809"/>
            <a:ext cx="4922520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/>
          <p:cNvSpPr/>
          <p:nvPr/>
        </p:nvSpPr>
        <p:spPr>
          <a:xfrm>
            <a:off x="5898903" y="3423023"/>
            <a:ext cx="61655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[Contracting Path]</a:t>
            </a:r>
          </a:p>
          <a:p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Encoder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의 역할을 수행하는 부분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Conv+Pool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Layer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로 구성됨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이미지의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Feature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파악하는 역할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898903" y="4992743"/>
            <a:ext cx="69349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  <a:ea typeface="조선일보명조" panose="02030304000000000000" pitchFamily="18" charset="-127"/>
              </a:rPr>
              <a:t>[Expanding Path]</a:t>
            </a:r>
          </a:p>
          <a:p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Decoder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의 역할을 수행하는 부분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Upsampling+Conv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Layer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로 구성됨</a:t>
            </a:r>
            <a:r>
              <a:rPr lang="en-US" altLang="ko-KR" dirty="0" smtClean="0"/>
              <a:t>,</a:t>
            </a:r>
            <a:endParaRPr lang="en-US" altLang="ko-KR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Contracting Path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에서 줄어든 사이즈를 다시 복원하면서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Feature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파악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2382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11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U-Net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Transposed Convolution</a:t>
            </a:r>
          </a:p>
          <a:p>
            <a:endParaRPr lang="en-US" altLang="ko-KR" sz="1000" dirty="0"/>
          </a:p>
          <a:p>
            <a:r>
              <a:rPr lang="ko-KR" altLang="en-US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err="1" smtClean="0">
                <a:ea typeface="조선일보명조" panose="02030304000000000000"/>
              </a:rPr>
              <a:t>Upsampling</a:t>
            </a:r>
            <a:r>
              <a:rPr lang="ko-KR" altLang="en-US" sz="1600" dirty="0" smtClean="0">
                <a:ea typeface="조선일보명조" panose="02030304000000000000"/>
              </a:rPr>
              <a:t>을 위해 사용함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dirty="0" err="1" smtClean="0">
                <a:ea typeface="조선일보명조" panose="02030304000000000000"/>
              </a:rPr>
              <a:t>ㆍ미리</a:t>
            </a:r>
            <a:r>
              <a:rPr lang="ko-KR" altLang="en-US" sz="1600" dirty="0" smtClean="0">
                <a:ea typeface="조선일보명조" panose="02030304000000000000"/>
              </a:rPr>
              <a:t> 정의된 </a:t>
            </a:r>
            <a:r>
              <a:rPr lang="en-US" altLang="ko-KR" sz="1600" dirty="0" smtClean="0">
                <a:ea typeface="조선일보명조" panose="02030304000000000000"/>
              </a:rPr>
              <a:t>Interpolation </a:t>
            </a:r>
            <a:r>
              <a:rPr lang="ko-KR" altLang="en-US" sz="1600" dirty="0" smtClean="0">
                <a:ea typeface="조선일보명조" panose="02030304000000000000"/>
              </a:rPr>
              <a:t>방법이 아니고  학습 가능한 </a:t>
            </a:r>
            <a:r>
              <a:rPr lang="en-US" altLang="ko-KR" sz="1600" dirty="0" smtClean="0">
                <a:ea typeface="조선일보명조" panose="02030304000000000000"/>
              </a:rPr>
              <a:t>parameter</a:t>
            </a:r>
            <a:r>
              <a:rPr lang="ko-KR" altLang="en-US" sz="1600" dirty="0" smtClean="0">
                <a:ea typeface="조선일보명조" panose="02030304000000000000"/>
              </a:rPr>
              <a:t>들이 존재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dirty="0" err="1" smtClean="0">
                <a:ea typeface="조선일보명조" panose="02030304000000000000"/>
              </a:rPr>
              <a:t>ㆍ기존</a:t>
            </a:r>
            <a:r>
              <a:rPr lang="ko-KR" altLang="en-US" sz="1600" dirty="0" smtClean="0">
                <a:ea typeface="조선일보명조" panose="02030304000000000000"/>
              </a:rPr>
              <a:t> 방법보다 </a:t>
            </a:r>
            <a:r>
              <a:rPr lang="en-US" altLang="ko-KR" sz="1600" dirty="0" err="1" smtClean="0">
                <a:ea typeface="조선일보명조" panose="02030304000000000000"/>
              </a:rPr>
              <a:t>upsampling</a:t>
            </a:r>
            <a:r>
              <a:rPr lang="ko-KR" altLang="en-US" sz="1600" dirty="0" smtClean="0">
                <a:ea typeface="조선일보명조" panose="02030304000000000000"/>
              </a:rPr>
              <a:t>을 최적으로 할 수 있는 방법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59" y="3245354"/>
            <a:ext cx="6161876" cy="264338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159" y="3245354"/>
            <a:ext cx="4098091" cy="2643382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753259" y="6035449"/>
            <a:ext cx="125297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Ex)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4x4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영상을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3x3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필터로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합성곱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-&gt; 2x2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특성맵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3x3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필터는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4x16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Convolution Matrix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로 재배치가 가능함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4x4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영상은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16x1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영상으로 재배치가 가능함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-&gt;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행렬 곱 및 변환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Conv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12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U-Net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Transposed Convolution</a:t>
            </a:r>
          </a:p>
          <a:p>
            <a:endParaRPr lang="en-US" altLang="ko-KR" sz="1000" dirty="0"/>
          </a:p>
          <a:p>
            <a:r>
              <a:rPr lang="ko-KR" altLang="en-US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err="1" smtClean="0">
                <a:ea typeface="조선일보명조" panose="02030304000000000000"/>
              </a:rPr>
              <a:t>Upsampling</a:t>
            </a:r>
            <a:r>
              <a:rPr lang="ko-KR" altLang="en-US" sz="1600" dirty="0" smtClean="0">
                <a:ea typeface="조선일보명조" panose="02030304000000000000"/>
              </a:rPr>
              <a:t>을 위해 사용함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dirty="0" err="1" smtClean="0">
                <a:ea typeface="조선일보명조" panose="02030304000000000000"/>
              </a:rPr>
              <a:t>ㆍ미리</a:t>
            </a:r>
            <a:r>
              <a:rPr lang="ko-KR" altLang="en-US" sz="1600" dirty="0" smtClean="0">
                <a:ea typeface="조선일보명조" panose="02030304000000000000"/>
              </a:rPr>
              <a:t> 정의된 </a:t>
            </a:r>
            <a:r>
              <a:rPr lang="en-US" altLang="ko-KR" sz="1600" dirty="0" smtClean="0">
                <a:ea typeface="조선일보명조" panose="02030304000000000000"/>
              </a:rPr>
              <a:t>Interpolation </a:t>
            </a:r>
            <a:r>
              <a:rPr lang="ko-KR" altLang="en-US" sz="1600" dirty="0" smtClean="0">
                <a:ea typeface="조선일보명조" panose="02030304000000000000"/>
              </a:rPr>
              <a:t>방법이 아니고  학습 가능한 </a:t>
            </a:r>
            <a:r>
              <a:rPr lang="en-US" altLang="ko-KR" sz="1600" dirty="0" smtClean="0">
                <a:ea typeface="조선일보명조" panose="02030304000000000000"/>
              </a:rPr>
              <a:t>parameter</a:t>
            </a:r>
            <a:r>
              <a:rPr lang="ko-KR" altLang="en-US" sz="1600" dirty="0" smtClean="0">
                <a:ea typeface="조선일보명조" panose="02030304000000000000"/>
              </a:rPr>
              <a:t>들이 존재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dirty="0" err="1" smtClean="0">
                <a:ea typeface="조선일보명조" panose="02030304000000000000"/>
              </a:rPr>
              <a:t>ㆍ기존</a:t>
            </a:r>
            <a:r>
              <a:rPr lang="ko-KR" altLang="en-US" sz="1600" dirty="0" smtClean="0">
                <a:ea typeface="조선일보명조" panose="02030304000000000000"/>
              </a:rPr>
              <a:t> 방법보다 </a:t>
            </a:r>
            <a:r>
              <a:rPr lang="en-US" altLang="ko-KR" sz="1600" dirty="0" err="1" smtClean="0">
                <a:ea typeface="조선일보명조" panose="02030304000000000000"/>
              </a:rPr>
              <a:t>upsampling</a:t>
            </a:r>
            <a:r>
              <a:rPr lang="ko-KR" altLang="en-US" sz="1600" dirty="0" smtClean="0">
                <a:ea typeface="조선일보명조" panose="02030304000000000000"/>
              </a:rPr>
              <a:t>을 최적으로 할 수 있는 방법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877005" y="5203758"/>
            <a:ext cx="641618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Ex)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2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x2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영상을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3x3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필터로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Transposed Convolution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-&gt; 4x4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특성맵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4x16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Convolution Matrix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을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Transpose (16x4),</a:t>
            </a:r>
          </a:p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2x2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영상은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4x1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영상으로 재배치가 가능함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-&gt;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행렬 곱 및 변환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(Transposed Convolution)</a:t>
            </a:r>
          </a:p>
          <a:p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64" y="3101743"/>
            <a:ext cx="3369936" cy="420403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005" y="3294537"/>
            <a:ext cx="1627303" cy="17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13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U-Net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Why U-Net ?</a:t>
            </a:r>
          </a:p>
          <a:p>
            <a:endParaRPr lang="en-US" altLang="ko-KR" sz="1000" dirty="0"/>
          </a:p>
          <a:p>
            <a:r>
              <a:rPr lang="ko-KR" altLang="en-US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ko-KR" altLang="en-US" sz="1600" u="sng" dirty="0" err="1" smtClean="0">
                <a:ea typeface="조선일보명조" panose="02030304000000000000"/>
              </a:rPr>
              <a:t>왜</a:t>
            </a:r>
            <a:r>
              <a:rPr lang="ko-KR" altLang="en-US" sz="1600" u="sng" dirty="0" smtClean="0">
                <a:ea typeface="조선일보명조" panose="02030304000000000000"/>
              </a:rPr>
              <a:t> 영상의 </a:t>
            </a:r>
            <a:r>
              <a:rPr lang="en-US" altLang="ko-KR" sz="1600" u="sng" dirty="0" smtClean="0">
                <a:ea typeface="조선일보명조" panose="02030304000000000000"/>
              </a:rPr>
              <a:t>size</a:t>
            </a:r>
            <a:r>
              <a:rPr lang="ko-KR" altLang="en-US" sz="1600" u="sng" dirty="0" smtClean="0">
                <a:ea typeface="조선일보명조" panose="02030304000000000000"/>
              </a:rPr>
              <a:t>를 줄였다가 다시 복원하는 것인가</a:t>
            </a:r>
            <a:r>
              <a:rPr lang="en-US" altLang="ko-KR" sz="1600" u="sng" dirty="0" smtClean="0">
                <a:ea typeface="조선일보명조" panose="02030304000000000000"/>
              </a:rPr>
              <a:t>? (</a:t>
            </a:r>
            <a:r>
              <a:rPr lang="ko-KR" altLang="en-US" sz="1600" u="sng" dirty="0" smtClean="0">
                <a:ea typeface="조선일보명조" panose="02030304000000000000"/>
              </a:rPr>
              <a:t>왜 </a:t>
            </a:r>
            <a:r>
              <a:rPr lang="en-US" altLang="ko-KR" sz="1600" u="sng" dirty="0" smtClean="0">
                <a:ea typeface="조선일보명조" panose="02030304000000000000"/>
              </a:rPr>
              <a:t>pooling</a:t>
            </a:r>
            <a:r>
              <a:rPr lang="ko-KR" altLang="en-US" sz="1600" u="sng" dirty="0" smtClean="0">
                <a:ea typeface="조선일보명조" panose="02030304000000000000"/>
              </a:rPr>
              <a:t>을 하는가</a:t>
            </a:r>
            <a:r>
              <a:rPr lang="en-US" altLang="ko-KR" sz="1600" u="sng" dirty="0" smtClean="0">
                <a:ea typeface="조선일보명조" panose="02030304000000000000"/>
              </a:rPr>
              <a:t>?)</a:t>
            </a: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dirty="0" err="1" smtClean="0">
                <a:ea typeface="조선일보명조" panose="02030304000000000000"/>
              </a:rPr>
              <a:t>ㆍ계산</a:t>
            </a:r>
            <a:r>
              <a:rPr lang="ko-KR" altLang="en-US" sz="1600" dirty="0" smtClean="0">
                <a:ea typeface="조선일보명조" panose="02030304000000000000"/>
              </a:rPr>
              <a:t> 복잡성이 너무 크다</a:t>
            </a:r>
            <a:r>
              <a:rPr lang="en-US" altLang="ko-KR" sz="1600" dirty="0" smtClean="0">
                <a:ea typeface="조선일보명조" panose="02030304000000000000"/>
              </a:rPr>
              <a:t>.</a:t>
            </a:r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Semantic Segmentation</a:t>
            </a:r>
            <a:r>
              <a:rPr lang="ko-KR" altLang="en-US" sz="1600" dirty="0" smtClean="0">
                <a:ea typeface="조선일보명조" panose="02030304000000000000"/>
              </a:rPr>
              <a:t>은 </a:t>
            </a:r>
            <a:r>
              <a:rPr lang="en-US" altLang="ko-KR" sz="1600" dirty="0" smtClean="0">
                <a:ea typeface="조선일보명조" panose="02030304000000000000"/>
              </a:rPr>
              <a:t>Receptive Field</a:t>
            </a:r>
            <a:r>
              <a:rPr lang="ko-KR" altLang="en-US" sz="1600" dirty="0" smtClean="0">
                <a:ea typeface="조선일보명조" panose="02030304000000000000"/>
              </a:rPr>
              <a:t>가 큰 것이 유리하다</a:t>
            </a:r>
            <a:r>
              <a:rPr lang="en-US" altLang="ko-KR" sz="1600" dirty="0" smtClean="0">
                <a:ea typeface="조선일보명조" panose="02030304000000000000"/>
              </a:rPr>
              <a:t>.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9" name="그림 8" descr="https://blog.kakaocdn.net/dn/AQIln/btq0ter79Ih/gU6rKqGNx0MOiPPpwrxssK/im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9" y="3229809"/>
            <a:ext cx="4922520" cy="3333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69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14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U-Net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U-Net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의 속도 개선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ko-KR" altLang="en-US" sz="1600" u="sng" dirty="0" err="1" smtClean="0">
                <a:ea typeface="조선일보명조" panose="02030304000000000000"/>
              </a:rPr>
              <a:t>필터를</a:t>
            </a:r>
            <a:r>
              <a:rPr lang="ko-KR" altLang="en-US" sz="1600" u="sng" dirty="0" smtClean="0">
                <a:ea typeface="조선일보명조" panose="02030304000000000000"/>
              </a:rPr>
              <a:t> 조금씩 움직여서 입력으로 주는 슬라이딩 윈도우 방식 </a:t>
            </a:r>
            <a:r>
              <a:rPr lang="en-US" altLang="ko-KR" sz="1600" u="sng" dirty="0" smtClean="0">
                <a:ea typeface="조선일보명조" panose="02030304000000000000"/>
              </a:rPr>
              <a:t>x, </a:t>
            </a:r>
            <a:r>
              <a:rPr lang="ko-KR" altLang="en-US" sz="1600" u="sng" dirty="0" smtClean="0">
                <a:ea typeface="조선일보명조" panose="02030304000000000000"/>
              </a:rPr>
              <a:t>필터를 크게 움직이는 방식</a:t>
            </a:r>
            <a:endParaRPr lang="en-US" altLang="ko-KR" sz="1600" u="sng" dirty="0" smtClean="0">
              <a:ea typeface="조선일보명조" panose="02030304000000000000"/>
            </a:endParaRPr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dirty="0" err="1" smtClean="0">
                <a:ea typeface="조선일보명조" panose="02030304000000000000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세그멘테이션을</a:t>
            </a:r>
            <a:r>
              <a:rPr lang="ko-KR" altLang="en-US" sz="1600" dirty="0" smtClean="0">
                <a:ea typeface="조선일보명조" panose="02030304000000000000"/>
              </a:rPr>
              <a:t> 할</a:t>
            </a:r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때 영상이 너무 크면 영상을 타일로 나눠서 입력으로 넣음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dirty="0" err="1" smtClean="0">
                <a:ea typeface="조선일보명조" panose="02030304000000000000"/>
              </a:rPr>
              <a:t>ㆍ이</a:t>
            </a:r>
            <a:r>
              <a:rPr lang="ko-KR" altLang="en-US" sz="1600" dirty="0" smtClean="0">
                <a:ea typeface="조선일보명조" panose="02030304000000000000"/>
              </a:rPr>
              <a:t> 방식을 사용하면 겹치는 </a:t>
            </a:r>
            <a:r>
              <a:rPr lang="ko-KR" altLang="en-US" sz="1600" dirty="0">
                <a:ea typeface="조선일보명조" panose="02030304000000000000"/>
              </a:rPr>
              <a:t>연산이 상당히 줄고 </a:t>
            </a:r>
            <a:r>
              <a:rPr lang="en-US" altLang="ko-KR" sz="1600" dirty="0">
                <a:ea typeface="조선일보명조" panose="02030304000000000000"/>
              </a:rPr>
              <a:t>segmentation map</a:t>
            </a:r>
            <a:r>
              <a:rPr lang="ko-KR" altLang="en-US" sz="1600" dirty="0">
                <a:ea typeface="조선일보명조" panose="02030304000000000000"/>
              </a:rPr>
              <a:t>이 겹치지 않음</a:t>
            </a:r>
            <a:endParaRPr lang="en-US" altLang="ko-KR" sz="1600" dirty="0">
              <a:ea typeface="조선일보명조" panose="02030304000000000000"/>
            </a:endParaRPr>
          </a:p>
          <a:p>
            <a:endParaRPr lang="en-US" altLang="ko-KR" sz="1600" dirty="0" smtClean="0">
              <a:ea typeface="조선일보명조" panose="02030304000000000000"/>
            </a:endParaRPr>
          </a:p>
        </p:txBody>
      </p:sp>
      <p:pic>
        <p:nvPicPr>
          <p:cNvPr id="8" name="그림 7"/>
          <p:cNvPicPr/>
          <p:nvPr/>
        </p:nvPicPr>
        <p:blipFill>
          <a:blip r:embed="rId3"/>
          <a:stretch>
            <a:fillRect/>
          </a:stretch>
        </p:blipFill>
        <p:spPr>
          <a:xfrm>
            <a:off x="674402" y="3101743"/>
            <a:ext cx="5731510" cy="2807335"/>
          </a:xfrm>
          <a:prstGeom prst="rect">
            <a:avLst/>
          </a:prstGeom>
        </p:spPr>
      </p:pic>
      <p:pic>
        <p:nvPicPr>
          <p:cNvPr id="10" name="그림 9"/>
          <p:cNvPicPr/>
          <p:nvPr/>
        </p:nvPicPr>
        <p:blipFill>
          <a:blip r:embed="rId4"/>
          <a:stretch>
            <a:fillRect/>
          </a:stretch>
        </p:blipFill>
        <p:spPr>
          <a:xfrm>
            <a:off x="10141109" y="4127522"/>
            <a:ext cx="2559907" cy="2820166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845574" y="5909078"/>
            <a:ext cx="6102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  <a:ea typeface="조선일보명조" panose="02030304000000000000" pitchFamily="18" charset="-127"/>
              </a:rPr>
              <a:t>파란 영역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의 이미지 입력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-&gt; </a:t>
            </a:r>
            <a:r>
              <a:rPr lang="ko-KR" altLang="en-US" dirty="0" smtClean="0">
                <a:solidFill>
                  <a:schemeClr val="accent4"/>
                </a:solidFill>
                <a:ea typeface="조선일보명조" panose="02030304000000000000" pitchFamily="18" charset="-127"/>
              </a:rPr>
              <a:t>노란 영역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의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세그멘테이션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결과</a:t>
            </a:r>
            <a:endParaRPr lang="en-US" altLang="ko-KR" dirty="0" smtClean="0"/>
          </a:p>
          <a:p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빨간 영역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의 이미지 입력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-&gt; </a:t>
            </a:r>
            <a:r>
              <a:rPr lang="ko-KR" altLang="en-US" dirty="0" smtClean="0">
                <a:solidFill>
                  <a:schemeClr val="accent6"/>
                </a:solidFill>
                <a:ea typeface="조선일보명조" panose="02030304000000000000" pitchFamily="18" charset="-127"/>
              </a:rPr>
              <a:t>녹색 영역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의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세그멘테이션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결과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14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15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DeepLab</a:t>
            </a:r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Atrous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Convolution (v1)</a:t>
            </a:r>
          </a:p>
          <a:p>
            <a:endParaRPr lang="en-US" altLang="ko-KR" sz="1000" dirty="0"/>
          </a:p>
          <a:p>
            <a:r>
              <a:rPr lang="ko-KR" altLang="en-US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ko-KR" altLang="en-US" sz="1600" u="sng" dirty="0" err="1" smtClean="0">
                <a:ea typeface="조선일보명조" panose="02030304000000000000"/>
              </a:rPr>
              <a:t>필</a:t>
            </a:r>
            <a:r>
              <a:rPr lang="ko-KR" altLang="en-US" sz="1600" u="sng" dirty="0" err="1" smtClean="0">
                <a:ea typeface="조선일보명조" panose="02030304000000000000"/>
              </a:rPr>
              <a:t>터</a:t>
            </a:r>
            <a:r>
              <a:rPr lang="ko-KR" altLang="en-US" sz="1600" u="sng" dirty="0" smtClean="0">
                <a:ea typeface="조선일보명조" panose="02030304000000000000"/>
              </a:rPr>
              <a:t> 내부에 빈 공간을 둔 채로 </a:t>
            </a:r>
            <a:r>
              <a:rPr lang="en-US" altLang="ko-KR" sz="1600" u="sng" dirty="0" smtClean="0">
                <a:ea typeface="조선일보명조" panose="02030304000000000000"/>
              </a:rPr>
              <a:t>element-wise</a:t>
            </a:r>
            <a:r>
              <a:rPr lang="ko-KR" altLang="en-US" sz="1600" u="sng" dirty="0" smtClean="0">
                <a:ea typeface="조선일보명조" panose="02030304000000000000"/>
              </a:rPr>
              <a:t>하는 것</a:t>
            </a:r>
            <a:endParaRPr lang="en-US" altLang="ko-KR" sz="1600" u="sng" dirty="0">
              <a:ea typeface="조선일보명조" panose="02030304000000000000"/>
            </a:endParaRPr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dirty="0" err="1" smtClean="0">
                <a:ea typeface="조선일보명조" panose="02030304000000000000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얼마나</a:t>
            </a:r>
            <a:r>
              <a:rPr lang="ko-KR" altLang="en-US" sz="1600" dirty="0" smtClean="0">
                <a:ea typeface="조선일보명조" panose="02030304000000000000"/>
              </a:rPr>
              <a:t> 빈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공간을 둘 지 결정하는 </a:t>
            </a:r>
            <a:r>
              <a:rPr lang="ko-KR" altLang="en-US" sz="1600" dirty="0" err="1" smtClean="0">
                <a:ea typeface="조선일보명조" panose="02030304000000000000"/>
              </a:rPr>
              <a:t>파라미터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= rate, rate</a:t>
            </a:r>
            <a:r>
              <a:rPr lang="ko-KR" altLang="en-US" sz="1600" dirty="0" smtClean="0">
                <a:ea typeface="조선일보명조" panose="02030304000000000000"/>
              </a:rPr>
              <a:t>가 </a:t>
            </a:r>
            <a:r>
              <a:rPr lang="en-US" altLang="ko-KR" sz="1600" dirty="0" smtClean="0">
                <a:ea typeface="조선일보명조" panose="02030304000000000000"/>
              </a:rPr>
              <a:t>1</a:t>
            </a:r>
            <a:r>
              <a:rPr lang="ko-KR" altLang="en-US" sz="1600" dirty="0" smtClean="0">
                <a:ea typeface="조선일보명조" panose="02030304000000000000"/>
              </a:rPr>
              <a:t>이면 기존 </a:t>
            </a:r>
            <a:r>
              <a:rPr lang="en-US" altLang="ko-KR" sz="1600" dirty="0" err="1" smtClean="0">
                <a:ea typeface="조선일보명조" panose="02030304000000000000"/>
              </a:rPr>
              <a:t>conv</a:t>
            </a:r>
            <a:r>
              <a:rPr lang="ko-KR" altLang="en-US" sz="1600" dirty="0" smtClean="0">
                <a:ea typeface="조선일보명조" panose="02030304000000000000"/>
              </a:rPr>
              <a:t>와 동일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dirty="0" err="1" smtClean="0">
                <a:ea typeface="조선일보명조" panose="02030304000000000000"/>
              </a:rPr>
              <a:t>ㆍ기존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en-US" altLang="ko-KR" sz="1600" dirty="0" err="1" smtClean="0">
                <a:ea typeface="조선일보명조" panose="02030304000000000000"/>
              </a:rPr>
              <a:t>conv</a:t>
            </a:r>
            <a:r>
              <a:rPr lang="ko-KR" altLang="en-US" sz="1600" dirty="0" smtClean="0">
                <a:ea typeface="조선일보명조" panose="02030304000000000000"/>
              </a:rPr>
              <a:t>와 동일한 양의 </a:t>
            </a:r>
            <a:r>
              <a:rPr lang="ko-KR" altLang="en-US" sz="1600" dirty="0" err="1" smtClean="0">
                <a:ea typeface="조선일보명조" panose="02030304000000000000"/>
              </a:rPr>
              <a:t>파라미터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-&gt; </a:t>
            </a:r>
            <a:r>
              <a:rPr lang="ko-KR" altLang="en-US" sz="1600" dirty="0" err="1" smtClean="0">
                <a:ea typeface="조선일보명조" panose="02030304000000000000"/>
              </a:rPr>
              <a:t>계산량</a:t>
            </a:r>
            <a:r>
              <a:rPr lang="ko-KR" altLang="en-US" sz="1600" dirty="0" smtClean="0">
                <a:ea typeface="조선일보명조" panose="02030304000000000000"/>
              </a:rPr>
              <a:t> 유지</a:t>
            </a:r>
            <a:r>
              <a:rPr lang="en-US" altLang="ko-KR" sz="1600" dirty="0" smtClean="0">
                <a:ea typeface="조선일보명조" panose="02030304000000000000"/>
              </a:rPr>
              <a:t>, Receptive Field</a:t>
            </a:r>
            <a:r>
              <a:rPr lang="ko-KR" altLang="en-US" sz="1600" dirty="0" smtClean="0">
                <a:ea typeface="조선일보명조" panose="02030304000000000000"/>
              </a:rPr>
              <a:t>는 크게 가짐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pic>
        <p:nvPicPr>
          <p:cNvPr id="9" name="그림 8"/>
          <p:cNvPicPr/>
          <p:nvPr/>
        </p:nvPicPr>
        <p:blipFill>
          <a:blip r:embed="rId3"/>
          <a:stretch>
            <a:fillRect/>
          </a:stretch>
        </p:blipFill>
        <p:spPr>
          <a:xfrm>
            <a:off x="670464" y="3175616"/>
            <a:ext cx="4450175" cy="2109616"/>
          </a:xfrm>
          <a:prstGeom prst="rect">
            <a:avLst/>
          </a:prstGeom>
        </p:spPr>
      </p:pic>
      <p:pic>
        <p:nvPicPr>
          <p:cNvPr id="11" name="그림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056343" y="5418002"/>
            <a:ext cx="3886930" cy="982797"/>
          </a:xfrm>
          <a:prstGeom prst="rect">
            <a:avLst/>
          </a:prstGeom>
        </p:spPr>
      </p:pic>
      <p:pic>
        <p:nvPicPr>
          <p:cNvPr id="13" name="그림 12"/>
          <p:cNvPicPr/>
          <p:nvPr/>
        </p:nvPicPr>
        <p:blipFill>
          <a:blip r:embed="rId5"/>
          <a:stretch>
            <a:fillRect/>
          </a:stretch>
        </p:blipFill>
        <p:spPr>
          <a:xfrm>
            <a:off x="5635497" y="3172985"/>
            <a:ext cx="3709671" cy="3227814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783450" y="6640583"/>
            <a:ext cx="7643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err="1">
                <a:ea typeface="조선일보명조" panose="02030304000000000000"/>
              </a:rPr>
              <a:t>ㆍ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 Backbone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마지막에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pooling 2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개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제거하고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atrous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conv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추가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-&gt; 8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배 확대 후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Predict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978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16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DeepLab</a:t>
            </a:r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Spatial Pyramid Pooling (v2, v3)</a:t>
            </a:r>
          </a:p>
          <a:p>
            <a:endParaRPr lang="en-US" altLang="ko-KR" sz="1000" dirty="0"/>
          </a:p>
          <a:p>
            <a:r>
              <a:rPr lang="ko-KR" altLang="en-US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u="sng" dirty="0" smtClean="0">
                <a:ea typeface="조선일보명조" panose="02030304000000000000"/>
              </a:rPr>
              <a:t>Feature Map</a:t>
            </a:r>
            <a:r>
              <a:rPr lang="ko-KR" altLang="en-US" sz="1600" u="sng" dirty="0" smtClean="0">
                <a:ea typeface="조선일보명조" panose="02030304000000000000"/>
              </a:rPr>
              <a:t>으로부터 여러 개의 </a:t>
            </a:r>
            <a:r>
              <a:rPr lang="en-US" altLang="ko-KR" sz="1600" u="sng" dirty="0" smtClean="0">
                <a:ea typeface="조선일보명조" panose="02030304000000000000"/>
              </a:rPr>
              <a:t>rate</a:t>
            </a:r>
            <a:r>
              <a:rPr lang="ko-KR" altLang="en-US" sz="1600" u="sng" dirty="0" smtClean="0">
                <a:ea typeface="조선일보명조" panose="02030304000000000000"/>
              </a:rPr>
              <a:t>가 다른 </a:t>
            </a:r>
            <a:r>
              <a:rPr lang="en-US" altLang="ko-KR" sz="1600" u="sng" dirty="0" err="1" smtClean="0">
                <a:ea typeface="조선일보명조" panose="02030304000000000000"/>
              </a:rPr>
              <a:t>atrous</a:t>
            </a:r>
            <a:r>
              <a:rPr lang="en-US" altLang="ko-KR" sz="1600" u="sng" dirty="0" smtClean="0">
                <a:ea typeface="조선일보명조" panose="02030304000000000000"/>
              </a:rPr>
              <a:t> </a:t>
            </a:r>
            <a:r>
              <a:rPr lang="en-US" altLang="ko-KR" sz="1600" u="sng" dirty="0" err="1" smtClean="0">
                <a:ea typeface="조선일보명조" panose="02030304000000000000"/>
              </a:rPr>
              <a:t>conv</a:t>
            </a:r>
            <a:r>
              <a:rPr lang="ko-KR" altLang="en-US" sz="1600" u="sng" dirty="0" smtClean="0">
                <a:ea typeface="조선일보명조" panose="02030304000000000000"/>
              </a:rPr>
              <a:t>를 병렬로 적용한 뒤 이를 다시 합쳐주는 </a:t>
            </a:r>
            <a:r>
              <a:rPr lang="en-US" altLang="ko-KR" sz="1600" u="sng" dirty="0" smtClean="0">
                <a:ea typeface="조선일보명조" panose="02030304000000000000"/>
              </a:rPr>
              <a:t>ASPP </a:t>
            </a:r>
            <a:r>
              <a:rPr lang="ko-KR" altLang="en-US" sz="1600" u="sng" dirty="0" smtClean="0">
                <a:ea typeface="조선일보명조" panose="02030304000000000000"/>
              </a:rPr>
              <a:t>기법 활용</a:t>
            </a:r>
            <a:endParaRPr lang="en-US" altLang="ko-KR" sz="1600" u="sng" dirty="0" smtClean="0">
              <a:ea typeface="조선일보명조" panose="02030304000000000000"/>
            </a:endParaRPr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dirty="0" err="1" smtClean="0">
                <a:ea typeface="조선일보명조" panose="02030304000000000000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여러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rate</a:t>
            </a:r>
            <a:r>
              <a:rPr lang="ko-KR" altLang="en-US" sz="1600" dirty="0" smtClean="0">
                <a:ea typeface="조선일보명조" panose="02030304000000000000"/>
              </a:rPr>
              <a:t>를 이용 </a:t>
            </a:r>
            <a:r>
              <a:rPr lang="en-US" altLang="ko-KR" sz="1600" dirty="0" smtClean="0">
                <a:ea typeface="조선일보명조" panose="02030304000000000000"/>
              </a:rPr>
              <a:t>-&gt; </a:t>
            </a:r>
            <a:r>
              <a:rPr lang="ko-KR" altLang="en-US" sz="1600" dirty="0" smtClean="0">
                <a:ea typeface="조선일보명조" panose="02030304000000000000"/>
              </a:rPr>
              <a:t>다양한 스케일을 더 잘 처리 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pic>
        <p:nvPicPr>
          <p:cNvPr id="10" name="그림 9"/>
          <p:cNvPicPr/>
          <p:nvPr/>
        </p:nvPicPr>
        <p:blipFill>
          <a:blip r:embed="rId3"/>
          <a:stretch>
            <a:fillRect/>
          </a:stretch>
        </p:blipFill>
        <p:spPr>
          <a:xfrm>
            <a:off x="1019905" y="3056000"/>
            <a:ext cx="3469799" cy="2028063"/>
          </a:xfrm>
          <a:prstGeom prst="rect">
            <a:avLst/>
          </a:prstGeom>
        </p:spPr>
      </p:pic>
      <p:pic>
        <p:nvPicPr>
          <p:cNvPr id="14" name="그림 13"/>
          <p:cNvPicPr/>
          <p:nvPr/>
        </p:nvPicPr>
        <p:blipFill>
          <a:blip r:embed="rId4"/>
          <a:stretch>
            <a:fillRect/>
          </a:stretch>
        </p:blipFill>
        <p:spPr>
          <a:xfrm>
            <a:off x="4610703" y="3056000"/>
            <a:ext cx="3125121" cy="1900048"/>
          </a:xfrm>
          <a:prstGeom prst="rect">
            <a:avLst/>
          </a:prstGeom>
        </p:spPr>
      </p:pic>
      <p:pic>
        <p:nvPicPr>
          <p:cNvPr id="15" name="그림 14" descr="https://postfiles.pstatic.net/MjAyMTAyMTdfMjMw/MDAxNjEzNTY2ODExODI3.KvNNPaSAe6hqplF_F9wYNqQTvy0xwdgf-NJ2gNm7D6gg.if2JNM71v-arLb3SIvuBh3I1Ic2e3wYN-Y91yKWF534g.PNG.muke0822/KakaoTalk_20210217_151902497.png?type=w77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90" y="5208587"/>
            <a:ext cx="6933406" cy="180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/>
          <p:cNvSpPr/>
          <p:nvPr/>
        </p:nvSpPr>
        <p:spPr>
          <a:xfrm>
            <a:off x="8756964" y="6478805"/>
            <a:ext cx="3218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v3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에서 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ResNet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과 같이 사용됨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  <a:endParaRPr lang="ko-KR" altLang="en-US" dirty="0"/>
          </a:p>
        </p:txBody>
      </p:sp>
      <p:pic>
        <p:nvPicPr>
          <p:cNvPr id="16" name="그림 15" descr="https://blog.kakaocdn.net/dn/b4jyRh/btqBOr1Js63/SIfgecVgLei3GURcAy6My1/im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904" y="3850825"/>
            <a:ext cx="1985762" cy="246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17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DeepLab</a:t>
            </a:r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Deepthwise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Seperable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Convolution (v3+)</a:t>
            </a:r>
          </a:p>
          <a:p>
            <a:endParaRPr lang="en-US" altLang="ko-KR" sz="1000" dirty="0"/>
          </a:p>
          <a:p>
            <a:r>
              <a:rPr lang="ko-KR" altLang="en-US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입력</a:t>
            </a:r>
            <a:r>
              <a:rPr lang="ko-KR" altLang="en-US" sz="1600" dirty="0" smtClean="0">
                <a:ea typeface="조선일보명조" panose="02030304000000000000"/>
              </a:rPr>
              <a:t> 영상의 채널을 모두 분리 </a:t>
            </a:r>
            <a:r>
              <a:rPr lang="en-US" altLang="ko-KR" sz="1600" dirty="0" smtClean="0">
                <a:ea typeface="조선일보명조" panose="02030304000000000000"/>
              </a:rPr>
              <a:t>-&gt; </a:t>
            </a:r>
            <a:r>
              <a:rPr lang="ko-KR" altLang="en-US" sz="1600" dirty="0" smtClean="0">
                <a:ea typeface="조선일보명조" panose="02030304000000000000"/>
              </a:rPr>
              <a:t>채널 수가 </a:t>
            </a:r>
            <a:r>
              <a:rPr lang="en-US" altLang="ko-KR" sz="1600" dirty="0" smtClean="0">
                <a:ea typeface="조선일보명조" panose="02030304000000000000"/>
              </a:rPr>
              <a:t>1</a:t>
            </a:r>
            <a:r>
              <a:rPr lang="ko-KR" altLang="en-US" sz="1600" dirty="0" smtClean="0">
                <a:ea typeface="조선일보명조" panose="02030304000000000000"/>
              </a:rPr>
              <a:t>인 여러 개의 필터들로 </a:t>
            </a:r>
            <a:r>
              <a:rPr lang="en-US" altLang="ko-KR" sz="1600" dirty="0" err="1" smtClean="0">
                <a:ea typeface="조선일보명조" panose="02030304000000000000"/>
              </a:rPr>
              <a:t>Conv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연산 </a:t>
            </a:r>
            <a:r>
              <a:rPr lang="en-US" altLang="ko-KR" sz="1600" dirty="0" smtClean="0">
                <a:ea typeface="조선일보명조" panose="02030304000000000000"/>
              </a:rPr>
              <a:t>-&gt; </a:t>
            </a:r>
            <a:r>
              <a:rPr lang="ko-KR" altLang="en-US" sz="1600" dirty="0" smtClean="0">
                <a:ea typeface="조선일보명조" panose="02030304000000000000"/>
              </a:rPr>
              <a:t>다시 합침 </a:t>
            </a:r>
            <a:r>
              <a:rPr lang="en-US" altLang="ko-KR" sz="1600" dirty="0" smtClean="0">
                <a:ea typeface="조선일보명조" panose="02030304000000000000"/>
              </a:rPr>
              <a:t>(</a:t>
            </a:r>
            <a:r>
              <a:rPr lang="en-US" altLang="ko-KR" sz="1600" dirty="0" err="1" smtClean="0">
                <a:ea typeface="조선일보명조" panose="02030304000000000000"/>
              </a:rPr>
              <a:t>Deepthwise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r>
              <a:rPr lang="en-US" altLang="ko-KR" sz="1600" dirty="0" err="1" smtClean="0">
                <a:ea typeface="조선일보명조" panose="02030304000000000000"/>
              </a:rPr>
              <a:t>Conv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dirty="0" err="1" smtClean="0">
                <a:ea typeface="조선일보명조" panose="02030304000000000000"/>
              </a:rPr>
              <a:t>ㆍ</a:t>
            </a:r>
            <a:r>
              <a:rPr lang="en-US" altLang="ko-KR" sz="1600" u="sng" dirty="0" err="1" smtClean="0">
                <a:ea typeface="조선일보명조" panose="02030304000000000000"/>
              </a:rPr>
              <a:t>Deepthwise</a:t>
            </a:r>
            <a:r>
              <a:rPr lang="en-US" altLang="ko-KR" sz="1600" u="sng" dirty="0" smtClean="0">
                <a:ea typeface="조선일보명조" panose="02030304000000000000"/>
              </a:rPr>
              <a:t> </a:t>
            </a:r>
            <a:r>
              <a:rPr lang="ko-KR" altLang="en-US" sz="1600" u="sng" dirty="0" smtClean="0">
                <a:ea typeface="조선일보명조" panose="02030304000000000000"/>
              </a:rPr>
              <a:t>결과를 </a:t>
            </a:r>
            <a:r>
              <a:rPr lang="en-US" altLang="ko-KR" sz="1600" u="sng" dirty="0" smtClean="0">
                <a:ea typeface="조선일보명조" panose="02030304000000000000"/>
              </a:rPr>
              <a:t>1x1xC </a:t>
            </a:r>
            <a:r>
              <a:rPr lang="ko-KR" altLang="en-US" sz="1600" u="sng" dirty="0" smtClean="0">
                <a:ea typeface="조선일보명조" panose="02030304000000000000"/>
              </a:rPr>
              <a:t>크기의 필터로 </a:t>
            </a:r>
            <a:r>
              <a:rPr lang="en-US" altLang="ko-KR" sz="1600" u="sng" dirty="0" err="1" smtClean="0">
                <a:ea typeface="조선일보명조" panose="02030304000000000000"/>
              </a:rPr>
              <a:t>Conv</a:t>
            </a:r>
            <a:r>
              <a:rPr lang="ko-KR" altLang="en-US" sz="1600" u="sng" dirty="0" smtClean="0">
                <a:ea typeface="조선일보명조" panose="02030304000000000000"/>
              </a:rPr>
              <a:t>연산하는 과정을 </a:t>
            </a:r>
            <a:r>
              <a:rPr lang="en-US" altLang="ko-KR" sz="1600" u="sng" dirty="0" err="1" smtClean="0">
                <a:solidFill>
                  <a:srgbClr val="7030A0"/>
                </a:solidFill>
                <a:ea typeface="조선일보명조" panose="02030304000000000000"/>
              </a:rPr>
              <a:t>Deepthwise</a:t>
            </a:r>
            <a:r>
              <a:rPr lang="en-US" altLang="ko-KR" sz="1600" u="sng" dirty="0" smtClean="0">
                <a:solidFill>
                  <a:srgbClr val="7030A0"/>
                </a:solidFill>
                <a:ea typeface="조선일보명조" panose="02030304000000000000"/>
              </a:rPr>
              <a:t> </a:t>
            </a:r>
            <a:r>
              <a:rPr lang="en-US" altLang="ko-KR" sz="1600" u="sng" dirty="0" err="1" smtClean="0">
                <a:solidFill>
                  <a:srgbClr val="7030A0"/>
                </a:solidFill>
                <a:ea typeface="조선일보명조" panose="02030304000000000000"/>
              </a:rPr>
              <a:t>Seperable</a:t>
            </a:r>
            <a:r>
              <a:rPr lang="en-US" altLang="ko-KR" sz="1600" u="sng" dirty="0" smtClean="0">
                <a:solidFill>
                  <a:srgbClr val="7030A0"/>
                </a:solidFill>
                <a:ea typeface="조선일보명조" panose="02030304000000000000"/>
              </a:rPr>
              <a:t> Convolution</a:t>
            </a:r>
            <a:endParaRPr lang="en-US" altLang="ko-KR" sz="1600" u="sng" dirty="0" smtClean="0">
              <a:solidFill>
                <a:srgbClr val="7030A0"/>
              </a:solidFill>
              <a:ea typeface="조선일보명조" panose="02030304000000000000"/>
            </a:endParaRPr>
          </a:p>
        </p:txBody>
      </p:sp>
      <p:pic>
        <p:nvPicPr>
          <p:cNvPr id="11" name="그림 10" descr="https://img1.daumcdn.net/thumb/R1280x0/?scode=mtistory2&amp;fname=https%3A%2F%2Fblog.kakaocdn.net%2Fdn%2FbFzpLa%2FbtqBOtdQ4s2%2FsyKbrSYmWsIiwRJK09sWvk%2Fim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82" y="3023044"/>
            <a:ext cx="3394170" cy="357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그림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845018" y="3821048"/>
            <a:ext cx="1738662" cy="255231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6885843" y="6232636"/>
            <a:ext cx="6237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(v3+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에서는 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Seperable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Conv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ASPP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 적용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Inception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 적용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18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DeepLab</a:t>
            </a:r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Encoder – Decoder 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구조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Bilinear </a:t>
            </a:r>
            <a:r>
              <a:rPr lang="en-US" altLang="ko-KR" sz="1600" dirty="0" err="1" smtClean="0">
                <a:ea typeface="조선일보명조" panose="02030304000000000000"/>
              </a:rPr>
              <a:t>Upsampling</a:t>
            </a:r>
            <a:r>
              <a:rPr lang="ko-KR" altLang="en-US" sz="1600" dirty="0" smtClean="0">
                <a:ea typeface="조선일보명조" panose="02030304000000000000"/>
              </a:rPr>
              <a:t>을 </a:t>
            </a:r>
            <a:r>
              <a:rPr lang="en-US" altLang="ko-KR" sz="1600" dirty="0" smtClean="0">
                <a:ea typeface="조선일보명조" panose="02030304000000000000"/>
              </a:rPr>
              <a:t>Simplified U-Net Style Decoder</a:t>
            </a:r>
            <a:r>
              <a:rPr lang="ko-KR" altLang="en-US" sz="1600" dirty="0" smtClean="0">
                <a:ea typeface="조선일보명조" panose="02030304000000000000"/>
              </a:rPr>
              <a:t>로 변경 </a:t>
            </a:r>
            <a:r>
              <a:rPr lang="en-US" altLang="ko-KR" sz="1600" dirty="0" smtClean="0">
                <a:ea typeface="조선일보명조" panose="02030304000000000000"/>
              </a:rPr>
              <a:t>(skip architecture </a:t>
            </a:r>
            <a:r>
              <a:rPr lang="ko-KR" altLang="en-US" sz="1600" dirty="0" smtClean="0">
                <a:ea typeface="조선일보명조" panose="02030304000000000000"/>
              </a:rPr>
              <a:t>사용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fine-grained</a:t>
            </a:r>
            <a:r>
              <a:rPr lang="ko-KR" altLang="en-US" sz="1600" dirty="0" smtClean="0">
                <a:ea typeface="조선일보명조" panose="02030304000000000000"/>
              </a:rPr>
              <a:t>한 정보가 추가되면서 경계를 더 잘 파악함</a:t>
            </a:r>
            <a:endParaRPr lang="en-US" altLang="ko-KR" sz="1600" dirty="0" smtClean="0">
              <a:solidFill>
                <a:srgbClr val="7030A0"/>
              </a:solidFill>
              <a:ea typeface="조선일보명조" panose="02030304000000000000"/>
            </a:endParaRPr>
          </a:p>
        </p:txBody>
      </p:sp>
      <p:pic>
        <p:nvPicPr>
          <p:cNvPr id="9" name="그림 8" descr="https://blog.kakaocdn.net/dn/cw5eBB/btqBMNYTJYZ/FhQ4uwqp6TQeotgozZOIlk/im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30" y="3001098"/>
            <a:ext cx="6366478" cy="4008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그림 9" descr="https://blog.kakaocdn.net/dn/lmttq/btqBM7JHiR1/9c3IgZIfnW32Ibs8zSekd1/im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15" y="3621976"/>
            <a:ext cx="2778157" cy="30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0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19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DeepLab</a:t>
            </a:r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Experiments</a:t>
            </a:r>
          </a:p>
          <a:p>
            <a:endParaRPr lang="en-US" altLang="ko-KR" sz="1000" dirty="0"/>
          </a:p>
          <a:p>
            <a:r>
              <a:rPr lang="ko-KR" altLang="en-US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논문이</a:t>
            </a:r>
            <a:r>
              <a:rPr lang="ko-KR" altLang="en-US" sz="1600" dirty="0" smtClean="0">
                <a:ea typeface="조선일보명조" panose="02030304000000000000"/>
              </a:rPr>
              <a:t> 나온 </a:t>
            </a:r>
            <a:r>
              <a:rPr lang="en-US" altLang="ko-KR" sz="1600" dirty="0" smtClean="0">
                <a:ea typeface="조선일보명조" panose="02030304000000000000"/>
              </a:rPr>
              <a:t>2018</a:t>
            </a:r>
            <a:r>
              <a:rPr lang="ko-KR" altLang="en-US" sz="1600" dirty="0" smtClean="0">
                <a:ea typeface="조선일보명조" panose="02030304000000000000"/>
              </a:rPr>
              <a:t>년 기준 </a:t>
            </a:r>
            <a:r>
              <a:rPr lang="en-US" altLang="ko-KR" sz="1600" dirty="0" smtClean="0">
                <a:ea typeface="조선일보명조" panose="02030304000000000000"/>
              </a:rPr>
              <a:t>SOTA</a:t>
            </a:r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2022</a:t>
            </a:r>
            <a:r>
              <a:rPr lang="ko-KR" altLang="en-US" sz="1600" dirty="0" smtClean="0">
                <a:ea typeface="조선일보명조" panose="02030304000000000000"/>
              </a:rPr>
              <a:t>년 기준 </a:t>
            </a:r>
            <a:r>
              <a:rPr lang="en-US" altLang="ko-KR" sz="1600" dirty="0" smtClean="0">
                <a:ea typeface="조선일보명조" panose="02030304000000000000"/>
              </a:rPr>
              <a:t>2</a:t>
            </a:r>
            <a:r>
              <a:rPr lang="ko-KR" altLang="en-US" sz="1600" dirty="0" smtClean="0">
                <a:ea typeface="조선일보명조" panose="02030304000000000000"/>
              </a:rPr>
              <a:t>위 </a:t>
            </a:r>
            <a:r>
              <a:rPr lang="en-US" altLang="ko-KR" sz="1600" dirty="0" smtClean="0">
                <a:ea typeface="조선일보명조" panose="02030304000000000000"/>
              </a:rPr>
              <a:t>(</a:t>
            </a:r>
            <a:r>
              <a:rPr lang="ko-KR" altLang="en-US" sz="1600" dirty="0" smtClean="0">
                <a:ea typeface="조선일보명조" panose="02030304000000000000"/>
              </a:rPr>
              <a:t>최상위권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  <a:endParaRPr lang="en-US" altLang="ko-KR" sz="1600" dirty="0" smtClean="0">
              <a:solidFill>
                <a:srgbClr val="7030A0"/>
              </a:solidFill>
              <a:ea typeface="조선일보명조" panose="02030304000000000000"/>
            </a:endParaRPr>
          </a:p>
        </p:txBody>
      </p:sp>
      <p:pic>
        <p:nvPicPr>
          <p:cNvPr id="8" name="그림 7"/>
          <p:cNvPicPr/>
          <p:nvPr/>
        </p:nvPicPr>
        <p:blipFill>
          <a:blip r:embed="rId3"/>
          <a:stretch>
            <a:fillRect/>
          </a:stretch>
        </p:blipFill>
        <p:spPr>
          <a:xfrm>
            <a:off x="844816" y="3046721"/>
            <a:ext cx="5139729" cy="2448823"/>
          </a:xfrm>
          <a:prstGeom prst="rect">
            <a:avLst/>
          </a:prstGeom>
        </p:spPr>
      </p:pic>
      <p:pic>
        <p:nvPicPr>
          <p:cNvPr id="11" name="그림 10"/>
          <p:cNvPicPr/>
          <p:nvPr/>
        </p:nvPicPr>
        <p:blipFill>
          <a:blip r:embed="rId4"/>
          <a:stretch>
            <a:fillRect/>
          </a:stretch>
        </p:blipFill>
        <p:spPr>
          <a:xfrm>
            <a:off x="6389772" y="2313738"/>
            <a:ext cx="6210866" cy="2789682"/>
          </a:xfrm>
          <a:prstGeom prst="rect">
            <a:avLst/>
          </a:prstGeom>
        </p:spPr>
      </p:pic>
      <p:pic>
        <p:nvPicPr>
          <p:cNvPr id="13" name="그림 12"/>
          <p:cNvPicPr/>
          <p:nvPr/>
        </p:nvPicPr>
        <p:blipFill>
          <a:blip r:embed="rId5"/>
          <a:stretch>
            <a:fillRect/>
          </a:stretch>
        </p:blipFill>
        <p:spPr>
          <a:xfrm>
            <a:off x="6483146" y="5194141"/>
            <a:ext cx="6037080" cy="1453547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6483146" y="5927425"/>
            <a:ext cx="6037080" cy="8109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8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44609" y="1597699"/>
            <a:ext cx="753732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32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PT</a:t>
            </a:r>
            <a:endParaRPr lang="ko-KR" altLang="en-US" sz="32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5852160" y="2182474"/>
            <a:ext cx="1746504" cy="0"/>
          </a:xfrm>
          <a:prstGeom prst="line">
            <a:avLst/>
          </a:prstGeom>
          <a:ln w="952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6219754" y="2918971"/>
            <a:ext cx="1058303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FCN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6134795" y="3481106"/>
            <a:ext cx="1228221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U-Net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725279" y="2356836"/>
            <a:ext cx="1992405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1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Segmentation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998126" y="4043241"/>
            <a:ext cx="1501565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r>
              <a:rPr lang="en-US" altLang="ko-KR" sz="2400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DeepLab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05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20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411273" y="3307080"/>
            <a:ext cx="2620397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40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Thank You</a:t>
            </a:r>
            <a:endParaRPr lang="ko-KR" altLang="en-US" sz="40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7749" y="2856468"/>
            <a:ext cx="2887457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 Intern Ahn Sung Hyun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4753785" y="3266440"/>
            <a:ext cx="3935375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43428" y="6581001"/>
            <a:ext cx="1156086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2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2021/04/08&gt;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3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Segmentation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영상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분할</a:t>
            </a:r>
            <a:endParaRPr lang="en-US" altLang="ko-KR" sz="20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u="sng" dirty="0" err="1" smtClean="0">
                <a:ea typeface="조선일보명조" panose="02030304000000000000"/>
              </a:rPr>
              <a:t>이미지</a:t>
            </a:r>
            <a:r>
              <a:rPr lang="ko-KR" altLang="en-US" sz="1600" u="sng" dirty="0" smtClean="0">
                <a:ea typeface="조선일보명조" panose="02030304000000000000"/>
              </a:rPr>
              <a:t> 상에서 객체를 탐지할 때 실제 객체의 영역까지 찾는 것 </a:t>
            </a:r>
            <a:r>
              <a:rPr lang="en-US" altLang="ko-KR" sz="1600" u="sng" dirty="0" smtClean="0">
                <a:ea typeface="조선일보명조" panose="02030304000000000000"/>
              </a:rPr>
              <a:t>(</a:t>
            </a:r>
            <a:r>
              <a:rPr lang="ko-KR" altLang="en-US" sz="1600" u="sng" dirty="0" smtClean="0">
                <a:ea typeface="조선일보명조" panose="02030304000000000000"/>
              </a:rPr>
              <a:t>픽셀 별로 분류하는 것</a:t>
            </a:r>
            <a:r>
              <a:rPr lang="en-US" altLang="ko-KR" sz="1600" u="sng" dirty="0" smtClean="0">
                <a:ea typeface="조선일보명조" panose="02030304000000000000"/>
              </a:rPr>
              <a:t>)</a:t>
            </a:r>
            <a:endParaRPr lang="en-US" altLang="ko-KR" sz="1600" u="sng" dirty="0" smtClean="0">
              <a:ea typeface="조선일보명조" panose="02030304000000000000"/>
            </a:endParaRPr>
          </a:p>
        </p:txBody>
      </p:sp>
      <p:pic>
        <p:nvPicPr>
          <p:cNvPr id="6" name="그림 5" descr="Image Segmentation With 5 Lines 0f Code | by Ayoola Olafenwa (she/her) |  Towards Data Scienc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22" y="2810636"/>
            <a:ext cx="6171025" cy="391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(b) semantic segmentation, (c) instance segmentation and (d) panoptic segmentation for semantic mapping [126]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47" y="3717294"/>
            <a:ext cx="4285213" cy="308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5469" y="2810636"/>
            <a:ext cx="5648828" cy="77381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7185469" y="2810636"/>
            <a:ext cx="5579555" cy="2434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8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4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FCN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Convolutionlization</a:t>
            </a:r>
            <a:endParaRPr lang="en-US" altLang="ko-KR" sz="20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u="sng" dirty="0" err="1" smtClean="0">
                <a:ea typeface="조선일보명조" panose="02030304000000000000"/>
              </a:rPr>
              <a:t>모든</a:t>
            </a:r>
            <a:r>
              <a:rPr lang="ko-KR" altLang="en-US" sz="1600" u="sng" dirty="0" smtClean="0">
                <a:ea typeface="조선일보명조" panose="02030304000000000000"/>
              </a:rPr>
              <a:t> </a:t>
            </a:r>
            <a:r>
              <a:rPr lang="en-US" altLang="ko-KR" sz="1600" u="sng" dirty="0" smtClean="0">
                <a:ea typeface="조선일보명조" panose="02030304000000000000"/>
              </a:rPr>
              <a:t>Layer</a:t>
            </a:r>
            <a:r>
              <a:rPr lang="ko-KR" altLang="en-US" sz="1600" u="sng" dirty="0" smtClean="0">
                <a:ea typeface="조선일보명조" panose="02030304000000000000"/>
              </a:rPr>
              <a:t>를 </a:t>
            </a:r>
            <a:r>
              <a:rPr lang="en-US" altLang="ko-KR" sz="1600" u="sng" dirty="0" err="1" smtClean="0">
                <a:ea typeface="조선일보명조" panose="02030304000000000000"/>
              </a:rPr>
              <a:t>Conv</a:t>
            </a:r>
            <a:r>
              <a:rPr lang="en-US" altLang="ko-KR" sz="1600" u="sng" dirty="0" smtClean="0">
                <a:ea typeface="조선일보명조" panose="02030304000000000000"/>
              </a:rPr>
              <a:t> Layer</a:t>
            </a:r>
            <a:r>
              <a:rPr lang="ko-KR" altLang="en-US" sz="1600" u="sng" dirty="0" smtClean="0">
                <a:ea typeface="조선일보명조" panose="02030304000000000000"/>
              </a:rPr>
              <a:t>로 구성하는 방법</a:t>
            </a:r>
            <a:endParaRPr lang="en-US" altLang="ko-KR" sz="1600" u="sng" dirty="0" smtClean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err="1" smtClean="0">
                <a:ea typeface="조선일보명조" panose="02030304000000000000"/>
              </a:rPr>
              <a:t>Conv</a:t>
            </a:r>
            <a:r>
              <a:rPr lang="en-US" altLang="ko-KR" sz="1600" dirty="0" smtClean="0">
                <a:ea typeface="조선일보명조" panose="02030304000000000000"/>
              </a:rPr>
              <a:t> Layer</a:t>
            </a:r>
            <a:r>
              <a:rPr lang="ko-KR" altLang="en-US" sz="1600" dirty="0" smtClean="0">
                <a:ea typeface="조선일보명조" panose="02030304000000000000"/>
              </a:rPr>
              <a:t>는 </a:t>
            </a:r>
            <a:r>
              <a:rPr lang="ko-KR" altLang="en-US" sz="1600" dirty="0" err="1" smtClean="0">
                <a:ea typeface="조선일보명조" panose="02030304000000000000"/>
              </a:rPr>
              <a:t>합성곱</a:t>
            </a:r>
            <a:r>
              <a:rPr lang="ko-KR" altLang="en-US" sz="1600" dirty="0" smtClean="0">
                <a:ea typeface="조선일보명조" panose="02030304000000000000"/>
              </a:rPr>
              <a:t> 연산을 이용해 </a:t>
            </a:r>
            <a:r>
              <a:rPr lang="en-US" altLang="ko-KR" sz="1600" dirty="0" smtClean="0">
                <a:ea typeface="조선일보명조" panose="02030304000000000000"/>
              </a:rPr>
              <a:t>2d feature</a:t>
            </a:r>
            <a:r>
              <a:rPr lang="ko-KR" altLang="en-US" sz="1600" dirty="0" smtClean="0">
                <a:ea typeface="조선일보명조" panose="02030304000000000000"/>
              </a:rPr>
              <a:t>를 유지하므로 </a:t>
            </a:r>
            <a:r>
              <a:rPr lang="en-US" altLang="ko-KR" sz="1600" dirty="0" smtClean="0">
                <a:ea typeface="조선일보명조" panose="02030304000000000000"/>
              </a:rPr>
              <a:t>FC Layer</a:t>
            </a:r>
            <a:r>
              <a:rPr lang="ko-KR" altLang="en-US" sz="1600" dirty="0" smtClean="0">
                <a:ea typeface="조선일보명조" panose="02030304000000000000"/>
              </a:rPr>
              <a:t>와 다르게 이미지의 위치 정보도 담고 있음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dirty="0" err="1" smtClean="0">
                <a:ea typeface="조선일보명조" panose="02030304000000000000"/>
              </a:rPr>
              <a:t>ㆍ위치</a:t>
            </a:r>
            <a:r>
              <a:rPr lang="ko-KR" altLang="en-US" sz="1600" dirty="0" smtClean="0">
                <a:ea typeface="조선일보명조" panose="02030304000000000000"/>
              </a:rPr>
              <a:t> 정보 소실되지 않고 유지</a:t>
            </a:r>
            <a:r>
              <a:rPr lang="en-US" altLang="ko-KR" sz="1600" dirty="0" smtClean="0">
                <a:ea typeface="조선일보명조" panose="02030304000000000000"/>
              </a:rPr>
              <a:t>, </a:t>
            </a:r>
            <a:r>
              <a:rPr lang="ko-KR" altLang="en-US" sz="1600" dirty="0" smtClean="0">
                <a:ea typeface="조선일보명조" panose="02030304000000000000"/>
              </a:rPr>
              <a:t>어떠한 </a:t>
            </a:r>
            <a:r>
              <a:rPr lang="en-US" altLang="ko-KR" sz="1600" dirty="0" smtClean="0">
                <a:ea typeface="조선일보명조" panose="02030304000000000000"/>
              </a:rPr>
              <a:t>Input Size</a:t>
            </a:r>
            <a:r>
              <a:rPr lang="ko-KR" altLang="en-US" sz="1600" dirty="0" smtClean="0">
                <a:ea typeface="조선일보명조" panose="02030304000000000000"/>
              </a:rPr>
              <a:t>가 오더라도 대응할 수 있음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6" name="그림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29557" y="3451288"/>
            <a:ext cx="5096923" cy="3132392"/>
          </a:xfrm>
          <a:prstGeom prst="rect">
            <a:avLst/>
          </a:prstGeom>
        </p:spPr>
      </p:pic>
      <p:pic>
        <p:nvPicPr>
          <p:cNvPr id="8" name="그림 7"/>
          <p:cNvPicPr/>
          <p:nvPr/>
        </p:nvPicPr>
        <p:blipFill>
          <a:blip r:embed="rId4"/>
          <a:stretch>
            <a:fillRect/>
          </a:stretch>
        </p:blipFill>
        <p:spPr>
          <a:xfrm>
            <a:off x="6610711" y="3101743"/>
            <a:ext cx="2346674" cy="2658977"/>
          </a:xfrm>
          <a:prstGeom prst="rect">
            <a:avLst/>
          </a:prstGeom>
        </p:spPr>
      </p:pic>
      <p:pic>
        <p:nvPicPr>
          <p:cNvPr id="9" name="그림 8"/>
          <p:cNvPicPr/>
          <p:nvPr/>
        </p:nvPicPr>
        <p:blipFill>
          <a:blip r:embed="rId5"/>
          <a:stretch>
            <a:fillRect/>
          </a:stretch>
        </p:blipFill>
        <p:spPr>
          <a:xfrm>
            <a:off x="9084648" y="3202326"/>
            <a:ext cx="2281343" cy="255839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6610711" y="5816467"/>
            <a:ext cx="2122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VGG16 Network (FC)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9164067" y="5831183"/>
            <a:ext cx="274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VGG16 Network (1x1 Conv)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89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5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FCN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Convolutionlization</a:t>
            </a:r>
            <a:endParaRPr lang="en-US" altLang="ko-KR" sz="20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9" name="그림 8"/>
          <p:cNvPicPr/>
          <p:nvPr/>
        </p:nvPicPr>
        <p:blipFill>
          <a:blip r:embed="rId3"/>
          <a:stretch>
            <a:fillRect/>
          </a:stretch>
        </p:blipFill>
        <p:spPr>
          <a:xfrm>
            <a:off x="708744" y="2209191"/>
            <a:ext cx="2281343" cy="2558394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3058752" y="4295245"/>
            <a:ext cx="274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VGG16 Network (1x1 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Conv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002535" y="3853052"/>
            <a:ext cx="914401" cy="1520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708744" y="4939933"/>
            <a:ext cx="9468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중요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 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Conv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Layer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거치고 나서 얻게 된 </a:t>
            </a:r>
            <a:r>
              <a:rPr lang="ko-KR" altLang="en-US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마지막 특성 </a:t>
            </a:r>
            <a:r>
              <a:rPr lang="ko-KR" altLang="en-US" u="sng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맵의</a:t>
            </a:r>
            <a:r>
              <a:rPr lang="ko-KR" altLang="en-US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채널 수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는 </a:t>
            </a:r>
            <a:r>
              <a:rPr lang="ko-KR" altLang="en-US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클래스의 개수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와 동일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708744" y="5472580"/>
            <a:ext cx="9468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If)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클래스 개수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= 5, {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강아지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,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고양이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,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나무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,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컴퓨터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,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호랑이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},</a:t>
            </a:r>
            <a:b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</a:b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   </a:t>
            </a:r>
            <a:r>
              <a:rPr lang="en-US" altLang="ko-KR" dirty="0" smtClean="0">
                <a:ea typeface="조선일보명조" panose="02030304000000000000"/>
              </a:rPr>
              <a:t> (1,1) </a:t>
            </a:r>
            <a:r>
              <a:rPr lang="ko-KR" altLang="en-US" dirty="0" smtClean="0">
                <a:ea typeface="조선일보명조" panose="02030304000000000000"/>
              </a:rPr>
              <a:t>픽셀 픽셀에 해당하는 클래스 당 확률 값이 </a:t>
            </a:r>
            <a:r>
              <a:rPr lang="en-US" altLang="ko-KR" dirty="0" smtClean="0">
                <a:ea typeface="조선일보명조" panose="02030304000000000000"/>
              </a:rPr>
              <a:t>{0.45, 0.94, 0.02, 0.05, 0.21}</a:t>
            </a:r>
          </a:p>
          <a:p>
            <a:endParaRPr lang="en-US" altLang="ko-KR" dirty="0">
              <a:ea typeface="조선일보명조" panose="02030304000000000000"/>
            </a:endParaRPr>
          </a:p>
          <a:p>
            <a:r>
              <a:rPr lang="en-US" altLang="ko-KR" dirty="0" smtClean="0">
                <a:ea typeface="조선일보명조" panose="02030304000000000000"/>
              </a:rPr>
              <a:t>=&gt; 0.94</a:t>
            </a:r>
            <a:r>
              <a:rPr lang="ko-KR" altLang="en-US" dirty="0" smtClean="0">
                <a:ea typeface="조선일보명조" panose="02030304000000000000"/>
              </a:rPr>
              <a:t>로 가장 높은 확률을 산출한 </a:t>
            </a:r>
            <a:r>
              <a:rPr lang="ko-KR" altLang="en-US" dirty="0" smtClean="0">
                <a:solidFill>
                  <a:srgbClr val="0070C0"/>
                </a:solidFill>
                <a:ea typeface="조선일보명조" panose="02030304000000000000"/>
              </a:rPr>
              <a:t>고양이 클래스</a:t>
            </a:r>
            <a:r>
              <a:rPr lang="ko-KR" altLang="en-US" dirty="0" smtClean="0">
                <a:ea typeface="조선일보명조" panose="02030304000000000000"/>
              </a:rPr>
              <a:t>를 </a:t>
            </a:r>
            <a:r>
              <a:rPr lang="en-US" altLang="ko-KR" dirty="0" smtClean="0">
                <a:solidFill>
                  <a:srgbClr val="0070C0"/>
                </a:solidFill>
                <a:ea typeface="조선일보명조" panose="02030304000000000000"/>
              </a:rPr>
              <a:t>(1,1) </a:t>
            </a:r>
            <a:r>
              <a:rPr lang="ko-KR" altLang="en-US" dirty="0" smtClean="0">
                <a:solidFill>
                  <a:srgbClr val="0070C0"/>
                </a:solidFill>
                <a:ea typeface="조선일보명조" panose="02030304000000000000"/>
              </a:rPr>
              <a:t>픽셀</a:t>
            </a:r>
            <a:r>
              <a:rPr lang="ko-KR" altLang="en-US" dirty="0" smtClean="0">
                <a:ea typeface="조선일보명조" panose="02030304000000000000"/>
              </a:rPr>
              <a:t>의</a:t>
            </a:r>
            <a:r>
              <a:rPr lang="ko-KR" altLang="en-US" dirty="0" smtClean="0">
                <a:solidFill>
                  <a:srgbClr val="0070C0"/>
                </a:solidFill>
                <a:ea typeface="조선일보명조" panose="02030304000000000000"/>
              </a:rPr>
              <a:t> 클래스</a:t>
            </a:r>
            <a:r>
              <a:rPr lang="ko-KR" altLang="en-US" dirty="0" smtClean="0">
                <a:ea typeface="조선일보명조" panose="02030304000000000000"/>
              </a:rPr>
              <a:t>로</a:t>
            </a:r>
            <a:r>
              <a:rPr lang="ko-KR" altLang="en-US" dirty="0" smtClean="0">
                <a:solidFill>
                  <a:srgbClr val="0070C0"/>
                </a:solidFill>
                <a:ea typeface="조선일보명조" panose="02030304000000000000"/>
              </a:rPr>
              <a:t> 예측</a:t>
            </a:r>
            <a:endParaRPr lang="ko-KR" altLang="en-US" dirty="0">
              <a:solidFill>
                <a:srgbClr val="0070C0"/>
              </a:solidFill>
              <a:ea typeface="조선일보명조" panose="0203030400000000000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011679" y="4425696"/>
            <a:ext cx="905258" cy="1775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08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6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FCN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Upsampling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u="sng" dirty="0" smtClean="0">
                <a:ea typeface="조선일보명조" panose="02030304000000000000"/>
              </a:rPr>
              <a:t>pooling</a:t>
            </a:r>
            <a:r>
              <a:rPr lang="ko-KR" altLang="en-US" sz="1600" u="sng" dirty="0" smtClean="0">
                <a:ea typeface="조선일보명조" panose="02030304000000000000"/>
              </a:rPr>
              <a:t>으로 줄어든 이미지를 입력 영상과 같은 크기로 만들어주는 과정</a:t>
            </a:r>
            <a:endParaRPr lang="en-US" altLang="ko-KR" sz="1600" u="sng" dirty="0" smtClean="0">
              <a:ea typeface="조선일보명조" panose="02030304000000000000"/>
            </a:endParaRPr>
          </a:p>
          <a:p>
            <a:r>
              <a:rPr lang="ko-KR" altLang="en-US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pooling</a:t>
            </a:r>
            <a:r>
              <a:rPr lang="ko-KR" altLang="en-US" sz="1600" dirty="0" smtClean="0">
                <a:ea typeface="조선일보명조" panose="02030304000000000000"/>
              </a:rPr>
              <a:t>을 하면 </a:t>
            </a:r>
            <a:r>
              <a:rPr lang="ko-KR" altLang="en-US" sz="1600" dirty="0" err="1" smtClean="0">
                <a:ea typeface="조선일보명조" panose="02030304000000000000"/>
              </a:rPr>
              <a:t>연산량을</a:t>
            </a:r>
            <a:r>
              <a:rPr lang="ko-KR" altLang="en-US" sz="1600" dirty="0" smtClean="0">
                <a:ea typeface="조선일보명조" panose="02030304000000000000"/>
              </a:rPr>
              <a:t> 줄이고 </a:t>
            </a:r>
            <a:r>
              <a:rPr lang="en-US" altLang="ko-KR" sz="1600" dirty="0" smtClean="0">
                <a:ea typeface="조선일보명조" panose="02030304000000000000"/>
              </a:rPr>
              <a:t>Receptive Field</a:t>
            </a:r>
            <a:r>
              <a:rPr lang="ko-KR" altLang="en-US" sz="1600" dirty="0" smtClean="0">
                <a:ea typeface="조선일보명조" panose="02030304000000000000"/>
              </a:rPr>
              <a:t>는 크게 하는 효과가 있음 </a:t>
            </a:r>
            <a:r>
              <a:rPr lang="en-US" altLang="ko-KR" sz="1600" dirty="0" smtClean="0">
                <a:ea typeface="조선일보명조" panose="02030304000000000000"/>
              </a:rPr>
              <a:t>-&gt; Semantic Segmentation</a:t>
            </a:r>
            <a:r>
              <a:rPr lang="ko-KR" altLang="en-US" sz="1600" dirty="0" smtClean="0">
                <a:ea typeface="조선일보명조" panose="02030304000000000000"/>
              </a:rPr>
              <a:t>에 유리함</a:t>
            </a:r>
            <a:r>
              <a:rPr lang="en-US" altLang="ko-KR" sz="1600" dirty="0" smtClean="0">
                <a:ea typeface="조선일보명조" panose="02030304000000000000"/>
              </a:rPr>
              <a:t>  </a:t>
            </a: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dirty="0" err="1" smtClean="0">
                <a:ea typeface="조선일보명조" panose="02030304000000000000"/>
              </a:rPr>
              <a:t>ㆍ정답</a:t>
            </a:r>
            <a:r>
              <a:rPr lang="ko-KR" altLang="en-US" sz="1600" dirty="0" smtClean="0">
                <a:ea typeface="조선일보명조" panose="02030304000000000000"/>
              </a:rPr>
              <a:t> 영상과 비교를 통해 학습하기 위해 </a:t>
            </a:r>
            <a:r>
              <a:rPr lang="en-US" altLang="ko-KR" sz="1600" dirty="0" smtClean="0">
                <a:ea typeface="조선일보명조" panose="02030304000000000000"/>
              </a:rPr>
              <a:t>pooling</a:t>
            </a:r>
            <a:r>
              <a:rPr lang="ko-KR" altLang="en-US" sz="1600" dirty="0" smtClean="0">
                <a:ea typeface="조선일보명조" panose="02030304000000000000"/>
              </a:rPr>
              <a:t>으로 줄어든 이미지를 입력 영상과 같은 크기로 만들어 줌 </a:t>
            </a:r>
            <a:r>
              <a:rPr lang="en-US" altLang="ko-KR" sz="1600" dirty="0" smtClean="0">
                <a:ea typeface="조선일보명조" panose="02030304000000000000"/>
              </a:rPr>
              <a:t>-&gt; </a:t>
            </a:r>
            <a:r>
              <a:rPr lang="en-US" altLang="ko-KR" sz="1600" dirty="0" err="1" smtClean="0">
                <a:ea typeface="조선일보명조" panose="02030304000000000000"/>
              </a:rPr>
              <a:t>upsampling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13" name="그림 12"/>
          <p:cNvPicPr/>
          <p:nvPr/>
        </p:nvPicPr>
        <p:blipFill>
          <a:blip r:embed="rId3"/>
          <a:stretch>
            <a:fillRect/>
          </a:stretch>
        </p:blipFill>
        <p:spPr>
          <a:xfrm>
            <a:off x="830120" y="3465702"/>
            <a:ext cx="5169122" cy="2733929"/>
          </a:xfrm>
          <a:prstGeom prst="rect">
            <a:avLst/>
          </a:prstGeom>
        </p:spPr>
      </p:pic>
      <p:pic>
        <p:nvPicPr>
          <p:cNvPr id="14" name="그림 13"/>
          <p:cNvPicPr/>
          <p:nvPr/>
        </p:nvPicPr>
        <p:blipFill>
          <a:blip r:embed="rId4"/>
          <a:stretch>
            <a:fillRect/>
          </a:stretch>
        </p:blipFill>
        <p:spPr>
          <a:xfrm>
            <a:off x="6391254" y="3802700"/>
            <a:ext cx="2066945" cy="1871980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6464407" y="5767004"/>
            <a:ext cx="5028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B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ilinear interpolation</a:t>
            </a:r>
          </a:p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주위 픽셀을 이용해서 픽셀 값을 예측하는 기법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32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7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FCN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Upsampling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</p:txBody>
      </p:sp>
      <p:pic>
        <p:nvPicPr>
          <p:cNvPr id="9" name="그림 8"/>
          <p:cNvPicPr/>
          <p:nvPr/>
        </p:nvPicPr>
        <p:blipFill>
          <a:blip r:embed="rId3"/>
          <a:stretch>
            <a:fillRect/>
          </a:stretch>
        </p:blipFill>
        <p:spPr>
          <a:xfrm>
            <a:off x="671354" y="2271894"/>
            <a:ext cx="8710390" cy="3269369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671354" y="5878458"/>
            <a:ext cx="12193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Output Feature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 대해 단순히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Bilinear Interpolation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만 이용해 보정하면 물체 간 경계 구분이 힘들고 </a:t>
            </a:r>
            <a:r>
              <a:rPr lang="en-US" altLang="ko-KR" dirty="0" smtClean="0">
                <a:solidFill>
                  <a:srgbClr val="7030A0"/>
                </a:solidFill>
                <a:ea typeface="조선일보명조" panose="02030304000000000000" pitchFamily="18" charset="-127"/>
              </a:rPr>
              <a:t>Smooth</a:t>
            </a:r>
            <a:r>
              <a:rPr lang="ko-KR" altLang="en-US" dirty="0" smtClean="0">
                <a:solidFill>
                  <a:srgbClr val="7030A0"/>
                </a:solidFill>
                <a:ea typeface="조선일보명조" panose="02030304000000000000" pitchFamily="18" charset="-127"/>
              </a:rPr>
              <a:t>한 결과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가 나옴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-&gt; </a:t>
            </a:r>
            <a:r>
              <a:rPr lang="en-US" altLang="ko-KR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Skip Connection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으로 해결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(FCN-32s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는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Skip Connection 0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번 이용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16s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는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1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번 이용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8s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는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2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번 이용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64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8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FCN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Skip Connection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u="sng" dirty="0" err="1" smtClean="0">
                <a:ea typeface="조선일보명조" panose="02030304000000000000"/>
              </a:rPr>
              <a:t>이전</a:t>
            </a:r>
            <a:r>
              <a:rPr lang="ko-KR" altLang="en-US" sz="1600" u="sng" dirty="0" smtClean="0">
                <a:ea typeface="조선일보명조" panose="02030304000000000000"/>
              </a:rPr>
              <a:t> 층의 정보를 이용하기 위해 이전 층의 정보를 연결하는 것</a:t>
            </a:r>
          </a:p>
          <a:p>
            <a:r>
              <a:rPr lang="ko-KR" altLang="en-US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아래는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VGG16</a:t>
            </a:r>
            <a:r>
              <a:rPr lang="ko-KR" altLang="en-US" sz="1600" dirty="0" smtClean="0">
                <a:ea typeface="조선일보명조" panose="02030304000000000000"/>
              </a:rPr>
              <a:t>의 </a:t>
            </a:r>
            <a:r>
              <a:rPr lang="en-US" altLang="ko-KR" sz="1600" dirty="0" smtClean="0">
                <a:ea typeface="조선일보명조" panose="02030304000000000000"/>
              </a:rPr>
              <a:t>Skip Connection </a:t>
            </a:r>
            <a:r>
              <a:rPr lang="ko-KR" altLang="en-US" sz="1600" dirty="0" smtClean="0">
                <a:ea typeface="조선일보명조" panose="02030304000000000000"/>
              </a:rPr>
              <a:t>구조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pool1</a:t>
            </a:r>
            <a:r>
              <a:rPr lang="ko-KR" altLang="en-US" sz="1600" dirty="0" smtClean="0">
                <a:ea typeface="조선일보명조" panose="02030304000000000000"/>
              </a:rPr>
              <a:t>부터 </a:t>
            </a:r>
            <a:r>
              <a:rPr lang="en-US" altLang="ko-KR" sz="1600" dirty="0" smtClean="0">
                <a:ea typeface="조선일보명조" panose="02030304000000000000"/>
              </a:rPr>
              <a:t>pool5</a:t>
            </a:r>
            <a:r>
              <a:rPr lang="ko-KR" altLang="en-US" sz="1600" dirty="0" smtClean="0">
                <a:ea typeface="조선일보명조" panose="02030304000000000000"/>
              </a:rPr>
              <a:t>까지는 </a:t>
            </a:r>
            <a:r>
              <a:rPr lang="en-US" altLang="ko-KR" sz="1600" dirty="0" err="1" smtClean="0">
                <a:ea typeface="조선일보명조" panose="02030304000000000000"/>
              </a:rPr>
              <a:t>v</a:t>
            </a:r>
            <a:r>
              <a:rPr lang="en-US" altLang="ko-KR" sz="1600" dirty="0" err="1" smtClean="0">
                <a:ea typeface="조선일보명조" panose="02030304000000000000"/>
              </a:rPr>
              <a:t>gg</a:t>
            </a:r>
            <a:r>
              <a:rPr lang="en-US" altLang="ko-KR" sz="1600" dirty="0" smtClean="0">
                <a:ea typeface="조선일보명조" panose="02030304000000000000"/>
              </a:rPr>
              <a:t> 16</a:t>
            </a:r>
            <a:r>
              <a:rPr lang="ko-KR" altLang="en-US" sz="1600" dirty="0" smtClean="0">
                <a:ea typeface="조선일보명조" panose="02030304000000000000"/>
              </a:rPr>
              <a:t>의 </a:t>
            </a:r>
            <a:r>
              <a:rPr lang="en-US" altLang="ko-KR" sz="1600" dirty="0" smtClean="0">
                <a:ea typeface="조선일보명조" panose="02030304000000000000"/>
              </a:rPr>
              <a:t>pooling layer</a:t>
            </a:r>
            <a:r>
              <a:rPr lang="en-US" altLang="ko-KR" sz="1600" dirty="0">
                <a:ea typeface="조선일보명조" panose="02030304000000000000"/>
              </a:rPr>
              <a:t>s</a:t>
            </a:r>
            <a:r>
              <a:rPr lang="en-US" altLang="ko-KR" sz="1600" dirty="0" smtClean="0">
                <a:ea typeface="조선일보명조" panose="02030304000000000000"/>
              </a:rPr>
              <a:t>, spatial size</a:t>
            </a:r>
            <a:r>
              <a:rPr lang="ko-KR" altLang="en-US" sz="1600" dirty="0" smtClean="0">
                <a:ea typeface="조선일보명조" panose="02030304000000000000"/>
              </a:rPr>
              <a:t>는 단계별로 </a:t>
            </a:r>
            <a:r>
              <a:rPr lang="en-US" altLang="ko-KR" sz="1600" dirty="0" smtClean="0">
                <a:ea typeface="조선일보명조" panose="02030304000000000000"/>
              </a:rPr>
              <a:t>1/2</a:t>
            </a:r>
            <a:r>
              <a:rPr lang="ko-KR" altLang="en-US" sz="1600" dirty="0" smtClean="0">
                <a:ea typeface="조선일보명조" panose="02030304000000000000"/>
              </a:rPr>
              <a:t>씩 줄어드는 구조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9" name="그림 8"/>
          <p:cNvPicPr/>
          <p:nvPr/>
        </p:nvPicPr>
        <p:blipFill>
          <a:blip r:embed="rId3"/>
          <a:stretch>
            <a:fillRect/>
          </a:stretch>
        </p:blipFill>
        <p:spPr>
          <a:xfrm>
            <a:off x="879200" y="3425761"/>
            <a:ext cx="7688727" cy="2060639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740509" y="5613434"/>
            <a:ext cx="3609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[ FCN 8s –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입력 영상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224 x 224 x 3 ]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958" y="3425761"/>
            <a:ext cx="1362406" cy="206063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723620" y="6111408"/>
            <a:ext cx="11136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1. Pool5 feature(7x7x512)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2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배 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upsampling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+ Pool4 feature(14x14x512)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더하여 새로운 </a:t>
            </a:r>
            <a:r>
              <a:rPr lang="en-US" altLang="ko-KR" dirty="0" smtClean="0">
                <a:solidFill>
                  <a:schemeClr val="accent2"/>
                </a:solidFill>
                <a:ea typeface="조선일보명조" panose="02030304000000000000" pitchFamily="18" charset="-127"/>
              </a:rPr>
              <a:t>feature</a:t>
            </a:r>
            <a:r>
              <a:rPr lang="en-US" altLang="ko-KR" dirty="0">
                <a:solidFill>
                  <a:schemeClr val="accent2"/>
                </a:solidFill>
                <a:ea typeface="조선일보명조" panose="02030304000000000000" pitchFamily="18" charset="-127"/>
              </a:rPr>
              <a:t>(14x14x512)</a:t>
            </a:r>
            <a:r>
              <a:rPr lang="en-US" altLang="ko-KR" dirty="0" smtClean="0">
                <a:solidFill>
                  <a:schemeClr val="accent2"/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생성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5724144" y="4443985"/>
            <a:ext cx="192024" cy="20116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7498080" y="4443984"/>
            <a:ext cx="237744" cy="2011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723620" y="6494925"/>
            <a:ext cx="11190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2. 1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번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feature(14x14x512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2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배 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upsampling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+ Pool3 feature(28x28x512)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더하여 새로운 </a:t>
            </a: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feature(28x28x512)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생성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en-US" altLang="ko-KR" dirty="0" smtClean="0"/>
              <a:t>     -&gt; 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8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배 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upsampling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을 하고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1x1 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Conv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해서 채널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수를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Class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개수만큼 조정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-&gt; </a:t>
            </a:r>
            <a:r>
              <a:rPr lang="en-US" altLang="ko-KR" dirty="0" smtClean="0">
                <a:solidFill>
                  <a:srgbClr val="7030A0"/>
                </a:solidFill>
                <a:ea typeface="조선일보명조" panose="02030304000000000000" pitchFamily="18" charset="-127"/>
              </a:rPr>
              <a:t>feature(224x224xC)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824216" y="3819144"/>
            <a:ext cx="487680" cy="51511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6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9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FCN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Experiments</a:t>
            </a:r>
          </a:p>
          <a:p>
            <a:endParaRPr lang="en-US" altLang="ko-KR" sz="1000" dirty="0"/>
          </a:p>
          <a:p>
            <a:r>
              <a:rPr lang="ko-KR" altLang="en-US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FCN</a:t>
            </a:r>
            <a:r>
              <a:rPr lang="ko-KR" altLang="en-US" sz="1600" dirty="0" smtClean="0">
                <a:ea typeface="조선일보명조" panose="02030304000000000000"/>
              </a:rPr>
              <a:t>은 </a:t>
            </a:r>
            <a:r>
              <a:rPr lang="ko-KR" altLang="en-US" sz="1600" dirty="0" err="1" smtClean="0">
                <a:ea typeface="조선일보명조" panose="02030304000000000000"/>
              </a:rPr>
              <a:t>딥러닝</a:t>
            </a:r>
            <a:r>
              <a:rPr lang="en-US" altLang="ko-KR" sz="1600" dirty="0" smtClean="0">
                <a:ea typeface="조선일보명조" panose="02030304000000000000"/>
              </a:rPr>
              <a:t>(CNN) </a:t>
            </a:r>
            <a:r>
              <a:rPr lang="ko-KR" altLang="en-US" sz="1600" dirty="0" smtClean="0">
                <a:ea typeface="조선일보명조" panose="02030304000000000000"/>
              </a:rPr>
              <a:t>기반 </a:t>
            </a:r>
            <a:r>
              <a:rPr lang="en-US" altLang="ko-KR" sz="1600" dirty="0" smtClean="0">
                <a:ea typeface="조선일보명조" panose="02030304000000000000"/>
              </a:rPr>
              <a:t>Semantic Segmentation</a:t>
            </a:r>
            <a:r>
              <a:rPr lang="ko-KR" altLang="en-US" sz="1600" dirty="0" smtClean="0">
                <a:ea typeface="조선일보명조" panose="02030304000000000000"/>
              </a:rPr>
              <a:t>의 </a:t>
            </a:r>
            <a:r>
              <a:rPr lang="en-US" altLang="ko-KR" sz="1600" dirty="0" smtClean="0">
                <a:ea typeface="조선일보명조" panose="02030304000000000000"/>
              </a:rPr>
              <a:t>base line</a:t>
            </a: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dirty="0" err="1" smtClean="0">
                <a:ea typeface="조선일보명조" panose="02030304000000000000"/>
              </a:rPr>
              <a:t>ㆍ다른</a:t>
            </a:r>
            <a:r>
              <a:rPr lang="ko-KR" altLang="en-US" sz="1600" dirty="0" smtClean="0">
                <a:ea typeface="조선일보명조" panose="02030304000000000000"/>
              </a:rPr>
              <a:t> 이전의 방법들과 비교하였을 때 월등한 성능을 자랑함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15" name="그림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88956" y="2978030"/>
            <a:ext cx="4450556" cy="116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K_SHA_ppt_design" id="{35DECB70-B79A-477F-9CE3-51383082747F}" vid="{E4F8230B-F424-48CD-86BD-710EDE5FCC26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CUK_SHA_ppt_design</Template>
  <TotalTime>5227</TotalTime>
  <Words>961</Words>
  <Application>Microsoft Office PowerPoint</Application>
  <PresentationFormat>사용자 지정</PresentationFormat>
  <Paragraphs>171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맑은 고딕</vt:lpstr>
      <vt:lpstr>조선일보명조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SungHyun Ahn</dc:creator>
  <cp:lastModifiedBy>SungHyun Ahn</cp:lastModifiedBy>
  <cp:revision>479</cp:revision>
  <dcterms:created xsi:type="dcterms:W3CDTF">2021-09-26T02:36:25Z</dcterms:created>
  <dcterms:modified xsi:type="dcterms:W3CDTF">2022-04-08T05:04:02Z</dcterms:modified>
</cp:coreProperties>
</file>