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4"/>
  </p:notesMasterIdLst>
  <p:sldIdLst>
    <p:sldId id="256" r:id="rId2"/>
    <p:sldId id="26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33" r:id="rId42"/>
    <p:sldId id="262" r:id="rId43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3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  <a:srgbClr val="B9BB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4/1/2022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4/1/2022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sogangori/220993971883" TargetMode="External"/><Relationship Id="rId3" Type="http://schemas.openxmlformats.org/officeDocument/2006/relationships/hyperlink" Target="https://arxiv.org/pdf/1506.02640.pdf" TargetMode="External"/><Relationship Id="rId7" Type="http://schemas.openxmlformats.org/officeDocument/2006/relationships/hyperlink" Target="https://curt-park.github.io/2017-03-26/yolo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presentation/d/1aeRvtKG21KHdD5lg6Hgyhx5rPq_ZOsGjG5rJ1HP7BbA/pub?start=false&amp;loop=false&amp;delayms=3000&amp;slide=id.g137784ab86_4_969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arxiv.org/pdf/1804.02767.pdf" TargetMode="External"/><Relationship Id="rId10" Type="http://schemas.openxmlformats.org/officeDocument/2006/relationships/hyperlink" Target="https://www.youtube.com/watch?v=HMgcvgRrDcA" TargetMode="External"/><Relationship Id="rId4" Type="http://schemas.openxmlformats.org/officeDocument/2006/relationships/hyperlink" Target="https://arxiv.org/pdf/1612.08242.pdf" TargetMode="External"/><Relationship Id="rId9" Type="http://schemas.openxmlformats.org/officeDocument/2006/relationships/hyperlink" Target="https://www.youtube.com/watch?v=6fdclSGgeio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4102" y="3307080"/>
            <a:ext cx="2814810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 v1,2,3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2021/04/01&gt;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6" y="2209191"/>
            <a:ext cx="5434004" cy="37358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70" r="1"/>
          <a:stretch/>
        </p:blipFill>
        <p:spPr>
          <a:xfrm>
            <a:off x="5478220" y="2036843"/>
            <a:ext cx="6906953" cy="68589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058794" y="2837062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x,y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814698" y="3464933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w,h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892274" y="4391793"/>
            <a:ext cx="30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confidence score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09360" y="538820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class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6" y="6043019"/>
            <a:ext cx="835212" cy="49494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rcRect l="-1" t="1" r="8347" b="-1333"/>
          <a:stretch/>
        </p:blipFill>
        <p:spPr>
          <a:xfrm>
            <a:off x="1710568" y="6059089"/>
            <a:ext cx="711712" cy="55736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346046" y="6168628"/>
            <a:ext cx="820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박스의 변수에 대한 값을 더 반영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없는 영역에 대한 값을 덜 반영    하기 위한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하이퍼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파라미터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없는 영역이 훨씬 많기 때문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9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6" y="2209191"/>
            <a:ext cx="5434004" cy="37358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70" r="1"/>
          <a:stretch/>
        </p:blipFill>
        <p:spPr>
          <a:xfrm>
            <a:off x="5478220" y="2036843"/>
            <a:ext cx="6906953" cy="68589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058794" y="2837062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x,y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814698" y="3464933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w,h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892274" y="4391793"/>
            <a:ext cx="30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confidence score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09360" y="538820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class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777" y="6038371"/>
            <a:ext cx="813767" cy="97127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720" y="6038371"/>
            <a:ext cx="775656" cy="102497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967544" y="6181526"/>
            <a:ext cx="3924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셀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j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Responsible</a:t>
            </a:r>
            <a:r>
              <a:rPr lang="ko-KR" altLang="en-US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하면 </a:t>
            </a:r>
            <a:r>
              <a:rPr lang="en-US" altLang="ko-KR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아니면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437376" y="6181525"/>
            <a:ext cx="392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셀에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있으면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아니면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739896" y="4184380"/>
            <a:ext cx="265176" cy="314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935068" y="442083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accent5"/>
                </a:solidFill>
                <a:ea typeface="조선일보명조" panose="02030304000000000000" pitchFamily="18" charset="-127"/>
              </a:rPr>
              <a:t>IoU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005072" y="4819622"/>
            <a:ext cx="231682" cy="310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200244" y="50188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2" y="2036843"/>
            <a:ext cx="6450110" cy="238768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rcRect b="255"/>
          <a:stretch/>
        </p:blipFill>
        <p:spPr>
          <a:xfrm>
            <a:off x="802023" y="4610276"/>
            <a:ext cx="6851506" cy="2473656"/>
          </a:xfrm>
          <a:prstGeom prst="rect">
            <a:avLst/>
          </a:prstGeom>
        </p:spPr>
      </p:pic>
      <p:pic>
        <p:nvPicPr>
          <p:cNvPr id="26" name="그림 25"/>
          <p:cNvPicPr/>
          <p:nvPr/>
        </p:nvPicPr>
        <p:blipFill>
          <a:blip r:embed="rId5"/>
          <a:stretch>
            <a:fillRect/>
          </a:stretch>
        </p:blipFill>
        <p:spPr>
          <a:xfrm>
            <a:off x="7559834" y="3009070"/>
            <a:ext cx="5731510" cy="44323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9209233" y="2510575"/>
            <a:ext cx="4227439" cy="364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b="1" kern="100" dirty="0">
                <a:solidFill>
                  <a:srgbClr val="343A4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 class specific confidence score</a:t>
            </a:r>
            <a:endParaRPr lang="ko-KR" altLang="ko-KR" sz="11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742821" y="4424527"/>
            <a:ext cx="4541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class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박스안에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존재하는지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박스가</a:t>
            </a:r>
            <a:r>
              <a:rPr lang="ko-KR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물체에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얼마나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적합</a:t>
            </a:r>
            <a:r>
              <a:rPr lang="ko-KR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하는지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포함해서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ea typeface="Arial" panose="020B0604020202020204" pitchFamily="34" charset="0"/>
              </a:rPr>
              <a:t>confidence score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계산</a:t>
            </a:r>
            <a:endParaRPr lang="en-US" altLang="ko-K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 박스 당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score 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B:2, C:20 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 셀 당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score (20x1)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지님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400" dirty="0"/>
          </a:p>
        </p:txBody>
      </p:sp>
      <p:sp>
        <p:nvSpPr>
          <p:cNvPr id="29" name="직사각형 28"/>
          <p:cNvSpPr/>
          <p:nvPr/>
        </p:nvSpPr>
        <p:spPr>
          <a:xfrm>
            <a:off x="7582047" y="3810553"/>
            <a:ext cx="198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* </a:t>
            </a:r>
            <a:r>
              <a:rPr lang="en-US" altLang="ko-KR" b="1" dirty="0" smtClean="0">
                <a:solidFill>
                  <a:srgbClr val="002060"/>
                </a:solidFill>
                <a:ea typeface="조선일보명조" panose="02030304000000000000" pitchFamily="18" charset="-127"/>
              </a:rPr>
              <a:t>Confidence </a:t>
            </a:r>
            <a:r>
              <a:rPr lang="en-US" altLang="ko-KR" b="1" dirty="0">
                <a:solidFill>
                  <a:srgbClr val="002060"/>
                </a:solidFill>
                <a:ea typeface="조선일보명조" panose="02030304000000000000" pitchFamily="18" charset="-127"/>
              </a:rPr>
              <a:t>score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59834" y="3477993"/>
            <a:ext cx="2884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Conditional class probability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59834" y="3062115"/>
            <a:ext cx="1529302" cy="3447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9260618" y="3006372"/>
            <a:ext cx="1810022" cy="4459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1384280" y="2988126"/>
            <a:ext cx="1907064" cy="4641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>
            <a:stCxn id="33" idx="2"/>
          </p:cNvCxnSpPr>
          <p:nvPr/>
        </p:nvCxnSpPr>
        <p:spPr>
          <a:xfrm flipH="1">
            <a:off x="11384280" y="3452300"/>
            <a:ext cx="953532" cy="122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1" b="2062"/>
          <a:stretch/>
        </p:blipFill>
        <p:spPr>
          <a:xfrm>
            <a:off x="867225" y="2036843"/>
            <a:ext cx="4875207" cy="27729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b="1505"/>
          <a:stretch/>
        </p:blipFill>
        <p:spPr>
          <a:xfrm>
            <a:off x="6339774" y="2209191"/>
            <a:ext cx="6731879" cy="25103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701" y="5045117"/>
            <a:ext cx="2823753" cy="23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22" y="2209191"/>
            <a:ext cx="11471938" cy="361553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54173" y="6054683"/>
            <a:ext cx="9898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Threshold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를 넘지 않는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score -&gt; 0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처리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클래스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관련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</a:rPr>
              <a:t>박스들에서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 제외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내림차순 정렬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NMS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를 통해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0 Score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추가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-&gt;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논문에서는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98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개의 박스 중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개만 남게 됨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(Dog Box)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83308" y="6930365"/>
            <a:ext cx="858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Non Maximum Suppression: </a:t>
            </a:r>
            <a:r>
              <a:rPr lang="en-US" altLang="ko-KR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IoU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를 기반으로 일정 수준 겹쳐있는 박스들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score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처리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9643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4" y="2257772"/>
            <a:ext cx="3267531" cy="6382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895"/>
          <a:stretch/>
        </p:blipFill>
        <p:spPr>
          <a:xfrm>
            <a:off x="832294" y="2974428"/>
            <a:ext cx="3458907" cy="370328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b="11656"/>
          <a:stretch/>
        </p:blipFill>
        <p:spPr>
          <a:xfrm>
            <a:off x="2339288" y="6666956"/>
            <a:ext cx="1882266" cy="6853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501" y="3106592"/>
            <a:ext cx="3426021" cy="357112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597" y="6795298"/>
            <a:ext cx="1992925" cy="5570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979" y="3185634"/>
            <a:ext cx="3411619" cy="349208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/>
          <a:srcRect b="4740"/>
          <a:stretch/>
        </p:blipFill>
        <p:spPr>
          <a:xfrm>
            <a:off x="10075127" y="6795298"/>
            <a:ext cx="2154471" cy="44287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11044" y="2449161"/>
            <a:ext cx="8050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accent2"/>
                </a:solidFill>
              </a:rPr>
              <a:t>[</a:t>
            </a:r>
            <a:r>
              <a:rPr lang="ko-KR" altLang="en-US" sz="1600" dirty="0" smtClean="0">
                <a:solidFill>
                  <a:schemeClr val="accent2"/>
                </a:solidFill>
              </a:rPr>
              <a:t>최고 점수 </a:t>
            </a:r>
            <a:r>
              <a:rPr lang="en-US" altLang="ko-KR" sz="1600" dirty="0" err="1" smtClean="0">
                <a:solidFill>
                  <a:schemeClr val="accent2"/>
                </a:solidFill>
              </a:rPr>
              <a:t>bbox</a:t>
            </a:r>
            <a:r>
              <a:rPr lang="en-US" altLang="ko-KR" sz="1600" dirty="0" smtClean="0">
                <a:solidFill>
                  <a:schemeClr val="accent2"/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현재 바라보는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sz="1600" b="1" dirty="0" err="1" smtClean="0">
                <a:solidFill>
                  <a:schemeClr val="bg2">
                    <a:lumMod val="25000"/>
                  </a:schemeClr>
                </a:solidFill>
              </a:rPr>
              <a:t>IoU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0.5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보다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크면 후자의 점수를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으로 조정 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</a:rPr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Non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Maximum Suppression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4" y="2257772"/>
            <a:ext cx="3267531" cy="6382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2" y="3209544"/>
            <a:ext cx="3493029" cy="36406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748" y="3287221"/>
            <a:ext cx="3448011" cy="35629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b="8236"/>
          <a:stretch/>
        </p:blipFill>
        <p:spPr>
          <a:xfrm>
            <a:off x="6362735" y="6989451"/>
            <a:ext cx="1928023" cy="3369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526" y="3287221"/>
            <a:ext cx="3608611" cy="370223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749257" y="2057034"/>
            <a:ext cx="8050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두 번째로 큰 점수를 지닌 박스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를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</a:rPr>
              <a:t>최고 점수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</a:rPr>
              <a:t>bbox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로 재 지정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ko-KR" altLang="en-US" sz="1600" dirty="0">
                <a:solidFill>
                  <a:schemeClr val="accent5">
                    <a:lumMod val="75000"/>
                  </a:schemeClr>
                </a:solidFill>
              </a:rPr>
              <a:t>최고 점수 </a:t>
            </a:r>
            <a:r>
              <a:rPr lang="en-US" altLang="ko-KR" sz="1600" dirty="0" err="1">
                <a:solidFill>
                  <a:schemeClr val="accent5">
                    <a:lumMod val="75000"/>
                  </a:schemeClr>
                </a:solidFill>
              </a:rPr>
              <a:t>bbox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현재 바라보는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IoU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0.5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보다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크면 후자의 점수를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으로 조정 </a:t>
            </a:r>
            <a:endParaRPr lang="ko-KR" altLang="en-US" sz="1600" dirty="0"/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9632583" y="7037419"/>
            <a:ext cx="251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남은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: bb47, bb15]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7943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29" y="2108439"/>
            <a:ext cx="8298295" cy="255650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3" y="4736539"/>
            <a:ext cx="8450491" cy="261381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107424" y="3852158"/>
            <a:ext cx="41713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ea typeface="조선일보명조" panose="02030304000000000000" pitchFamily="18" charset="-127"/>
              </a:rPr>
              <a:t>모든 클래스에 대해서 </a:t>
            </a:r>
            <a:r>
              <a:rPr lang="en-US" altLang="ko-KR" dirty="0" smtClean="0">
                <a:ea typeface="조선일보명조" panose="02030304000000000000" pitchFamily="18" charset="-127"/>
              </a:rPr>
              <a:t>(1~3) </a:t>
            </a:r>
            <a:r>
              <a:rPr lang="ko-KR" altLang="en-US" dirty="0" smtClean="0">
                <a:ea typeface="조선일보명조" panose="02030304000000000000" pitchFamily="18" charset="-127"/>
              </a:rPr>
              <a:t>과정을 진행</a:t>
            </a:r>
            <a:endParaRPr lang="en-US" altLang="ko-KR" dirty="0" smtClean="0">
              <a:ea typeface="조선일보명조" panose="02030304000000000000" pitchFamily="18" charset="-127"/>
            </a:endParaRPr>
          </a:p>
          <a:p>
            <a:endParaRPr lang="en-US" altLang="ko-KR" dirty="0" smtClean="0"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ea typeface="조선일보명조" panose="02030304000000000000" pitchFamily="18" charset="-127"/>
              </a:rPr>
              <a:t>(-&gt;)</a:t>
            </a:r>
          </a:p>
          <a:p>
            <a:endParaRPr lang="en-US" altLang="ko-KR" dirty="0" smtClean="0"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대부분의 </a:t>
            </a:r>
            <a:r>
              <a:rPr lang="ko-KR" altLang="en-US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박스는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으로 </a:t>
            </a:r>
            <a:r>
              <a:rPr lang="ko-KR" altLang="en-US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채워짐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3" y="2333033"/>
            <a:ext cx="6765864" cy="467660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512122" y="2411441"/>
            <a:ext cx="5233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최대한 겹치지 않으면서 개를 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7512122" y="2715223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고양이를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7512122" y="2997680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않으면서 자전거를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11" name="직사각형 10"/>
          <p:cNvSpPr/>
          <p:nvPr/>
        </p:nvSpPr>
        <p:spPr>
          <a:xfrm>
            <a:off x="7512122" y="5823431"/>
            <a:ext cx="5279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차를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7512121" y="6377969"/>
            <a:ext cx="5484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사람을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7512122" y="6119621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원숭이를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64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7" y="2227912"/>
            <a:ext cx="3189834" cy="45906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09" y="2185237"/>
            <a:ext cx="2879952" cy="463333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968" y="2185237"/>
            <a:ext cx="2516473" cy="460938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424961" y="1751148"/>
            <a:ext cx="609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박스 중 가장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Score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가 큰 값이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보다 크면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check,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아니면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pass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87415" y="2918971"/>
            <a:ext cx="152298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YOLOv2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87415" y="3481106"/>
            <a:ext cx="152298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59989" y="2356836"/>
            <a:ext cx="152298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YOLOv1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3" name="TextBox 22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613" y="1571381"/>
            <a:ext cx="5630061" cy="563958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884377" y="3376190"/>
            <a:ext cx="41472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최종 결정을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통과하고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(Threshold=0.5)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보다 점수가 </a:t>
            </a:r>
            <a:endParaRPr lang="en-US" altLang="ko-KR" dirty="0" smtClean="0">
              <a:solidFill>
                <a:srgbClr val="FF0000"/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더 높은 박스들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만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나타낸다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 </a:t>
            </a: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 과정에서 애매한 박스들이 지워진다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개의 발만 포함하는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b="1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 pitchFamily="18" charset="-127"/>
              </a:rPr>
              <a:t>파란 색 박스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4040" t="46805" r="12983" b="2069"/>
          <a:stretch/>
        </p:blipFill>
        <p:spPr>
          <a:xfrm>
            <a:off x="10852267" y="5130516"/>
            <a:ext cx="2136292" cy="15354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1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32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xperiments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pascal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Voc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데이터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en-US" altLang="ko-KR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RealTime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Test -&gt;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가장 성능이 우수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속도를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높이려면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Detection pipeline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각각에 대해 최적화를 진행하는 것보다 파이프라인을 버리고 속도를 위한 설계를 하는 것이 좋음</a:t>
            </a:r>
            <a:endParaRPr lang="ko-KR" altLang="en-US" sz="1600" dirty="0"/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31678" y="2950273"/>
            <a:ext cx="5074761" cy="3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xperiments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랑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Fast R-CNN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이랑 비교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background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훨씬 잘 찾음</a:t>
            </a:r>
            <a:r>
              <a:rPr lang="en-US" altLang="ko-KR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Fast R-CNN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이랑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combine </a:t>
            </a:r>
            <a:r>
              <a:rPr lang="en-US" altLang="ko-KR" sz="16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m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70.7 (+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약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4%)</a:t>
            </a:r>
            <a:endParaRPr lang="ko-KR" altLang="en-US" sz="1600" dirty="0"/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4347" y="3387725"/>
            <a:ext cx="3866293" cy="3095372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254022" y="5120386"/>
            <a:ext cx="3441922" cy="1316990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628666" y="3387725"/>
            <a:ext cx="2627598" cy="2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Introduction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Detection Method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들이 적은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Object set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제한돼있음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많은 클래스에 대해서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Detection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할 줄 알아야 함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어떻게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Detection Data Set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확장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?  Joint classification and detection?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YOLOv2 Update!!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9250"/>
          <a:stretch/>
        </p:blipFill>
        <p:spPr>
          <a:xfrm>
            <a:off x="763885" y="2886299"/>
            <a:ext cx="4620270" cy="3829807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097280" y="5943600"/>
            <a:ext cx="4286875" cy="18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829056" y="6134236"/>
            <a:ext cx="743712" cy="7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7263534" y="2713951"/>
            <a:ext cx="3783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Why? -&gt; 1.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성능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(AP)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떨어짐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, 2.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낮은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Recall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Batch Normalization</a:t>
            </a: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 Layer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사용해서 성능이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향상됨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Vanishing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문제 해결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오버피팅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문제 개선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hacoding.com/wp-content/uploads/2021/12/image-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3908"/>
            <a:ext cx="3645920" cy="15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/>
              <a:t>H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igh Resolution Classifier</a:t>
            </a: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pre-trained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된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cnn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classifier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448x448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영상들로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10 epochs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학습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4%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성능 향상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20" y="3032402"/>
            <a:ext cx="8175219" cy="342104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901835" y="3687337"/>
            <a:ext cx="203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(pre-trained model)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 smtClean="0"/>
              <a:t>Convolution with Anchor Boxes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Faster R-CNN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들로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미리 결정하는 것처럼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도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Layer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사용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grid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마다 클래스를 예측하는 것이 아니라 모든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마다 클래스를 예측한다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/>
              <a:t>A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사용하면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낮아졌지만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Recall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 많이 좋아짐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&lt; 69.5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mAP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-&gt; 69.2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mAP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/ 81% -&gt; 88%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&gt;</a:t>
            </a: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(bounding box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관련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/>
              <a:t>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입력</a:t>
            </a:r>
            <a:r>
              <a:rPr lang="ko-KR" altLang="en-US" sz="1600" dirty="0" smtClean="0">
                <a:ea typeface="조선일보명조" panose="02030304000000000000"/>
              </a:rPr>
              <a:t> 영상을 </a:t>
            </a:r>
            <a:r>
              <a:rPr lang="en-US" altLang="ko-KR" sz="1600" dirty="0" smtClean="0">
                <a:ea typeface="조선일보명조" panose="02030304000000000000"/>
              </a:rPr>
              <a:t>448x448</a:t>
            </a:r>
            <a:r>
              <a:rPr lang="ko-KR" altLang="en-US" sz="1600" dirty="0" smtClean="0">
                <a:ea typeface="조선일보명조" panose="02030304000000000000"/>
              </a:rPr>
              <a:t>을 쓰지 않고 </a:t>
            </a:r>
            <a:r>
              <a:rPr lang="en-US" altLang="ko-KR" sz="1600" dirty="0" smtClean="0">
                <a:ea typeface="조선일보명조" panose="02030304000000000000"/>
              </a:rPr>
              <a:t>416x416 -&gt; Feature Map</a:t>
            </a:r>
            <a:r>
              <a:rPr lang="ko-KR" altLang="en-US" sz="1600" dirty="0" smtClean="0">
                <a:ea typeface="조선일보명조" panose="02030304000000000000"/>
              </a:rPr>
              <a:t>의 사이즈가 홀수 </a:t>
            </a:r>
            <a:r>
              <a:rPr lang="en-US" altLang="ko-KR" sz="1600" dirty="0" smtClean="0">
                <a:ea typeface="조선일보명조" panose="02030304000000000000"/>
              </a:rPr>
              <a:t>-&gt;  large object detection</a:t>
            </a:r>
            <a:r>
              <a:rPr lang="ko-KR" altLang="en-US" sz="1600" dirty="0" smtClean="0">
                <a:ea typeface="조선일보명조" panose="02030304000000000000"/>
              </a:rPr>
              <a:t>을 더 잘하도록 함</a:t>
            </a:r>
            <a:r>
              <a:rPr lang="en-US" altLang="ko-KR" sz="1600" dirty="0">
                <a:solidFill>
                  <a:srgbClr val="FF0000"/>
                </a:solidFill>
              </a:rPr>
              <a:t/>
            </a:r>
            <a:br>
              <a:rPr lang="en-US" altLang="ko-KR" sz="1600" dirty="0">
                <a:solidFill>
                  <a:srgbClr val="FF0000"/>
                </a:solidFill>
              </a:rPr>
            </a:br>
            <a:r>
              <a:rPr lang="en-US" altLang="ko-KR" sz="16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(feature map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의 가운데에서 뽑아낸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large object detection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을 주로 함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가운데가 하나의 셀이면 더 좋음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39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27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/>
              <a:t>C</a:t>
            </a:r>
            <a:r>
              <a:rPr lang="en-US" altLang="ko-KR" u="sng" dirty="0" smtClean="0"/>
              <a:t>hoose Anchor Box</a:t>
            </a:r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K means clustering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사용해서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들을 결정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k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값을 바꾸면서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AVG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IoU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조사한 결과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k=5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일 때 가장 좋음 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6" name="그림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9201" y="2964539"/>
            <a:ext cx="5731510" cy="25076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56698" y="5781586"/>
            <a:ext cx="10922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/>
              <a:t>O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bject Center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중심간의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거리가 낮은 것 선택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 -&gt;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IoU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높으면 선택하는 방식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/>
              <a:t>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Faster R-CNN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RPN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과 비교했을 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AVG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IoU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더 좋았음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796" y="3036532"/>
            <a:ext cx="4700817" cy="24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28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 smtClean="0"/>
              <a:t>Direct </a:t>
            </a:r>
            <a:r>
              <a:rPr lang="en-US" altLang="ko-KR" u="sng" dirty="0"/>
              <a:t>Location Prediction</a:t>
            </a:r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Box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Regressor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는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d(p)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리턴값이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어떤 값이든 될 수 있음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sigmoid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이용해서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Ground Truth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와 관련된 범위에서 움직이도록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!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56698" y="5781586"/>
            <a:ext cx="10922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앞에서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정한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Direct Location Prediction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해서 올바른 위치로 박스가 움직이도록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5%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성능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향상</a:t>
            </a:r>
            <a:endParaRPr lang="ko-KR" altLang="en-US" sz="1600" dirty="0"/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6698" y="2900395"/>
            <a:ext cx="4050125" cy="2590957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220748" y="3474909"/>
            <a:ext cx="2478500" cy="2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29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 smtClean="0"/>
              <a:t>Fine-Grained </a:t>
            </a:r>
            <a:r>
              <a:rPr lang="en-US" altLang="ko-KR" u="sng" dirty="0"/>
              <a:t>Features</a:t>
            </a:r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상위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레이어의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하위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합쳐주는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passthrough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layer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도입 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26x26x512 -&gt; 13x13x2048 -&gt; 13x13x1024 feature 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추가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13x13x3072 feature 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abstract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detail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한 정보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다양한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스케일의 객체 검출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성능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향상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59896" y="3411710"/>
            <a:ext cx="7351416" cy="30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9" name="직사각형 8"/>
          <p:cNvSpPr/>
          <p:nvPr/>
        </p:nvSpPr>
        <p:spPr>
          <a:xfrm>
            <a:off x="823357" y="2157048"/>
            <a:ext cx="834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딱 한 번만 본다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smtClean="0"/>
              <a:t>통합한다 </a:t>
            </a:r>
            <a:r>
              <a:rPr lang="en-US" altLang="ko-KR" sz="1600" dirty="0" smtClean="0"/>
              <a:t>(One-stage-method)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빠르다</a:t>
            </a:r>
            <a:endParaRPr lang="ko-KR" altLang="en-US" sz="16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90" y="3511919"/>
            <a:ext cx="2052907" cy="15275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681" y="3849624"/>
            <a:ext cx="4057043" cy="12834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338" y="3450512"/>
            <a:ext cx="2069729" cy="168253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044067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7471724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9636115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18" name="Picture 2" descr="Object Detection for Dummies Part 3: R-CNN Family | Lil&amp;amp;#39;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99" y="3459996"/>
            <a:ext cx="2345527" cy="15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92" y="5200914"/>
            <a:ext cx="6856392" cy="17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30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Better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u="sng" dirty="0" smtClean="0"/>
              <a:t>Multi-Scale Training</a:t>
            </a:r>
            <a:endParaRPr lang="en-US" altLang="ko-KR" sz="1600" dirty="0" smtClean="0"/>
          </a:p>
          <a:p>
            <a:r>
              <a:rPr lang="en-US" altLang="ko-KR" sz="1600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YOLOv2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FC Layer</a:t>
            </a:r>
            <a:r>
              <a:rPr lang="ko-KR" altLang="en-US" sz="1600" dirty="0" smtClean="0">
                <a:ea typeface="조선일보명조" panose="02030304000000000000"/>
              </a:rPr>
              <a:t>를 없애서 다양한 </a:t>
            </a:r>
            <a:r>
              <a:rPr lang="en-US" altLang="ko-KR" sz="1600" dirty="0" smtClean="0">
                <a:ea typeface="조선일보명조" panose="02030304000000000000"/>
              </a:rPr>
              <a:t>Input </a:t>
            </a:r>
            <a:r>
              <a:rPr lang="ko-KR" altLang="en-US" sz="1600" dirty="0" smtClean="0">
                <a:ea typeface="조선일보명조" panose="02030304000000000000"/>
              </a:rPr>
              <a:t>사이즈를 받을 수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학습할</a:t>
            </a:r>
            <a:r>
              <a:rPr lang="ko-KR" altLang="en-US" sz="1600" dirty="0" smtClean="0">
                <a:ea typeface="조선일보명조" panose="02030304000000000000"/>
              </a:rPr>
              <a:t> 때 배치 </a:t>
            </a:r>
            <a:r>
              <a:rPr lang="en-US" altLang="ko-KR" sz="1600" dirty="0" smtClean="0">
                <a:ea typeface="조선일보명조" panose="02030304000000000000"/>
              </a:rPr>
              <a:t>10</a:t>
            </a:r>
            <a:r>
              <a:rPr lang="ko-KR" altLang="en-US" sz="1600" dirty="0" smtClean="0">
                <a:ea typeface="조선일보명조" panose="02030304000000000000"/>
              </a:rPr>
              <a:t>번 돌 때마다 </a:t>
            </a:r>
            <a:r>
              <a:rPr lang="ko-KR" altLang="en-US" sz="1600" dirty="0" err="1" smtClean="0">
                <a:ea typeface="조선일보명조" panose="02030304000000000000"/>
              </a:rPr>
              <a:t>랜덤하게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{320,352,…,608} </a:t>
            </a:r>
            <a:r>
              <a:rPr lang="ko-KR" altLang="en-US" sz="1600" dirty="0" smtClean="0">
                <a:ea typeface="조선일보명조" panose="02030304000000000000"/>
              </a:rPr>
              <a:t>크기의 영상 중 하나를 </a:t>
            </a:r>
            <a:r>
              <a:rPr lang="en-US" altLang="ko-KR" sz="1600" dirty="0" smtClean="0">
                <a:ea typeface="조선일보명조" panose="02030304000000000000"/>
              </a:rPr>
              <a:t>input</a:t>
            </a:r>
            <a:r>
              <a:rPr lang="ko-KR" altLang="en-US" sz="1600" dirty="0" smtClean="0">
                <a:ea typeface="조선일보명조" panose="02030304000000000000"/>
              </a:rPr>
              <a:t>으로 집어 넣음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0407" y="3215610"/>
            <a:ext cx="1018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852964" y="3760279"/>
            <a:ext cx="4514850" cy="26574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2980" y="6562313"/>
            <a:ext cx="1195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 </a:t>
            </a:r>
            <a:r>
              <a:rPr lang="ko-KR" altLang="en-US" b="1" dirty="0" err="1" smtClean="0">
                <a:ea typeface="조선일보명조" panose="02030304000000000000"/>
              </a:rPr>
              <a:t>ㆍ</a:t>
            </a:r>
            <a:r>
              <a:rPr lang="ko-KR" altLang="en-US" dirty="0" err="1" smtClean="0">
                <a:ea typeface="조선일보명조" panose="02030304000000000000"/>
              </a:rPr>
              <a:t>입력</a:t>
            </a:r>
            <a:r>
              <a:rPr lang="ko-KR" altLang="en-US" dirty="0" smtClean="0">
                <a:ea typeface="조선일보명조" panose="02030304000000000000"/>
              </a:rPr>
              <a:t> 이미지의 크기가 작은 경우 높은 </a:t>
            </a:r>
            <a:r>
              <a:rPr lang="en-US" altLang="ko-KR" dirty="0" smtClean="0">
                <a:ea typeface="조선일보명조" panose="02030304000000000000"/>
              </a:rPr>
              <a:t>FPS, </a:t>
            </a:r>
            <a:r>
              <a:rPr lang="ko-KR" altLang="en-US" dirty="0" smtClean="0">
                <a:ea typeface="조선일보명조" panose="02030304000000000000"/>
              </a:rPr>
              <a:t>이미지가 큰 경우 높은 </a:t>
            </a:r>
            <a:r>
              <a:rPr lang="en-US" altLang="ko-KR" dirty="0" err="1" smtClean="0">
                <a:ea typeface="조선일보명조" panose="02030304000000000000"/>
              </a:rPr>
              <a:t>mAP</a:t>
            </a:r>
            <a:r>
              <a:rPr lang="en-US" altLang="ko-KR" dirty="0" smtClean="0">
                <a:ea typeface="조선일보명조" panose="02030304000000000000"/>
              </a:rPr>
              <a:t> (trade-off)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9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Faster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Darknet-19</a:t>
            </a:r>
            <a:r>
              <a:rPr lang="ko-KR" altLang="en-US" sz="1600" u="sng" dirty="0" smtClean="0">
                <a:ea typeface="조선일보명조" panose="02030304000000000000"/>
              </a:rPr>
              <a:t>라는 네트워크를 디자인해서 사용함 </a:t>
            </a:r>
            <a:r>
              <a:rPr lang="en-US" altLang="ko-KR" sz="1600" u="sng" dirty="0" smtClean="0">
                <a:ea typeface="조선일보명조" panose="02030304000000000000"/>
              </a:rPr>
              <a:t>(</a:t>
            </a:r>
            <a:r>
              <a:rPr lang="ko-KR" altLang="en-US" sz="1600" u="sng" dirty="0" smtClean="0">
                <a:ea typeface="조선일보명조" panose="02030304000000000000"/>
              </a:rPr>
              <a:t>대다수 </a:t>
            </a:r>
            <a:r>
              <a:rPr lang="en-US" altLang="ko-KR" sz="1600" u="sng" dirty="0" err="1" smtClean="0">
                <a:ea typeface="조선일보명조" panose="02030304000000000000"/>
              </a:rPr>
              <a:t>Conv</a:t>
            </a:r>
            <a:r>
              <a:rPr lang="en-US" altLang="ko-KR" sz="1600" u="sng" dirty="0" smtClean="0">
                <a:ea typeface="조선일보명조" panose="02030304000000000000"/>
              </a:rPr>
              <a:t> Filter</a:t>
            </a:r>
            <a:r>
              <a:rPr lang="ko-KR" altLang="en-US" sz="1600" u="sng" dirty="0" smtClean="0">
                <a:ea typeface="조선일보명조" panose="02030304000000000000"/>
              </a:rPr>
              <a:t>를 </a:t>
            </a:r>
            <a:r>
              <a:rPr lang="en-US" altLang="ko-KR" sz="1600" u="sng" dirty="0" smtClean="0">
                <a:ea typeface="조선일보명조" panose="02030304000000000000"/>
              </a:rPr>
              <a:t>3x3</a:t>
            </a:r>
            <a:r>
              <a:rPr lang="ko-KR" altLang="en-US" sz="1600" u="sng" dirty="0" smtClean="0">
                <a:ea typeface="조선일보명조" panose="02030304000000000000"/>
              </a:rPr>
              <a:t>으로 설정</a:t>
            </a:r>
            <a:r>
              <a:rPr lang="en-US" altLang="ko-KR" sz="1600" u="sng" dirty="0" smtClean="0">
                <a:ea typeface="조선일보명조" panose="02030304000000000000"/>
              </a:rPr>
              <a:t>)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마지막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Layer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GAP(global average pooling) </a:t>
            </a:r>
            <a:r>
              <a:rPr lang="ko-KR" altLang="en-US" sz="1600" dirty="0" smtClean="0">
                <a:ea typeface="조선일보명조" panose="02030304000000000000"/>
              </a:rPr>
              <a:t>사용 </a:t>
            </a:r>
            <a:r>
              <a:rPr lang="en-US" altLang="ko-KR" sz="1600" dirty="0" smtClean="0">
                <a:ea typeface="조선일보명조" panose="02030304000000000000"/>
              </a:rPr>
              <a:t>-&gt; (</a:t>
            </a:r>
            <a:r>
              <a:rPr lang="en-US" altLang="ko-KR" sz="1600" dirty="0" err="1" smtClean="0">
                <a:ea typeface="조선일보명조" panose="02030304000000000000"/>
              </a:rPr>
              <a:t>height,width,channel</a:t>
            </a:r>
            <a:r>
              <a:rPr lang="en-US" altLang="ko-KR" sz="1600" dirty="0" smtClean="0">
                <a:ea typeface="조선일보명조" panose="02030304000000000000"/>
              </a:rPr>
              <a:t>) </a:t>
            </a:r>
            <a:r>
              <a:rPr lang="ko-KR" altLang="en-US" sz="1600" dirty="0" smtClean="0">
                <a:ea typeface="조선일보명조" panose="02030304000000000000"/>
              </a:rPr>
              <a:t>형태의 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en-US" altLang="ko-KR" sz="1600" dirty="0" smtClean="0">
                <a:ea typeface="조선일보명조" panose="02030304000000000000"/>
              </a:rPr>
              <a:t>(channel,)</a:t>
            </a:r>
            <a:r>
              <a:rPr lang="ko-KR" altLang="en-US" sz="1600" dirty="0" smtClean="0">
                <a:ea typeface="조선일보명조" panose="02030304000000000000"/>
              </a:rPr>
              <a:t>형태가 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GAP</a:t>
            </a:r>
            <a:r>
              <a:rPr lang="ko-KR" altLang="en-US" sz="1600" dirty="0" smtClean="0">
                <a:ea typeface="조선일보명조" panose="02030304000000000000"/>
              </a:rPr>
              <a:t>의 연산 결과를 </a:t>
            </a:r>
            <a:r>
              <a:rPr lang="en-US" altLang="ko-KR" sz="1600" dirty="0" smtClean="0">
                <a:ea typeface="조선일보명조" panose="02030304000000000000"/>
              </a:rPr>
              <a:t>FC Layer </a:t>
            </a:r>
            <a:r>
              <a:rPr lang="ko-KR" altLang="en-US" sz="1600" dirty="0" smtClean="0">
                <a:ea typeface="조선일보명조" panose="02030304000000000000"/>
              </a:rPr>
              <a:t>대신 사용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err="1" smtClean="0">
                <a:ea typeface="조선일보명조" panose="02030304000000000000"/>
              </a:rPr>
              <a:t>파라미터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수를 감소시켜 속도를 향상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9266" y="3248469"/>
            <a:ext cx="7472902" cy="213734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45554" y="5489446"/>
            <a:ext cx="1195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 </a:t>
            </a:r>
            <a:r>
              <a:rPr lang="ko-KR" altLang="en-US" b="1" dirty="0" err="1" smtClean="0">
                <a:ea typeface="조선일보명조" panose="02030304000000000000"/>
              </a:rPr>
              <a:t>ㆍ</a:t>
            </a:r>
            <a:r>
              <a:rPr lang="ko-KR" altLang="en-US" dirty="0" err="1" smtClean="0">
                <a:ea typeface="조선일보명조" panose="02030304000000000000"/>
              </a:rPr>
              <a:t>파라미터</a:t>
            </a:r>
            <a:r>
              <a:rPr lang="ko-KR" altLang="en-US" dirty="0" smtClean="0">
                <a:ea typeface="조선일보명조" panose="02030304000000000000"/>
              </a:rPr>
              <a:t> 수는 줄어도 정확도는 </a:t>
            </a:r>
            <a:r>
              <a:rPr lang="en-US" altLang="ko-KR" dirty="0" smtClean="0">
                <a:ea typeface="조선일보명조" panose="02030304000000000000"/>
              </a:rPr>
              <a:t>top 5 accuracy</a:t>
            </a:r>
            <a:r>
              <a:rPr lang="ko-KR" altLang="en-US" dirty="0" smtClean="0">
                <a:ea typeface="조선일보명조" panose="02030304000000000000"/>
              </a:rPr>
              <a:t>가 </a:t>
            </a:r>
            <a:r>
              <a:rPr lang="en-US" altLang="ko-KR" dirty="0" smtClean="0">
                <a:ea typeface="조선일보명조" panose="02030304000000000000"/>
              </a:rPr>
              <a:t>91.2%</a:t>
            </a:r>
            <a:r>
              <a:rPr lang="ko-KR" altLang="en-US" dirty="0" smtClean="0">
                <a:ea typeface="조선일보명조" panose="02030304000000000000"/>
              </a:rPr>
              <a:t>라고</a:t>
            </a:r>
            <a:r>
              <a:rPr lang="en-US" altLang="ko-KR" dirty="0" smtClean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함 </a:t>
            </a:r>
            <a:r>
              <a:rPr lang="en-US" altLang="ko-KR" dirty="0" smtClean="0">
                <a:ea typeface="조선일보명조" panose="02030304000000000000"/>
              </a:rPr>
              <a:t>(ImageNet </a:t>
            </a:r>
            <a:r>
              <a:rPr lang="ko-KR" altLang="en-US" dirty="0" err="1" smtClean="0">
                <a:ea typeface="조선일보명조" panose="02030304000000000000"/>
              </a:rPr>
              <a:t>데이터셋</a:t>
            </a:r>
            <a:r>
              <a:rPr lang="ko-KR" altLang="en-US" dirty="0" smtClean="0">
                <a:ea typeface="조선일보명조" panose="02030304000000000000"/>
              </a:rPr>
              <a:t> 기준</a:t>
            </a:r>
            <a:r>
              <a:rPr lang="en-US" altLang="ko-KR" dirty="0" smtClean="0">
                <a:ea typeface="조선일보명조" panose="02030304000000000000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45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32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raining for Classification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ImageNet </a:t>
            </a:r>
            <a:r>
              <a:rPr lang="ko-KR" altLang="en-US" sz="1600" dirty="0" smtClean="0">
                <a:ea typeface="조선일보명조" panose="02030304000000000000"/>
              </a:rPr>
              <a:t>데이터를 가지고 </a:t>
            </a:r>
            <a:r>
              <a:rPr lang="en-US" altLang="ko-KR" sz="1600" dirty="0" smtClean="0">
                <a:ea typeface="조선일보명조" panose="02030304000000000000"/>
              </a:rPr>
              <a:t>160 epochs</a:t>
            </a:r>
            <a:r>
              <a:rPr lang="ko-KR" altLang="en-US" sz="1600" dirty="0" smtClean="0">
                <a:ea typeface="조선일보명조" panose="02030304000000000000"/>
              </a:rPr>
              <a:t> 학습함 </a:t>
            </a:r>
            <a:r>
              <a:rPr lang="en-US" altLang="ko-KR" sz="1600" dirty="0" smtClean="0">
                <a:ea typeface="조선일보명조" panose="02030304000000000000"/>
              </a:rPr>
              <a:t>(Initial training: 224x224)</a:t>
            </a: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/>
              <a:t>Resizing</a:t>
            </a:r>
            <a:r>
              <a:rPr lang="ko-KR" altLang="en-US" sz="1600" dirty="0" smtClean="0"/>
              <a:t>한 데이터를 가지고 </a:t>
            </a:r>
            <a:r>
              <a:rPr lang="en-US" altLang="ko-KR" sz="1600" dirty="0" smtClean="0"/>
              <a:t>10 epochs </a:t>
            </a:r>
            <a:r>
              <a:rPr lang="ko-KR" altLang="en-US" sz="1600" dirty="0" err="1" smtClean="0"/>
              <a:t>파인튜닝함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(448x448)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67" y="1724610"/>
            <a:ext cx="4662936" cy="195127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9175784" y="1820377"/>
            <a:ext cx="334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(pre-trained model -&gt; fine tuning)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520407" y="3960446"/>
            <a:ext cx="11686504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ea typeface="조선일보명조" panose="02030304000000000000"/>
              </a:rPr>
              <a:t>ㆍ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Training for Detection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dirty="0"/>
              <a:t>    </a:t>
            </a:r>
            <a:r>
              <a:rPr lang="ko-KR" altLang="en-US" sz="1600" b="1" dirty="0" err="1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GAP</a:t>
            </a:r>
            <a:r>
              <a:rPr lang="ko-KR" altLang="en-US" sz="1600" dirty="0">
                <a:ea typeface="조선일보명조" panose="02030304000000000000"/>
              </a:rPr>
              <a:t>은 지우고 </a:t>
            </a:r>
            <a:r>
              <a:rPr lang="en-US" altLang="ko-KR" sz="1600" dirty="0">
                <a:ea typeface="조선일보명조" panose="02030304000000000000"/>
              </a:rPr>
              <a:t>3x3 </a:t>
            </a:r>
            <a:r>
              <a:rPr lang="en-US" altLang="ko-KR" sz="1600" dirty="0" err="1">
                <a:ea typeface="조선일보명조" panose="02030304000000000000"/>
              </a:rPr>
              <a:t>Conv</a:t>
            </a:r>
            <a:r>
              <a:rPr lang="en-US" altLang="ko-KR" sz="1600" dirty="0">
                <a:ea typeface="조선일보명조" panose="02030304000000000000"/>
              </a:rPr>
              <a:t> Layer, 1x1 </a:t>
            </a:r>
            <a:r>
              <a:rPr lang="en-US" altLang="ko-KR" sz="1600" dirty="0" err="1">
                <a:ea typeface="조선일보명조" panose="02030304000000000000"/>
              </a:rPr>
              <a:t>Conv</a:t>
            </a:r>
            <a:r>
              <a:rPr lang="en-US" altLang="ko-KR" sz="1600" dirty="0">
                <a:ea typeface="조선일보명조" panose="02030304000000000000"/>
              </a:rPr>
              <a:t> Layer </a:t>
            </a:r>
            <a:r>
              <a:rPr lang="ko-KR" altLang="en-US" sz="1600" dirty="0">
                <a:ea typeface="조선일보명조" panose="02030304000000000000"/>
              </a:rPr>
              <a:t>추가</a:t>
            </a:r>
            <a:endParaRPr lang="en-US" altLang="ko-KR" sz="1600" dirty="0">
              <a:ea typeface="조선일보명조" panose="02030304000000000000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    </a:t>
            </a:r>
            <a:r>
              <a:rPr lang="ko-KR" altLang="en-US" sz="1600" b="1" dirty="0" err="1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5 x (5 coordinates[</a:t>
            </a:r>
            <a:r>
              <a:rPr lang="en-US" altLang="ko-KR" sz="1600" dirty="0" err="1">
                <a:ea typeface="조선일보명조" panose="02030304000000000000"/>
              </a:rPr>
              <a:t>x,y,w,h,c_s</a:t>
            </a:r>
            <a:r>
              <a:rPr lang="en-US" altLang="ko-KR" sz="1600" dirty="0">
                <a:ea typeface="조선일보명조" panose="02030304000000000000"/>
              </a:rPr>
              <a:t>], 20 class probability)</a:t>
            </a:r>
            <a:r>
              <a:rPr lang="ko-KR" altLang="en-US" sz="1600" dirty="0">
                <a:ea typeface="조선일보명조" panose="02030304000000000000"/>
              </a:rPr>
              <a:t>를 예측 </a:t>
            </a:r>
            <a:r>
              <a:rPr lang="en-US" altLang="ko-KR" sz="1600" dirty="0">
                <a:ea typeface="조선일보명조" panose="02030304000000000000"/>
              </a:rPr>
              <a:t>-&gt; 1x1 </a:t>
            </a:r>
            <a:r>
              <a:rPr lang="en-US" altLang="ko-KR" sz="1600" dirty="0" err="1">
                <a:ea typeface="조선일보명조" panose="02030304000000000000"/>
              </a:rPr>
              <a:t>conv</a:t>
            </a:r>
            <a:r>
              <a:rPr lang="en-US" altLang="ko-KR" sz="1600" dirty="0">
                <a:ea typeface="조선일보명조" panose="02030304000000000000"/>
              </a:rPr>
              <a:t> layer</a:t>
            </a:r>
            <a:r>
              <a:rPr lang="ko-KR" altLang="en-US" sz="1600" dirty="0">
                <a:ea typeface="조선일보명조" panose="02030304000000000000"/>
              </a:rPr>
              <a:t>에 필터 수는 </a:t>
            </a:r>
            <a:r>
              <a:rPr lang="en-US" altLang="ko-KR" sz="1600" dirty="0">
                <a:ea typeface="조선일보명조" panose="02030304000000000000"/>
              </a:rPr>
              <a:t>125</a:t>
            </a:r>
            <a:r>
              <a:rPr lang="ko-KR" altLang="en-US" sz="1600" dirty="0">
                <a:ea typeface="조선일보명조" panose="02030304000000000000"/>
              </a:rPr>
              <a:t>개로 지정 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94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33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tronger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Detection Data – Classification Data </a:t>
            </a:r>
            <a:r>
              <a:rPr lang="ko-KR" altLang="en-US" sz="1600" u="sng" dirty="0" smtClean="0">
                <a:ea typeface="조선일보명조" panose="02030304000000000000"/>
              </a:rPr>
              <a:t>통합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Detection Dataset (</a:t>
            </a:r>
            <a:r>
              <a:rPr lang="ko-KR" altLang="en-US" sz="1600" dirty="0" smtClean="0">
                <a:ea typeface="조선일보명조" panose="02030304000000000000"/>
              </a:rPr>
              <a:t>일반적</a:t>
            </a:r>
            <a:r>
              <a:rPr lang="en-US" altLang="ko-KR" sz="1600" dirty="0" smtClean="0">
                <a:ea typeface="조선일보명조" panose="02030304000000000000"/>
              </a:rPr>
              <a:t>) , Classification Dataset (</a:t>
            </a:r>
            <a:r>
              <a:rPr lang="ko-KR" altLang="en-US" sz="1600" dirty="0" smtClean="0">
                <a:ea typeface="조선일보명조" panose="02030304000000000000"/>
              </a:rPr>
              <a:t>깊은 범위의 라벨까지 다룸</a:t>
            </a:r>
            <a:r>
              <a:rPr lang="en-US" altLang="ko-KR" sz="1600" dirty="0" smtClean="0">
                <a:ea typeface="조선일보명조" panose="02030304000000000000"/>
              </a:rPr>
              <a:t>) ex) </a:t>
            </a:r>
            <a:r>
              <a:rPr lang="ko-KR" altLang="en-US" sz="1600" dirty="0" smtClean="0">
                <a:ea typeface="조선일보명조" panose="02030304000000000000"/>
              </a:rPr>
              <a:t>개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err="1" smtClean="0">
                <a:ea typeface="조선일보명조" panose="02030304000000000000"/>
              </a:rPr>
              <a:t>요크셔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테리어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단순하게</a:t>
            </a:r>
            <a:r>
              <a:rPr lang="ko-KR" altLang="en-US" sz="1600" dirty="0" smtClean="0">
                <a:ea typeface="조선일보명조" panose="02030304000000000000"/>
              </a:rPr>
              <a:t> 두 데이터 셋을 결합하면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ko-KR" altLang="en-US" sz="1600" dirty="0" err="1" smtClean="0">
                <a:ea typeface="조선일보명조" panose="02030304000000000000"/>
              </a:rPr>
              <a:t>요크셔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테리어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ko-KR" altLang="en-US" sz="1600" dirty="0" smtClean="0">
                <a:ea typeface="조선일보명조" panose="02030304000000000000"/>
              </a:rPr>
              <a:t>개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 smtClean="0">
                <a:ea typeface="조선일보명조" panose="02030304000000000000"/>
              </a:rPr>
              <a:t>는 완전 독단적인 클래스로 학습됨</a:t>
            </a:r>
            <a:endParaRPr lang="en-US" altLang="ko-KR" sz="1600" dirty="0" smtClean="0">
              <a:ea typeface="조선일보명조" panose="02030304000000000000"/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ImageNet Dataset -&gt;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Word Tree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각 범주 간 계층 구조를 나타냄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ex) </a:t>
            </a:r>
            <a:r>
              <a:rPr lang="ko-KR" altLang="en-US" sz="1600" dirty="0" smtClean="0">
                <a:ea typeface="조선일보명조" panose="02030304000000000000"/>
              </a:rPr>
              <a:t>동물</a:t>
            </a:r>
            <a:r>
              <a:rPr lang="en-US" altLang="ko-KR" sz="1600" dirty="0" smtClean="0">
                <a:ea typeface="조선일보명조" panose="02030304000000000000"/>
              </a:rPr>
              <a:t>-</a:t>
            </a:r>
            <a:r>
              <a:rPr lang="ko-KR" altLang="en-US" sz="1600" dirty="0" smtClean="0">
                <a:ea typeface="조선일보명조" panose="02030304000000000000"/>
              </a:rPr>
              <a:t>포유류</a:t>
            </a:r>
            <a:r>
              <a:rPr lang="en-US" altLang="ko-KR" sz="1600" dirty="0" smtClean="0">
                <a:ea typeface="조선일보명조" panose="02030304000000000000"/>
              </a:rPr>
              <a:t>-</a:t>
            </a:r>
            <a:r>
              <a:rPr lang="ko-KR" altLang="en-US" sz="1600" dirty="0" smtClean="0">
                <a:ea typeface="조선일보명조" panose="02030304000000000000"/>
              </a:rPr>
              <a:t>사냥개</a:t>
            </a:r>
            <a:r>
              <a:rPr lang="en-US" altLang="ko-KR" sz="1600" dirty="0" smtClean="0">
                <a:ea typeface="조선일보명조" panose="02030304000000000000"/>
              </a:rPr>
              <a:t>-</a:t>
            </a:r>
            <a:r>
              <a:rPr lang="ko-KR" altLang="en-US" sz="1600" dirty="0" err="1" smtClean="0">
                <a:ea typeface="조선일보명조" panose="02030304000000000000"/>
              </a:rPr>
              <a:t>테리어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</a:t>
            </a:r>
            <a:r>
              <a:rPr lang="ko-KR" altLang="en-US" sz="1600" dirty="0" err="1" smtClean="0">
                <a:ea typeface="조선일보명조" panose="02030304000000000000"/>
              </a:rPr>
              <a:t>요크셔테리어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6" name="그림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0952" y="4171663"/>
            <a:ext cx="5155216" cy="153485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81400" y="6072301"/>
            <a:ext cx="7773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b="1" dirty="0" err="1" smtClean="0">
                <a:ea typeface="조선일보명조" panose="02030304000000000000"/>
              </a:rPr>
              <a:t>ㆍ특정</a:t>
            </a:r>
            <a:r>
              <a:rPr lang="ko-KR" altLang="en-US" sz="1600" b="1" dirty="0" smtClean="0">
                <a:ea typeface="조선일보명조" panose="02030304000000000000"/>
              </a:rPr>
              <a:t> 범주에 속할 확률</a:t>
            </a:r>
            <a:r>
              <a:rPr lang="en-US" altLang="ko-KR" sz="1600" dirty="0" smtClean="0">
                <a:ea typeface="조선일보명조" panose="02030304000000000000"/>
              </a:rPr>
              <a:t>: </a:t>
            </a:r>
            <a:r>
              <a:rPr lang="ko-KR" altLang="en-US" sz="1600" dirty="0" smtClean="0">
                <a:ea typeface="조선일보명조" panose="02030304000000000000"/>
              </a:rPr>
              <a:t>루트 </a:t>
            </a:r>
            <a:r>
              <a:rPr lang="ko-KR" altLang="en-US" sz="1600" dirty="0" err="1" smtClean="0">
                <a:ea typeface="조선일보명조" panose="02030304000000000000"/>
              </a:rPr>
              <a:t>노드로부터</a:t>
            </a:r>
            <a:r>
              <a:rPr lang="ko-KR" altLang="en-US" sz="1600" dirty="0" smtClean="0">
                <a:ea typeface="조선일보명조" panose="02030304000000000000"/>
              </a:rPr>
              <a:t> 해당 범주의 노드까지의 조건부 확률의 곱</a:t>
            </a:r>
            <a:endParaRPr lang="ko-KR" altLang="en-US" sz="16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07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34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tronger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Joint Classification and Detection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word tree</a:t>
            </a:r>
            <a:r>
              <a:rPr lang="ko-KR" altLang="en-US" sz="1600" dirty="0" smtClean="0">
                <a:ea typeface="조선일보명조" panose="02030304000000000000"/>
              </a:rPr>
              <a:t>를 구축하면 두 </a:t>
            </a:r>
            <a:r>
              <a:rPr lang="en-US" altLang="ko-KR" sz="1600" dirty="0" smtClean="0">
                <a:ea typeface="조선일보명조" panose="02030304000000000000"/>
              </a:rPr>
              <a:t>dataset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en-US" altLang="ko-KR" sz="1600" dirty="0" smtClean="0">
                <a:ea typeface="조선일보명조" panose="02030304000000000000"/>
              </a:rPr>
              <a:t>combination</a:t>
            </a:r>
            <a:r>
              <a:rPr lang="ko-KR" altLang="en-US" sz="1600" dirty="0" smtClean="0">
                <a:ea typeface="조선일보명조" panose="02030304000000000000"/>
              </a:rPr>
              <a:t>할 수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Dataset</a:t>
            </a:r>
            <a:r>
              <a:rPr lang="ko-KR" altLang="en-US" sz="1600" dirty="0" smtClean="0">
                <a:ea typeface="조선일보명조" panose="02030304000000000000"/>
              </a:rPr>
              <a:t>의 개수 차이가 크므로 </a:t>
            </a:r>
            <a:r>
              <a:rPr lang="en-US" altLang="ko-KR" sz="1600" dirty="0" smtClean="0">
                <a:ea typeface="조선일보명조" panose="02030304000000000000"/>
              </a:rPr>
              <a:t>oversampling</a:t>
            </a:r>
            <a:r>
              <a:rPr lang="ko-KR" altLang="en-US" sz="1600" dirty="0" smtClean="0">
                <a:ea typeface="조선일보명조" panose="02030304000000000000"/>
              </a:rPr>
              <a:t>으로 </a:t>
            </a:r>
            <a:r>
              <a:rPr lang="en-US" altLang="ko-KR" sz="1600" dirty="0" smtClean="0">
                <a:ea typeface="조선일보명조" panose="02030304000000000000"/>
              </a:rPr>
              <a:t>detection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en-US" altLang="ko-KR" sz="1600" dirty="0" smtClean="0">
                <a:ea typeface="조선일보명조" panose="02030304000000000000"/>
              </a:rPr>
              <a:t>4</a:t>
            </a:r>
            <a:r>
              <a:rPr lang="ko-KR" altLang="en-US" sz="1600" dirty="0" smtClean="0">
                <a:ea typeface="조선일보명조" panose="02030304000000000000"/>
              </a:rPr>
              <a:t>정도 뽑고 </a:t>
            </a:r>
            <a:r>
              <a:rPr lang="en-US" altLang="ko-KR" sz="1600" dirty="0" smtClean="0">
                <a:ea typeface="조선일보명조" panose="02030304000000000000"/>
              </a:rPr>
              <a:t>classification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정도 뽑아서 개수를 맞춤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Detection Data -&gt; </a:t>
            </a:r>
            <a:r>
              <a:rPr lang="ko-KR" altLang="en-US" sz="1600" dirty="0" smtClean="0">
                <a:ea typeface="조선일보명조" panose="02030304000000000000"/>
              </a:rPr>
              <a:t>트리 높은 위치의 노드</a:t>
            </a:r>
            <a:r>
              <a:rPr lang="en-US" altLang="ko-KR" sz="1600" dirty="0" smtClean="0">
                <a:ea typeface="조선일보명조" panose="02030304000000000000"/>
              </a:rPr>
              <a:t>, Classification Data -&gt; </a:t>
            </a:r>
            <a:r>
              <a:rPr lang="ko-KR" altLang="en-US" sz="1600" dirty="0" smtClean="0">
                <a:ea typeface="조선일보명조" panose="02030304000000000000"/>
              </a:rPr>
              <a:t>트리 낮은 위치의 노드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747808" y="3248029"/>
            <a:ext cx="4071080" cy="40545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942651" y="5275297"/>
            <a:ext cx="7868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training</a:t>
            </a:r>
            <a:r>
              <a:rPr lang="ko-KR" altLang="en-US" sz="1600" dirty="0" smtClean="0">
                <a:ea typeface="조선일보명조" panose="02030304000000000000"/>
              </a:rPr>
              <a:t>때 </a:t>
            </a:r>
            <a:r>
              <a:rPr lang="en-US" altLang="ko-KR" sz="1600" dirty="0" smtClean="0">
                <a:ea typeface="조선일보명조" panose="02030304000000000000"/>
              </a:rPr>
              <a:t>detection data</a:t>
            </a:r>
            <a:r>
              <a:rPr lang="ko-KR" altLang="en-US" sz="1600" dirty="0" smtClean="0">
                <a:ea typeface="조선일보명조" panose="02030304000000000000"/>
              </a:rPr>
              <a:t>가 들어오면 원래 </a:t>
            </a:r>
            <a:r>
              <a:rPr lang="en-US" altLang="ko-KR" sz="1600" dirty="0" smtClean="0">
                <a:ea typeface="조선일보명조" panose="02030304000000000000"/>
              </a:rPr>
              <a:t>loss function</a:t>
            </a:r>
            <a:r>
              <a:rPr lang="ko-KR" altLang="en-US" sz="1600" dirty="0" smtClean="0">
                <a:ea typeface="조선일보명조" panose="02030304000000000000"/>
              </a:rPr>
              <a:t>을 활용해 계산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b="1" dirty="0" err="1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training</a:t>
            </a:r>
            <a:r>
              <a:rPr lang="ko-KR" altLang="en-US" sz="1600" dirty="0">
                <a:ea typeface="조선일보명조" panose="02030304000000000000"/>
              </a:rPr>
              <a:t>때 </a:t>
            </a:r>
            <a:r>
              <a:rPr lang="en-US" altLang="ko-KR" sz="1600" dirty="0" smtClean="0">
                <a:ea typeface="조선일보명조" panose="02030304000000000000"/>
              </a:rPr>
              <a:t>classification </a:t>
            </a:r>
            <a:r>
              <a:rPr lang="en-US" altLang="ko-KR" sz="1600" dirty="0">
                <a:ea typeface="조선일보명조" panose="02030304000000000000"/>
              </a:rPr>
              <a:t>data</a:t>
            </a:r>
            <a:r>
              <a:rPr lang="ko-KR" altLang="en-US" sz="1600" dirty="0">
                <a:ea typeface="조선일보명조" panose="02030304000000000000"/>
              </a:rPr>
              <a:t>가 들어오면 원래 </a:t>
            </a:r>
            <a:r>
              <a:rPr lang="en-US" altLang="ko-KR" sz="1600" dirty="0" smtClean="0">
                <a:ea typeface="조선일보명조" panose="02030304000000000000"/>
              </a:rPr>
              <a:t>classification loss</a:t>
            </a:r>
            <a:r>
              <a:rPr lang="ko-KR" altLang="en-US" sz="1600" dirty="0" smtClean="0">
                <a:ea typeface="조선일보명조" panose="02030304000000000000"/>
              </a:rPr>
              <a:t>만  </a:t>
            </a:r>
            <a:r>
              <a:rPr lang="ko-KR" altLang="en-US" sz="1600" dirty="0">
                <a:ea typeface="조선일보명조" panose="02030304000000000000"/>
              </a:rPr>
              <a:t>활용해 계산</a:t>
            </a:r>
          </a:p>
          <a:p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classification loss </a:t>
            </a:r>
            <a:r>
              <a:rPr lang="ko-KR" altLang="en-US" sz="1600" dirty="0" smtClean="0">
                <a:ea typeface="조선일보명조" panose="02030304000000000000"/>
              </a:rPr>
              <a:t>계산 시 </a:t>
            </a:r>
            <a:r>
              <a:rPr lang="en-US" altLang="ko-KR" sz="1600" dirty="0" smtClean="0">
                <a:ea typeface="조선일보명조" panose="02030304000000000000"/>
              </a:rPr>
              <a:t>ground truth label</a:t>
            </a:r>
            <a:r>
              <a:rPr lang="ko-KR" altLang="en-US" sz="1600" dirty="0" smtClean="0">
                <a:ea typeface="조선일보명조" panose="02030304000000000000"/>
              </a:rPr>
              <a:t>의 그 계층이나 상위 계층만 </a:t>
            </a:r>
            <a:r>
              <a:rPr lang="ko-KR" altLang="en-US" sz="1600" dirty="0" err="1" smtClean="0">
                <a:ea typeface="조선일보명조" panose="02030304000000000000"/>
              </a:rPr>
              <a:t>역전파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/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  </a:t>
            </a:r>
            <a:r>
              <a:rPr lang="ko-KR" altLang="en-US" sz="1600" dirty="0" smtClean="0">
                <a:ea typeface="조선일보명조" panose="02030304000000000000"/>
              </a:rPr>
              <a:t>아래 계층에 내려가지 못하도록 아래 계층에 대한 예측할 시 </a:t>
            </a:r>
            <a:r>
              <a:rPr lang="en-US" altLang="ko-KR" sz="1600" dirty="0" smtClean="0">
                <a:ea typeface="조선일보명조" panose="02030304000000000000"/>
              </a:rPr>
              <a:t>error </a:t>
            </a:r>
            <a:r>
              <a:rPr lang="ko-KR" altLang="en-US" sz="1600" dirty="0" smtClean="0">
                <a:ea typeface="조선일보명조" panose="02030304000000000000"/>
              </a:rPr>
              <a:t>부과 </a:t>
            </a:r>
            <a:endParaRPr lang="ko-KR" altLang="en-US" sz="16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08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YOLOv2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tronger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Result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동물은</a:t>
            </a:r>
            <a:r>
              <a:rPr lang="ko-KR" altLang="en-US" sz="1600" dirty="0" smtClean="0">
                <a:ea typeface="조선일보명조" panose="02030304000000000000"/>
              </a:rPr>
              <a:t> 성능이 잘 나오지만 선글라스 같은 기타 사물은 성능이 잘 안 나옴 </a:t>
            </a:r>
            <a:r>
              <a:rPr lang="en-US" altLang="ko-KR" sz="1600" dirty="0" smtClean="0">
                <a:ea typeface="조선일보명조" panose="02030304000000000000"/>
              </a:rPr>
              <a:t>(COCO</a:t>
            </a:r>
            <a:r>
              <a:rPr lang="ko-KR" altLang="en-US" sz="1600" dirty="0" smtClean="0">
                <a:ea typeface="조선일보명조" panose="02030304000000000000"/>
              </a:rPr>
              <a:t>에 해당 데이터가 없음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최대한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많은 클래스로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Detection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을 하려는 시도에서 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메리트가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있는 논문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01224" y="3289817"/>
            <a:ext cx="3250152" cy="34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36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Bounding Box Prediction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YOLOv2</a:t>
            </a:r>
            <a:r>
              <a:rPr lang="ko-KR" altLang="en-US" sz="1600" dirty="0" smtClean="0">
                <a:ea typeface="조선일보명조" panose="02030304000000000000"/>
              </a:rPr>
              <a:t>에서 제안한 </a:t>
            </a:r>
            <a:r>
              <a:rPr lang="en-US" altLang="ko-KR" sz="1600" dirty="0" smtClean="0">
                <a:ea typeface="조선일보명조" panose="02030304000000000000"/>
              </a:rPr>
              <a:t>Bounding Box</a:t>
            </a:r>
            <a:r>
              <a:rPr lang="ko-KR" altLang="en-US" sz="1600" dirty="0" smtClean="0">
                <a:ea typeface="조선일보명조" panose="02030304000000000000"/>
              </a:rPr>
              <a:t>를 그대로 이용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YOLO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err="1" smtClean="0">
                <a:ea typeface="조선일보명조" panose="02030304000000000000"/>
              </a:rPr>
              <a:t>bbox</a:t>
            </a:r>
            <a:r>
              <a:rPr lang="ko-KR" altLang="en-US" sz="1600" dirty="0" smtClean="0">
                <a:ea typeface="조선일보명조" panose="02030304000000000000"/>
              </a:rPr>
              <a:t>마다 </a:t>
            </a:r>
            <a:r>
              <a:rPr lang="en-US" altLang="ko-KR" sz="1600" dirty="0" err="1" smtClean="0">
                <a:ea typeface="조선일보명조" panose="02030304000000000000"/>
              </a:rPr>
              <a:t>objectness</a:t>
            </a:r>
            <a:r>
              <a:rPr lang="en-US" altLang="ko-KR" sz="1600" dirty="0" smtClean="0">
                <a:ea typeface="조선일보명조" panose="02030304000000000000"/>
              </a:rPr>
              <a:t> score</a:t>
            </a:r>
            <a:r>
              <a:rPr lang="ko-KR" altLang="en-US" sz="1600" dirty="0" smtClean="0">
                <a:ea typeface="조선일보명조" panose="02030304000000000000"/>
              </a:rPr>
              <a:t>를 가지고 있음 </a:t>
            </a:r>
            <a:r>
              <a:rPr lang="en-US" altLang="ko-KR" sz="1600" dirty="0" smtClean="0">
                <a:ea typeface="조선일보명조" panose="02030304000000000000"/>
              </a:rPr>
              <a:t>-&gt; logistic regression</a:t>
            </a:r>
            <a:r>
              <a:rPr lang="ko-KR" altLang="en-US" sz="1600" dirty="0" smtClean="0">
                <a:ea typeface="조선일보명조" panose="02030304000000000000"/>
              </a:rPr>
              <a:t>으로 </a:t>
            </a:r>
            <a:r>
              <a:rPr lang="en-US" altLang="ko-KR" sz="1600" dirty="0" smtClean="0">
                <a:ea typeface="조선일보명조" panose="02030304000000000000"/>
              </a:rPr>
              <a:t>0</a:t>
            </a:r>
            <a:r>
              <a:rPr lang="ko-KR" altLang="en-US" sz="1600" dirty="0" smtClean="0">
                <a:ea typeface="조선일보명조" panose="02030304000000000000"/>
              </a:rPr>
              <a:t>과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사이의 값을 갖도록 예측함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다른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bbox</a:t>
            </a:r>
            <a:r>
              <a:rPr lang="ko-KR" altLang="en-US" sz="1600" dirty="0" smtClean="0">
                <a:ea typeface="조선일보명조" panose="02030304000000000000"/>
              </a:rPr>
              <a:t>보다 월등하게 </a:t>
            </a:r>
            <a:r>
              <a:rPr lang="en-US" altLang="ko-KR" sz="1600" dirty="0" smtClean="0">
                <a:ea typeface="조선일보명조" panose="02030304000000000000"/>
              </a:rPr>
              <a:t>ground truth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overlap</a:t>
            </a:r>
            <a:r>
              <a:rPr lang="ko-KR" altLang="en-US" sz="1600" dirty="0" smtClean="0">
                <a:ea typeface="조선일보명조" panose="02030304000000000000"/>
              </a:rPr>
              <a:t>한다면 </a:t>
            </a:r>
            <a:r>
              <a:rPr lang="en-US" altLang="ko-KR" sz="1600" dirty="0" smtClean="0">
                <a:ea typeface="조선일보명조" panose="02030304000000000000"/>
              </a:rPr>
              <a:t>score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이 됨  </a:t>
            </a:r>
            <a:r>
              <a:rPr lang="en-US" altLang="ko-KR" sz="1600" dirty="0" smtClean="0">
                <a:ea typeface="조선일보명조" panose="02030304000000000000"/>
              </a:rPr>
              <a:t>/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ground truth object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대해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개의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만 가짐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853885" y="3488245"/>
            <a:ext cx="2560796" cy="22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37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lass Prediction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multilabel</a:t>
            </a:r>
            <a:r>
              <a:rPr lang="en-US" altLang="ko-KR" sz="1600" dirty="0" smtClean="0">
                <a:ea typeface="조선일보명조" panose="02030304000000000000"/>
              </a:rPr>
              <a:t> classification</a:t>
            </a:r>
            <a:r>
              <a:rPr lang="ko-KR" altLang="en-US" sz="1600" dirty="0" smtClean="0">
                <a:ea typeface="조선일보명조" panose="02030304000000000000"/>
              </a:rPr>
              <a:t>을 할 때 </a:t>
            </a:r>
            <a:r>
              <a:rPr lang="en-US" altLang="ko-KR" sz="1600" dirty="0" err="1" smtClean="0">
                <a:ea typeface="조선일보명조" panose="02030304000000000000"/>
              </a:rPr>
              <a:t>softmax</a:t>
            </a:r>
            <a:r>
              <a:rPr lang="ko-KR" altLang="en-US" sz="1600" dirty="0" smtClean="0">
                <a:ea typeface="조선일보명조" panose="02030304000000000000"/>
              </a:rPr>
              <a:t>를 이용하지 않음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Training</a:t>
            </a:r>
            <a:r>
              <a:rPr lang="ko-KR" altLang="en-US" sz="1600" dirty="0" smtClean="0">
                <a:ea typeface="조선일보명조" panose="02030304000000000000"/>
              </a:rPr>
              <a:t>할 때 각 클래스에 대해서 </a:t>
            </a:r>
            <a:r>
              <a:rPr lang="en-US" altLang="ko-KR" sz="1600" dirty="0" smtClean="0">
                <a:ea typeface="조선일보명조" panose="02030304000000000000"/>
              </a:rPr>
              <a:t>Binary cross-entropy loss</a:t>
            </a:r>
            <a:r>
              <a:rPr lang="ko-KR" altLang="en-US" sz="1600" dirty="0" smtClean="0">
                <a:ea typeface="조선일보명조" panose="02030304000000000000"/>
              </a:rPr>
              <a:t>를 사용함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       (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softmax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사용하면 각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는 정확히 한 클래스로만 분류를 하는 데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woman, person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같이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overlap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이 필요한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도 필요함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20407" y="3101743"/>
            <a:ext cx="12619521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+mn-ea"/>
              </a:rPr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Prediction Across Scales</a:t>
            </a:r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endParaRPr lang="en-US" altLang="ko-KR" sz="1050" dirty="0"/>
          </a:p>
          <a:p>
            <a:r>
              <a:rPr lang="ko-KR" altLang="en-US" dirty="0"/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YOLOv3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3</a:t>
            </a:r>
            <a:r>
              <a:rPr lang="ko-KR" altLang="en-US" sz="1600" dirty="0" smtClean="0">
                <a:ea typeface="조선일보명조" panose="02030304000000000000"/>
              </a:rPr>
              <a:t>가지 스케일에 대해 </a:t>
            </a:r>
            <a:r>
              <a:rPr lang="en-US" altLang="ko-KR" sz="1600" dirty="0" smtClean="0">
                <a:ea typeface="조선일보명조" panose="02030304000000000000"/>
              </a:rPr>
              <a:t>3</a:t>
            </a:r>
            <a:r>
              <a:rPr lang="ko-KR" altLang="en-US" sz="1600" dirty="0" smtClean="0">
                <a:ea typeface="조선일보명조" panose="02030304000000000000"/>
              </a:rPr>
              <a:t>가지 </a:t>
            </a:r>
            <a:r>
              <a:rPr lang="ko-KR" altLang="en-US" sz="1600" dirty="0" err="1" smtClean="0">
                <a:ea typeface="조선일보명조" panose="02030304000000000000"/>
              </a:rPr>
              <a:t>바운딩</a:t>
            </a:r>
            <a:r>
              <a:rPr lang="ko-KR" altLang="en-US" sz="1600" dirty="0" smtClean="0">
                <a:ea typeface="조선일보명조" panose="02030304000000000000"/>
              </a:rPr>
              <a:t> 박스를 사용함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총 </a:t>
            </a:r>
            <a:r>
              <a:rPr lang="en-US" altLang="ko-KR" sz="1600" dirty="0" smtClean="0">
                <a:ea typeface="조선일보명조" panose="02030304000000000000"/>
              </a:rPr>
              <a:t>9</a:t>
            </a:r>
            <a:r>
              <a:rPr lang="ko-KR" altLang="en-US" sz="1600" dirty="0" smtClean="0">
                <a:ea typeface="조선일보명조" panose="02030304000000000000"/>
              </a:rPr>
              <a:t>개의 클러스터를 찾음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                                                                                    </a:t>
            </a:r>
            <a:r>
              <a:rPr lang="ko-KR" altLang="en-US" sz="1600" dirty="0" smtClean="0">
                <a:ea typeface="조선일보명조" panose="02030304000000000000"/>
              </a:rPr>
              <a:t>                                   </a:t>
            </a:r>
            <a:r>
              <a:rPr lang="en-US" altLang="ko-KR" sz="1400" dirty="0" smtClean="0">
                <a:solidFill>
                  <a:srgbClr val="002060"/>
                </a:solidFill>
                <a:ea typeface="조선일보명조" panose="02030304000000000000"/>
              </a:rPr>
              <a:t>(</a:t>
            </a:r>
            <a:r>
              <a:rPr lang="en-US" altLang="ko-KR" sz="1400" dirty="0">
                <a:solidFill>
                  <a:srgbClr val="002060"/>
                </a:solidFill>
                <a:ea typeface="조선일보명조" panose="02030304000000000000"/>
              </a:rPr>
              <a:t>10×13),(16×30),(33×23),(30×61),(62×45),(59× 119),(116 × 90),(156 × 198),(373 × 326)</a:t>
            </a:r>
            <a:r>
              <a:rPr lang="ko-KR" altLang="en-US" sz="1400" dirty="0" smtClean="0">
                <a:solidFill>
                  <a:srgbClr val="002060"/>
                </a:solidFill>
                <a:ea typeface="조선일보명조" panose="02030304000000000000"/>
              </a:rPr>
              <a:t> </a:t>
            </a:r>
            <a:endParaRPr lang="en-US" altLang="ko-KR" sz="1400" dirty="0" smtClean="0">
              <a:solidFill>
                <a:srgbClr val="002060"/>
              </a:solidFill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07094" y="4080111"/>
            <a:ext cx="2979106" cy="34827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965614" y="5455720"/>
            <a:ext cx="3985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r>
              <a:rPr lang="ko-KR" altLang="ko-K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는</a:t>
            </a:r>
            <a:r>
              <a:rPr lang="en-US" altLang="ko-KR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7030A0"/>
                </a:solidFill>
                <a:cs typeface="Times New Roman" panose="02020603050405020304" pitchFamily="18" charset="0"/>
              </a:rPr>
              <a:t>NxNx</a:t>
            </a:r>
            <a:r>
              <a:rPr lang="en-US" altLang="ko-KR" dirty="0">
                <a:solidFill>
                  <a:srgbClr val="7030A0"/>
                </a:solidFill>
                <a:cs typeface="Times New Roman" panose="02020603050405020304" pitchFamily="18" charset="0"/>
              </a:rPr>
              <a:t>[3*(4+1+80</a:t>
            </a:r>
            <a:r>
              <a:rPr lang="en-US" altLang="ko-KR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)]</a:t>
            </a:r>
          </a:p>
          <a:p>
            <a:endParaRPr lang="en-US" altLang="ko-KR" dirty="0" smtClean="0"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cs typeface="Times New Roman" panose="02020603050405020304" pitchFamily="18" charset="0"/>
              </a:rPr>
              <a:t>4: box coordinates</a:t>
            </a:r>
          </a:p>
          <a:p>
            <a:r>
              <a:rPr lang="en-US" altLang="ko-KR" dirty="0" smtClean="0">
                <a:cs typeface="Times New Roman" panose="02020603050405020304" pitchFamily="18" charset="0"/>
              </a:rPr>
              <a:t>1: </a:t>
            </a:r>
            <a:r>
              <a:rPr lang="en-US" altLang="ko-KR" dirty="0" err="1" smtClean="0">
                <a:cs typeface="Times New Roman" panose="02020603050405020304" pitchFamily="18" charset="0"/>
              </a:rPr>
              <a:t>objectness</a:t>
            </a:r>
            <a:r>
              <a:rPr lang="en-US" altLang="ko-KR" dirty="0" smtClean="0">
                <a:cs typeface="Times New Roman" panose="02020603050405020304" pitchFamily="18" charset="0"/>
              </a:rPr>
              <a:t> score</a:t>
            </a:r>
          </a:p>
          <a:p>
            <a:r>
              <a:rPr lang="en-US" altLang="ko-KR" dirty="0" smtClean="0">
                <a:cs typeface="Times New Roman" panose="02020603050405020304" pitchFamily="18" charset="0"/>
              </a:rPr>
              <a:t>80: coco data class number</a:t>
            </a:r>
          </a:p>
          <a:p>
            <a:endParaRPr lang="en-US" altLang="ko-KR" dirty="0"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3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38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400" dirty="0" smtClean="0"/>
              <a:t>F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eature Extractor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Darknet-53 </a:t>
            </a:r>
            <a:r>
              <a:rPr lang="ko-KR" altLang="en-US" sz="1600" dirty="0" smtClean="0">
                <a:ea typeface="조선일보명조" panose="02030304000000000000"/>
              </a:rPr>
              <a:t>네트워크 </a:t>
            </a:r>
            <a:r>
              <a:rPr lang="en-US" altLang="ko-KR" sz="1600" dirty="0" smtClean="0">
                <a:ea typeface="조선일보명조" panose="02030304000000000000"/>
              </a:rPr>
              <a:t>(Darknet-19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residual block, bottle-beck, short-cut </a:t>
            </a:r>
            <a:r>
              <a:rPr lang="ko-KR" altLang="en-US" sz="1600" dirty="0" smtClean="0">
                <a:ea typeface="조선일보명조" panose="02030304000000000000"/>
              </a:rPr>
              <a:t>포함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FPS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78, </a:t>
            </a:r>
            <a:r>
              <a:rPr lang="ko-KR" altLang="en-US" sz="1600" dirty="0" smtClean="0">
                <a:ea typeface="조선일보명조" panose="02030304000000000000"/>
              </a:rPr>
              <a:t>성능은 </a:t>
            </a:r>
            <a:r>
              <a:rPr lang="en-US" altLang="ko-KR" sz="1600" dirty="0" smtClean="0">
                <a:ea typeface="조선일보명조" panose="02030304000000000000"/>
              </a:rPr>
              <a:t>ResNet152</a:t>
            </a:r>
            <a:r>
              <a:rPr lang="ko-KR" altLang="en-US" sz="1600" dirty="0" smtClean="0">
                <a:ea typeface="조선일보명조" panose="02030304000000000000"/>
              </a:rPr>
              <a:t>와 비슷함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초에 할 수 있는 </a:t>
            </a:r>
            <a:r>
              <a:rPr lang="ko-KR" altLang="en-US" sz="1600" dirty="0" err="1" smtClean="0">
                <a:ea typeface="조선일보명조" panose="02030304000000000000"/>
              </a:rPr>
              <a:t>연산량이</a:t>
            </a:r>
            <a:r>
              <a:rPr lang="ko-KR" altLang="en-US" sz="1600" dirty="0" smtClean="0">
                <a:ea typeface="조선일보명조" panose="02030304000000000000"/>
              </a:rPr>
              <a:t> 다른 네트워크보다 </a:t>
            </a:r>
            <a:r>
              <a:rPr lang="en-US" altLang="ko-KR" sz="1600" dirty="0" smtClean="0">
                <a:ea typeface="조선일보명조" panose="02030304000000000000"/>
              </a:rPr>
              <a:t>1.5</a:t>
            </a:r>
            <a:r>
              <a:rPr lang="ko-KR" altLang="en-US" sz="1600" dirty="0" smtClean="0">
                <a:ea typeface="조선일보명조" panose="02030304000000000000"/>
              </a:rPr>
              <a:t>배가 많음 </a:t>
            </a:r>
            <a:r>
              <a:rPr lang="en-US" altLang="ko-KR" sz="1600" dirty="0" smtClean="0">
                <a:ea typeface="조선일보명조" panose="02030304000000000000"/>
              </a:rPr>
              <a:t>(GPU </a:t>
            </a:r>
            <a:r>
              <a:rPr lang="ko-KR" altLang="en-US" sz="1600" dirty="0" smtClean="0">
                <a:ea typeface="조선일보명조" panose="02030304000000000000"/>
              </a:rPr>
              <a:t>더 잘 활용함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FPS</a:t>
            </a:r>
            <a:r>
              <a:rPr lang="ko-KR" altLang="en-US" sz="1600" dirty="0" smtClean="0">
                <a:ea typeface="조선일보명조" panose="02030304000000000000"/>
              </a:rPr>
              <a:t>를 높임</a:t>
            </a:r>
            <a:r>
              <a:rPr lang="en-US" altLang="ko-KR" sz="1600" dirty="0" smtClean="0">
                <a:ea typeface="조선일보명조" panose="02030304000000000000"/>
              </a:rPr>
              <a:t>) </a:t>
            </a:r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01834" y="3248660"/>
            <a:ext cx="7015702" cy="18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39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3049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Network Architecture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FPN</a:t>
            </a:r>
            <a:r>
              <a:rPr lang="ko-KR" altLang="en-US" sz="1600" dirty="0" smtClean="0">
                <a:ea typeface="조선일보명조" panose="02030304000000000000"/>
              </a:rPr>
              <a:t>과 비슷한 구조를 따름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>
                <a:ea typeface="조선일보명조" panose="02030304000000000000"/>
              </a:rPr>
              <a:t>D</a:t>
            </a:r>
            <a:r>
              <a:rPr lang="en-US" altLang="ko-KR" sz="1600" dirty="0" err="1" smtClean="0">
                <a:ea typeface="조선일보명조" panose="02030304000000000000"/>
              </a:rPr>
              <a:t>arknet</a:t>
            </a:r>
            <a:r>
              <a:rPr lang="ko-KR" altLang="en-US" sz="1600" dirty="0" smtClean="0">
                <a:ea typeface="조선일보명조" panose="02030304000000000000"/>
              </a:rPr>
              <a:t>으로 </a:t>
            </a:r>
            <a:r>
              <a:rPr lang="en-US" altLang="ko-KR" sz="1600" dirty="0" smtClean="0">
                <a:ea typeface="조선일보명조" panose="02030304000000000000"/>
              </a:rPr>
              <a:t>Feature </a:t>
            </a:r>
            <a:r>
              <a:rPr lang="ko-KR" altLang="en-US" sz="1600" dirty="0" smtClean="0">
                <a:ea typeface="조선일보명조" panose="02030304000000000000"/>
              </a:rPr>
              <a:t>파악 </a:t>
            </a:r>
            <a:r>
              <a:rPr lang="en-US" altLang="ko-KR" sz="1600" dirty="0" smtClean="0">
                <a:ea typeface="조선일보명조" panose="02030304000000000000"/>
              </a:rPr>
              <a:t>-&gt; Detection Layer (</a:t>
            </a:r>
            <a:r>
              <a:rPr lang="ko-KR" altLang="en-US" sz="1600" dirty="0" smtClean="0">
                <a:ea typeface="조선일보명조" panose="02030304000000000000"/>
              </a:rPr>
              <a:t>초기에는 큰 물체 탐지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 err="1" smtClean="0">
                <a:ea typeface="조선일보명조" panose="02030304000000000000"/>
              </a:rPr>
              <a:t>upsampling</a:t>
            </a:r>
            <a:r>
              <a:rPr lang="ko-KR" altLang="en-US" sz="1600" dirty="0" smtClean="0">
                <a:ea typeface="조선일보명조" panose="02030304000000000000"/>
              </a:rPr>
              <a:t>한 것에 이전</a:t>
            </a:r>
            <a:r>
              <a:rPr lang="en-US" altLang="ko-KR" sz="1600" dirty="0" smtClean="0">
                <a:ea typeface="조선일보명조" panose="02030304000000000000"/>
              </a:rPr>
              <a:t> feature map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en-US" altLang="ko-KR" sz="1600" dirty="0" err="1" smtClean="0">
                <a:ea typeface="조선일보명조" panose="02030304000000000000"/>
              </a:rPr>
              <a:t>concat</a:t>
            </a:r>
            <a:r>
              <a:rPr lang="ko-KR" altLang="en-US" sz="1600" dirty="0" smtClean="0">
                <a:ea typeface="조선일보명조" panose="02030304000000000000"/>
              </a:rPr>
              <a:t>함으로써 작은 물체도 탐지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좋은 </a:t>
            </a:r>
            <a:r>
              <a:rPr lang="en-US" altLang="ko-KR" sz="1600" dirty="0" smtClean="0">
                <a:ea typeface="조선일보명조" panose="02030304000000000000"/>
              </a:rPr>
              <a:t>feature + finer-grained</a:t>
            </a:r>
            <a:r>
              <a:rPr lang="ko-KR" altLang="en-US" sz="1600" dirty="0" smtClean="0">
                <a:ea typeface="조선일보명조" panose="02030304000000000000"/>
              </a:rPr>
              <a:t>한 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도 가지게 되는 구조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그림 7" descr="YOLO v3 논문(YOLOv3: An Incremental Improvement) 리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98" y="3215195"/>
            <a:ext cx="5731510" cy="3180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3357" y="2157048"/>
            <a:ext cx="8343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이미지를 </a:t>
            </a:r>
            <a:r>
              <a:rPr lang="en-US" altLang="ko-KR" sz="1600" dirty="0" err="1" smtClean="0"/>
              <a:t>SxS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그리드로 분할한다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논문에서 </a:t>
            </a:r>
            <a:r>
              <a:rPr lang="en-US" altLang="ko-KR" sz="1600" dirty="0" smtClean="0"/>
              <a:t>S=7)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이미지 전체를 </a:t>
            </a:r>
            <a:r>
              <a:rPr lang="en-US" altLang="ko-KR" sz="1600" dirty="0" smtClean="0"/>
              <a:t>CNN</a:t>
            </a:r>
            <a:r>
              <a:rPr lang="ko-KR" altLang="en-US" sz="1600" dirty="0" smtClean="0"/>
              <a:t>에 넣고 특징 추출을 통해 </a:t>
            </a:r>
            <a:r>
              <a:rPr lang="en-US" altLang="ko-KR" sz="1600" dirty="0" smtClean="0"/>
              <a:t>Prediction Tensor (</a:t>
            </a:r>
            <a:r>
              <a:rPr lang="en-US" altLang="ko-KR" sz="1600" dirty="0" err="1" smtClean="0"/>
              <a:t>SxSx</a:t>
            </a:r>
            <a:r>
              <a:rPr lang="en-US" altLang="ko-KR" sz="1600" dirty="0" smtClean="0"/>
              <a:t>(B*5+C))</a:t>
            </a:r>
            <a:r>
              <a:rPr lang="ko-KR" altLang="en-US" sz="1600" dirty="0" smtClean="0"/>
              <a:t>생성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 및 클래스를 조정한다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T.    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인퍼런스</a:t>
            </a:r>
            <a:r>
              <a:rPr lang="ko-KR" altLang="en-US" sz="1600" dirty="0" smtClean="0">
                <a:solidFill>
                  <a:srgbClr val="FF0000"/>
                </a:solidFill>
              </a:rPr>
              <a:t> 과정에서는 </a:t>
            </a:r>
            <a:r>
              <a:rPr lang="en-US" altLang="ko-KR" sz="1600" dirty="0" smtClean="0">
                <a:solidFill>
                  <a:srgbClr val="FF0000"/>
                </a:solidFill>
              </a:rPr>
              <a:t>Non Maximum Suppression</a:t>
            </a:r>
            <a:r>
              <a:rPr lang="ko-KR" altLang="en-US" sz="1600" dirty="0" smtClean="0">
                <a:solidFill>
                  <a:srgbClr val="FF0000"/>
                </a:solidFill>
              </a:rPr>
              <a:t>을 진행하고 결과를 보인다</a:t>
            </a:r>
            <a:r>
              <a:rPr lang="en-US" altLang="ko-KR" sz="1600" dirty="0" smtClean="0">
                <a:solidFill>
                  <a:srgbClr val="FF0000"/>
                </a:solidFill>
              </a:rPr>
              <a:t>.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42" y="3825105"/>
            <a:ext cx="1752845" cy="19243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757" y="3806659"/>
            <a:ext cx="5157700" cy="21583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706" y="3669499"/>
            <a:ext cx="1874672" cy="204274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8833104" y="3364709"/>
            <a:ext cx="45720" cy="2834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40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3049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YOLOv3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Results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RetinaNet</a:t>
            </a:r>
            <a:r>
              <a:rPr lang="ko-KR" altLang="en-US" sz="1600" dirty="0" smtClean="0">
                <a:ea typeface="조선일보명조" panose="02030304000000000000"/>
              </a:rPr>
              <a:t>이랑 </a:t>
            </a:r>
            <a:r>
              <a:rPr lang="en-US" altLang="ko-KR" sz="1600" dirty="0" err="1" smtClean="0">
                <a:ea typeface="조선일보명조" panose="02030304000000000000"/>
              </a:rPr>
              <a:t>mAP</a:t>
            </a:r>
            <a:r>
              <a:rPr lang="ko-KR" altLang="en-US" sz="1600" dirty="0" smtClean="0">
                <a:ea typeface="조선일보명조" panose="02030304000000000000"/>
              </a:rPr>
              <a:t>는 비슷해도 </a:t>
            </a:r>
            <a:r>
              <a:rPr lang="en-US" altLang="ko-KR" sz="1600" dirty="0" smtClean="0">
                <a:ea typeface="조선일보명조" panose="02030304000000000000"/>
              </a:rPr>
              <a:t>Inference Time</a:t>
            </a:r>
            <a:r>
              <a:rPr lang="ko-KR" altLang="en-US" sz="1600" dirty="0" smtClean="0">
                <a:ea typeface="조선일보명조" panose="02030304000000000000"/>
              </a:rPr>
              <a:t>은 훨씬 짧음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SSD</a:t>
            </a:r>
            <a:r>
              <a:rPr lang="ko-KR" altLang="en-US" sz="1600" dirty="0" smtClean="0">
                <a:ea typeface="조선일보명조" panose="02030304000000000000"/>
              </a:rPr>
              <a:t>보다 확실히 성능이 좋고 </a:t>
            </a:r>
            <a:r>
              <a:rPr lang="en-US" altLang="ko-KR" sz="1600" dirty="0" smtClean="0">
                <a:ea typeface="조선일보명조" panose="02030304000000000000"/>
              </a:rPr>
              <a:t>Faster R-CNN</a:t>
            </a:r>
            <a:r>
              <a:rPr lang="ko-KR" altLang="en-US" sz="1600" dirty="0" smtClean="0">
                <a:ea typeface="조선일보명조" panose="02030304000000000000"/>
              </a:rPr>
              <a:t>만큼의 </a:t>
            </a:r>
            <a:r>
              <a:rPr lang="ko-KR" altLang="en-US" sz="1600" smtClean="0">
                <a:ea typeface="조선일보명조" panose="02030304000000000000"/>
              </a:rPr>
              <a:t>성능이 나옴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76132" y="3270567"/>
            <a:ext cx="5057156" cy="3139377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09862" y="3636010"/>
            <a:ext cx="6282871" cy="2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267308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dirty="0" err="1"/>
              <a:t>ㆍ</a:t>
            </a:r>
            <a:r>
              <a:rPr lang="en-US" altLang="ko-KR" dirty="0"/>
              <a:t>YOLO Paper</a:t>
            </a:r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3"/>
              </a:rPr>
              <a:t>https://</a:t>
            </a:r>
            <a:r>
              <a:rPr lang="en-US" altLang="ko-KR" sz="1600" dirty="0" smtClean="0">
                <a:hlinkClick r:id="rId3"/>
              </a:rPr>
              <a:t>arxiv.org/pdf/1506.02640.pdf</a:t>
            </a:r>
            <a:endParaRPr lang="en-US" altLang="ko-KR" sz="1600" dirty="0" smtClean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4"/>
              </a:rPr>
              <a:t>https</a:t>
            </a:r>
            <a:r>
              <a:rPr lang="en-US" altLang="ko-KR" sz="1600" dirty="0">
                <a:hlinkClick r:id="rId4"/>
              </a:rPr>
              <a:t>://</a:t>
            </a:r>
            <a:r>
              <a:rPr lang="en-US" altLang="ko-KR" sz="1600" dirty="0" smtClean="0">
                <a:hlinkClick r:id="rId4"/>
              </a:rPr>
              <a:t>arxiv.org/pdf/1612.08242.pdf</a:t>
            </a:r>
            <a:endParaRPr lang="en-US" altLang="ko-KR" sz="1600" dirty="0" smtClean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5"/>
              </a:rPr>
              <a:t>https</a:t>
            </a:r>
            <a:r>
              <a:rPr lang="en-US" altLang="ko-KR" sz="1600" dirty="0">
                <a:hlinkClick r:id="rId5"/>
              </a:rPr>
              <a:t>://</a:t>
            </a:r>
            <a:r>
              <a:rPr lang="en-US" altLang="ko-KR" sz="1600" dirty="0" smtClean="0">
                <a:hlinkClick r:id="rId5"/>
              </a:rPr>
              <a:t>arxiv.org/pdf/1804.02767.pdf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 smtClean="0"/>
              <a:t>YOLO </a:t>
            </a:r>
            <a:r>
              <a:rPr lang="en-US" altLang="ko-KR" dirty="0"/>
              <a:t>Inference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350" dirty="0" smtClean="0"/>
              <a:t>  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6"/>
              </a:rPr>
              <a:t>https</a:t>
            </a:r>
            <a:r>
              <a:rPr lang="en-US" altLang="ko-KR" sz="1350" dirty="0">
                <a:hlinkClick r:id="rId6"/>
              </a:rPr>
              <a:t>://</a:t>
            </a:r>
            <a:r>
              <a:rPr lang="en-US" altLang="ko-KR" sz="1350" dirty="0" smtClean="0">
                <a:hlinkClick r:id="rId6"/>
              </a:rPr>
              <a:t>docs.google.com/presentation/d/1aeRvtKG21KHdD5lg6Hgyhx5rPq_ZOsGjG5rJ1HP7BbA/pub?start=false&amp;loop=false&amp;delayms=3000&amp;slide=id.g137784ab86_4_969</a:t>
            </a:r>
            <a:endParaRPr lang="en-US" altLang="ko-KR" sz="1350" dirty="0" smtClean="0"/>
          </a:p>
          <a:p>
            <a:endParaRPr lang="en-US" altLang="ko-KR" sz="1600" dirty="0" smtClean="0"/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YOLO Review Blog</a:t>
            </a: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7"/>
              </a:rPr>
              <a:t>https://curt-park.github.io/2017-03-26/yolo</a:t>
            </a:r>
            <a:r>
              <a:rPr lang="en-US" altLang="ko-KR" sz="1600" dirty="0" smtClean="0">
                <a:hlinkClick r:id="rId7"/>
              </a:rPr>
              <a:t>/</a:t>
            </a:r>
            <a:endParaRPr lang="en-US" altLang="ko-KR" sz="1600" dirty="0" smtClean="0"/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8"/>
              </a:rPr>
              <a:t>https://</a:t>
            </a:r>
            <a:r>
              <a:rPr lang="en-US" altLang="ko-KR" sz="1600" dirty="0" smtClean="0">
                <a:hlinkClick r:id="rId8"/>
              </a:rPr>
              <a:t>blog.naver.com/sogangori/220993971883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PR-023: YOLO9000: Better, Faster, Stronger</a:t>
            </a: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9"/>
              </a:rPr>
              <a:t>https</a:t>
            </a:r>
            <a:r>
              <a:rPr lang="en-US" altLang="ko-KR" sz="1600" dirty="0">
                <a:hlinkClick r:id="rId9"/>
              </a:rPr>
              <a:t>://</a:t>
            </a:r>
            <a:r>
              <a:rPr lang="en-US" altLang="ko-KR" sz="1600" dirty="0" smtClean="0">
                <a:hlinkClick r:id="rId9"/>
              </a:rPr>
              <a:t>www.youtube.com/watch?v=6fdclSGgeio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dirty="0" err="1" smtClean="0"/>
              <a:t>ㆍ</a:t>
            </a:r>
            <a:r>
              <a:rPr lang="en-US" altLang="ko-KR" dirty="0" smtClean="0"/>
              <a:t>PR-207</a:t>
            </a:r>
            <a:r>
              <a:rPr lang="en-US" altLang="ko-KR" dirty="0"/>
              <a:t>: YOLOv3: An Incremental </a:t>
            </a:r>
            <a:r>
              <a:rPr lang="en-US" altLang="ko-KR" dirty="0" smtClean="0"/>
              <a:t>Improvement</a:t>
            </a:r>
            <a:endParaRPr lang="en-US" altLang="ko-KR" dirty="0"/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10"/>
              </a:rPr>
              <a:t>https</a:t>
            </a:r>
            <a:r>
              <a:rPr lang="en-US" altLang="ko-KR" sz="1600" dirty="0">
                <a:hlinkClick r:id="rId10"/>
              </a:rPr>
              <a:t>://</a:t>
            </a:r>
            <a:r>
              <a:rPr lang="en-US" altLang="ko-KR" sz="1600" dirty="0" smtClean="0">
                <a:hlinkClick r:id="rId10"/>
              </a:rPr>
              <a:t>www.youtube.com/watch?v=HMgcvgRrDcA</a:t>
            </a:r>
            <a:endParaRPr lang="en-US" altLang="ko-KR" sz="1600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7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1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42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2021/04/01&gt;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3356" y="2157048"/>
            <a:ext cx="11950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이미지를 </a:t>
            </a:r>
            <a:r>
              <a:rPr lang="en-US" altLang="ko-KR" sz="1600" dirty="0" err="1" smtClean="0"/>
              <a:t>SxS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그리드로 분할한다</a:t>
            </a:r>
            <a:r>
              <a:rPr lang="en-US" altLang="ko-KR" sz="1600" dirty="0" smtClean="0"/>
              <a:t>. 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이미지 전체를 </a:t>
            </a:r>
            <a:r>
              <a:rPr lang="en-US" altLang="ko-KR" sz="1600" dirty="0" smtClean="0"/>
              <a:t>CNN</a:t>
            </a:r>
            <a:r>
              <a:rPr lang="ko-KR" altLang="en-US" sz="1600" dirty="0" smtClean="0"/>
              <a:t>에 넣고 특징 추출을 통해 </a:t>
            </a:r>
            <a:r>
              <a:rPr lang="en-US" altLang="ko-KR" sz="1600" dirty="0" smtClean="0"/>
              <a:t>Prediction Tensor (</a:t>
            </a:r>
            <a:r>
              <a:rPr lang="en-US" altLang="ko-KR" sz="1600" dirty="0" err="1" smtClean="0"/>
              <a:t>SxSx</a:t>
            </a:r>
            <a:r>
              <a:rPr lang="en-US" altLang="ko-KR" sz="1600" dirty="0" smtClean="0">
                <a:solidFill>
                  <a:srgbClr val="7030A0"/>
                </a:solidFill>
              </a:rPr>
              <a:t>(B*5+C)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생성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그리드 숫자</a:t>
            </a:r>
            <a:r>
              <a:rPr lang="en-US" altLang="ko-KR" sz="1600" dirty="0" smtClean="0"/>
              <a:t>, </a:t>
            </a:r>
            <a:r>
              <a:rPr lang="en-US" altLang="ko-KR" sz="1600" dirty="0" smtClean="0">
                <a:solidFill>
                  <a:srgbClr val="7030A0"/>
                </a:solidFill>
              </a:rPr>
              <a:t>B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그리드 별로 갖는 </a:t>
            </a: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박스의 개수</a:t>
            </a:r>
            <a:r>
              <a:rPr lang="en-US" altLang="ko-KR" sz="1600" dirty="0" smtClean="0"/>
              <a:t>, </a:t>
            </a:r>
            <a:r>
              <a:rPr lang="en-US" altLang="ko-KR" sz="1600" dirty="0" smtClean="0">
                <a:solidFill>
                  <a:srgbClr val="7030A0"/>
                </a:solidFill>
              </a:rPr>
              <a:t>5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박스의 정보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x,y,w,h,c_s</a:t>
            </a:r>
            <a:r>
              <a:rPr lang="en-US" altLang="ko-KR" sz="1600" dirty="0" smtClean="0"/>
              <a:t>), </a:t>
            </a:r>
            <a:r>
              <a:rPr lang="en-US" altLang="ko-KR" sz="1600" dirty="0" smtClean="0">
                <a:solidFill>
                  <a:srgbClr val="7030A0"/>
                </a:solidFill>
              </a:rPr>
              <a:t>C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클래스 개수만큼의 조건부 확률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 smtClean="0"/>
              <a:t>S:7, B:2, C:20 -&gt; (7x7x(2x5+20)) -&gt; (7x7x</a:t>
            </a:r>
            <a:r>
              <a:rPr lang="en-US" altLang="ko-KR" sz="1600" dirty="0" smtClean="0">
                <a:solidFill>
                  <a:srgbClr val="7030A0"/>
                </a:solidFill>
              </a:rPr>
              <a:t>30</a:t>
            </a:r>
            <a:r>
              <a:rPr lang="en-US" altLang="ko-KR" sz="1600" dirty="0" smtClean="0"/>
              <a:t>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56" y="3825357"/>
            <a:ext cx="4762269" cy="30856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39" y="4016843"/>
            <a:ext cx="2187351" cy="21814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104" y="4016843"/>
            <a:ext cx="2163704" cy="21814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191539" y="6350175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그리드 안에 </a:t>
            </a:r>
            <a:r>
              <a:rPr lang="ko-KR" altLang="en-US" dirty="0" err="1" smtClean="0"/>
              <a:t>바운딩</a:t>
            </a:r>
            <a:r>
              <a:rPr lang="ko-KR" altLang="en-US" dirty="0" smtClean="0"/>
              <a:t> 박스의 중앙점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x,y</a:t>
            </a:r>
            <a:r>
              <a:rPr lang="en-US" altLang="ko-KR" dirty="0" smtClean="0"/>
              <a:t>)</a:t>
            </a:r>
            <a:r>
              <a:rPr lang="ko-KR" altLang="en-US" dirty="0"/>
              <a:t>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위치해있음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0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84" y="3234266"/>
            <a:ext cx="9007878" cy="30006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30" y="5283309"/>
            <a:ext cx="3103862" cy="52891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46730" y="5932424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Confidence score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있는지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있다면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/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</a:b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얼마나 포함되어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있는지의 신뢰도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20490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52" y="3354471"/>
            <a:ext cx="8889520" cy="28556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722" y="5155293"/>
            <a:ext cx="3103862" cy="52891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382722" y="5804408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Confidence score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있는지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있다면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/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</a:b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얼마나 포함되어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있는지의 신뢰도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1767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25" y="3354471"/>
            <a:ext cx="9534235" cy="31377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58" y="4678980"/>
            <a:ext cx="3190832" cy="33193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302" y="5251443"/>
            <a:ext cx="1752845" cy="33342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970358" y="5825396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존재할 때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</a:p>
          <a:p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클래스가 박스 안에 있을 확률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조건부 확률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2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YOLOv1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4" y="2364923"/>
            <a:ext cx="8175219" cy="342104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77924" y="6035708"/>
            <a:ext cx="1030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GooLeNet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for Image Classification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모델을 기반으로 함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(24 Convolutional Layers + 2 Fully Connected Layers)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1x1 Convolution Layer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번갈아 사용하면서 특징 공간이 줄어드는 것이 특징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7422376" y="3482277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(fine-tuning)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907846" y="3028969"/>
            <a:ext cx="203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(pre-trained model)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5108</TotalTime>
  <Words>2143</Words>
  <Application>Microsoft Office PowerPoint</Application>
  <PresentationFormat>사용자 지정</PresentationFormat>
  <Paragraphs>384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0" baseType="lpstr">
      <vt:lpstr>맑은 고딕</vt:lpstr>
      <vt:lpstr>조선일보명조</vt:lpstr>
      <vt:lpstr>Arial</vt:lpstr>
      <vt:lpstr>Calibri</vt:lpstr>
      <vt:lpstr>Calibri Light</vt:lpstr>
      <vt:lpstr>Times New Roman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428</cp:revision>
  <dcterms:created xsi:type="dcterms:W3CDTF">2021-09-26T02:36:25Z</dcterms:created>
  <dcterms:modified xsi:type="dcterms:W3CDTF">2022-04-01T04:43:20Z</dcterms:modified>
</cp:coreProperties>
</file>