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7"/>
  </p:notesMasterIdLst>
  <p:sldIdLst>
    <p:sldId id="256" r:id="rId2"/>
    <p:sldId id="261" r:id="rId3"/>
    <p:sldId id="335" r:id="rId4"/>
    <p:sldId id="334" r:id="rId5"/>
    <p:sldId id="352" r:id="rId6"/>
    <p:sldId id="353" r:id="rId7"/>
    <p:sldId id="354" r:id="rId8"/>
    <p:sldId id="355" r:id="rId9"/>
    <p:sldId id="356" r:id="rId10"/>
    <p:sldId id="359" r:id="rId11"/>
    <p:sldId id="361" r:id="rId12"/>
    <p:sldId id="358" r:id="rId13"/>
    <p:sldId id="360" r:id="rId14"/>
    <p:sldId id="362" r:id="rId15"/>
    <p:sldId id="262" r:id="rId16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335"/>
            <p14:sldId id="334"/>
            <p14:sldId id="352"/>
            <p14:sldId id="353"/>
            <p14:sldId id="354"/>
            <p14:sldId id="355"/>
            <p14:sldId id="356"/>
            <p14:sldId id="359"/>
            <p14:sldId id="361"/>
            <p14:sldId id="358"/>
            <p14:sldId id="360"/>
            <p14:sldId id="36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2E86"/>
    <a:srgbClr val="B9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4" y="1140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2022-04-25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4/25/2022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4/25/2022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5.11946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greeksharifa.github.io/computer%20vision/2022/03/01/EfficientNet/" TargetMode="External"/><Relationship Id="rId4" Type="http://schemas.openxmlformats.org/officeDocument/2006/relationships/hyperlink" Target="https://www.youtube.com/watch?v=Vhz0quyvR7I&amp;t=594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5612" y="3307080"/>
            <a:ext cx="7631834" cy="107721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EfficientNet</a:t>
            </a:r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Rethinking Model Scaling</a:t>
            </a:r>
            <a:b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</a:br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for Convolutional Neural Networks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764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2021/04/22&gt;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Result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Accuracy</a:t>
            </a:r>
            <a:r>
              <a:rPr lang="ko-KR" altLang="en-US" sz="1600" dirty="0" smtClean="0">
                <a:ea typeface="조선일보명조" panose="02030304000000000000"/>
              </a:rPr>
              <a:t>가 비슷한 </a:t>
            </a:r>
            <a:r>
              <a:rPr lang="ko-KR" altLang="en-US" sz="1600" dirty="0" err="1" smtClean="0">
                <a:ea typeface="조선일보명조" panose="02030304000000000000"/>
              </a:rPr>
              <a:t>모델끼리</a:t>
            </a:r>
            <a:r>
              <a:rPr lang="ko-KR" altLang="en-US" sz="1600" dirty="0" smtClean="0">
                <a:ea typeface="조선일보명조" panose="02030304000000000000"/>
              </a:rPr>
              <a:t> 성능을 비교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en-US" altLang="ko-KR" sz="1600" dirty="0" err="1" smtClean="0">
                <a:ea typeface="조선일보명조" panose="02030304000000000000"/>
              </a:rPr>
              <a:t>EfficientNet</a:t>
            </a:r>
            <a:r>
              <a:rPr lang="ko-KR" altLang="en-US" sz="1600" dirty="0" smtClean="0">
                <a:ea typeface="조선일보명조" panose="02030304000000000000"/>
              </a:rPr>
              <a:t>이 </a:t>
            </a:r>
            <a:r>
              <a:rPr lang="en-US" altLang="ko-KR" sz="1600" dirty="0" smtClean="0">
                <a:ea typeface="조선일보명조" panose="02030304000000000000"/>
              </a:rPr>
              <a:t>Parameter, FLOPs</a:t>
            </a:r>
            <a:r>
              <a:rPr lang="ko-KR" altLang="en-US" sz="1600" dirty="0" smtClean="0">
                <a:ea typeface="조선일보명조" panose="02030304000000000000"/>
              </a:rPr>
              <a:t>가 더 작고 </a:t>
            </a:r>
            <a:r>
              <a:rPr lang="en-US" altLang="ko-KR" sz="1600" dirty="0" err="1" smtClean="0">
                <a:ea typeface="조선일보명조" panose="02030304000000000000"/>
              </a:rPr>
              <a:t>Accuaracy</a:t>
            </a:r>
            <a:r>
              <a:rPr lang="ko-KR" altLang="en-US" sz="1600" dirty="0" smtClean="0">
                <a:ea typeface="조선일보명조" panose="02030304000000000000"/>
              </a:rPr>
              <a:t>도 더 높음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endParaRPr lang="en-US" altLang="ko-KR" sz="1600" u="sng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31" y="2536691"/>
            <a:ext cx="7602461" cy="467427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92" y="4473582"/>
            <a:ext cx="4534533" cy="154326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394192" y="6029132"/>
            <a:ext cx="4189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ea typeface="조선일보명조" panose="02030304000000000000"/>
              </a:rPr>
              <a:t>Parameter, </a:t>
            </a:r>
            <a:r>
              <a:rPr lang="en-US" altLang="ko-KR" sz="1600" dirty="0" err="1" smtClean="0">
                <a:ea typeface="조선일보명조" panose="02030304000000000000"/>
              </a:rPr>
              <a:t>FlOPs</a:t>
            </a:r>
            <a:r>
              <a:rPr lang="ko-KR" altLang="en-US" sz="1600" dirty="0" smtClean="0">
                <a:ea typeface="조선일보명조" panose="02030304000000000000"/>
              </a:rPr>
              <a:t>만큼 </a:t>
            </a:r>
            <a:r>
              <a:rPr lang="en-US" altLang="ko-KR" sz="1600" dirty="0" smtClean="0">
                <a:ea typeface="조선일보명조" panose="02030304000000000000"/>
              </a:rPr>
              <a:t>8</a:t>
            </a:r>
            <a:r>
              <a:rPr lang="ko-KR" altLang="en-US" sz="1600" dirty="0" smtClean="0">
                <a:ea typeface="조선일보명조" panose="02030304000000000000"/>
              </a:rPr>
              <a:t>배 가량 좋지는 않지만 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b="1" dirty="0" smtClean="0">
                <a:ea typeface="조선일보명조" panose="02030304000000000000"/>
              </a:rPr>
              <a:t>5</a:t>
            </a:r>
            <a:r>
              <a:rPr lang="ko-KR" altLang="en-US" sz="1600" b="1" dirty="0" smtClean="0">
                <a:ea typeface="조선일보명조" panose="02030304000000000000"/>
              </a:rPr>
              <a:t>배 이상 속도가 </a:t>
            </a:r>
            <a:r>
              <a:rPr lang="ko-KR" altLang="en-US" sz="1600" b="1" dirty="0" err="1" smtClean="0">
                <a:ea typeface="조선일보명조" panose="02030304000000000000"/>
              </a:rPr>
              <a:t>빨라짐</a:t>
            </a:r>
            <a:r>
              <a:rPr lang="ko-KR" altLang="en-US" sz="1600" b="1" dirty="0" smtClean="0">
                <a:ea typeface="조선일보명조" panose="02030304000000000000"/>
              </a:rPr>
              <a:t> 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010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Result (Scaling Up)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다른</a:t>
            </a:r>
            <a:r>
              <a:rPr lang="ko-KR" altLang="en-US" sz="1600" dirty="0" smtClean="0">
                <a:ea typeface="조선일보명조" panose="02030304000000000000"/>
              </a:rPr>
              <a:t> 모델에도 </a:t>
            </a:r>
            <a:r>
              <a:rPr lang="en-US" altLang="ko-KR" sz="1600" dirty="0" smtClean="0">
                <a:ea typeface="조선일보명조" panose="02030304000000000000"/>
              </a:rPr>
              <a:t>compound scaling</a:t>
            </a:r>
            <a:r>
              <a:rPr lang="ko-KR" altLang="en-US" sz="1600" dirty="0" smtClean="0">
                <a:ea typeface="조선일보명조" panose="02030304000000000000"/>
              </a:rPr>
              <a:t>을 적용하고 비교 </a:t>
            </a:r>
            <a:r>
              <a:rPr lang="en-US" altLang="ko-KR" sz="1600" dirty="0" smtClean="0">
                <a:ea typeface="조선일보명조" panose="02030304000000000000"/>
              </a:rPr>
              <a:t>-&gt; FLOPS</a:t>
            </a:r>
            <a:r>
              <a:rPr lang="ko-KR" altLang="en-US" sz="1600" dirty="0" smtClean="0">
                <a:ea typeface="조선일보명조" panose="02030304000000000000"/>
              </a:rPr>
              <a:t>는 비슷하지만 성능이 좀 더 향상됨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endParaRPr lang="en-US" altLang="ko-KR" sz="1600" u="sng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93" y="2829811"/>
            <a:ext cx="4861587" cy="39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Result (Transfer Learning)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ImageNet Data</a:t>
            </a:r>
            <a:r>
              <a:rPr lang="ko-KR" altLang="en-US" sz="1600" dirty="0" smtClean="0">
                <a:ea typeface="조선일보명조" panose="02030304000000000000"/>
              </a:rPr>
              <a:t>로 </a:t>
            </a:r>
            <a:r>
              <a:rPr lang="en-US" altLang="ko-KR" sz="1600" dirty="0" smtClean="0">
                <a:ea typeface="조선일보명조" panose="02030304000000000000"/>
              </a:rPr>
              <a:t>Pre-training -&gt; 8 datasets</a:t>
            </a:r>
            <a:r>
              <a:rPr lang="ko-KR" altLang="en-US" sz="1600" dirty="0" smtClean="0">
                <a:ea typeface="조선일보명조" panose="02030304000000000000"/>
              </a:rPr>
              <a:t>에 대해 </a:t>
            </a:r>
            <a:r>
              <a:rPr lang="en-US" altLang="ko-KR" sz="1600" dirty="0" smtClean="0">
                <a:ea typeface="조선일보명조" panose="02030304000000000000"/>
              </a:rPr>
              <a:t>Fine Tuning -&gt; 8</a:t>
            </a:r>
            <a:r>
              <a:rPr lang="ko-KR" altLang="en-US" sz="1600" dirty="0" smtClean="0">
                <a:ea typeface="조선일보명조" panose="02030304000000000000"/>
              </a:rPr>
              <a:t>개 중 </a:t>
            </a:r>
            <a:r>
              <a:rPr lang="en-US" altLang="ko-KR" sz="1600" dirty="0" smtClean="0">
                <a:ea typeface="조선일보명조" panose="02030304000000000000"/>
              </a:rPr>
              <a:t>5</a:t>
            </a:r>
            <a:r>
              <a:rPr lang="ko-KR" altLang="en-US" sz="1600" dirty="0" smtClean="0">
                <a:ea typeface="조선일보명조" panose="02030304000000000000"/>
              </a:rPr>
              <a:t>개의 </a:t>
            </a:r>
            <a:r>
              <a:rPr lang="en-US" altLang="ko-KR" sz="1600" dirty="0" smtClean="0">
                <a:ea typeface="조선일보명조" panose="02030304000000000000"/>
              </a:rPr>
              <a:t>dataset</a:t>
            </a:r>
            <a:r>
              <a:rPr lang="ko-KR" altLang="en-US" sz="1600" dirty="0" smtClean="0">
                <a:ea typeface="조선일보명조" panose="02030304000000000000"/>
              </a:rPr>
              <a:t>에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대해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SOTA</a:t>
            </a:r>
            <a:r>
              <a:rPr lang="ko-KR" altLang="en-US" sz="1600" dirty="0" smtClean="0">
                <a:ea typeface="조선일보명조" panose="02030304000000000000"/>
              </a:rPr>
              <a:t>가 됨</a:t>
            </a:r>
            <a:r>
              <a:rPr lang="en-US" altLang="ko-KR" sz="1600" dirty="0" smtClean="0">
                <a:ea typeface="조선일보명조" panose="02030304000000000000"/>
              </a:rPr>
              <a:t>  </a:t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endParaRPr lang="en-US" altLang="ko-KR" sz="1600" u="sng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06" y="2811762"/>
            <a:ext cx="9497750" cy="298174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705088" y="3557016"/>
            <a:ext cx="484632" cy="149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9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without Compound Scaling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width, depth, resolution </a:t>
            </a:r>
            <a:r>
              <a:rPr lang="ko-KR" altLang="en-US" sz="1600" dirty="0" smtClean="0">
                <a:ea typeface="조선일보명조" panose="02030304000000000000"/>
              </a:rPr>
              <a:t>중 하나로 </a:t>
            </a:r>
            <a:r>
              <a:rPr lang="en-US" altLang="ko-KR" sz="1600" dirty="0" smtClean="0">
                <a:ea typeface="조선일보명조" panose="02030304000000000000"/>
              </a:rPr>
              <a:t>scaling</a:t>
            </a:r>
            <a:r>
              <a:rPr lang="ko-KR" altLang="en-US" sz="1600" dirty="0" smtClean="0">
                <a:ea typeface="조선일보명조" panose="02030304000000000000"/>
              </a:rPr>
              <a:t>을 하면 </a:t>
            </a:r>
            <a:r>
              <a:rPr lang="en-US" altLang="ko-KR" sz="1600" dirty="0" smtClean="0">
                <a:ea typeface="조선일보명조" panose="02030304000000000000"/>
              </a:rPr>
              <a:t>FLOPS</a:t>
            </a:r>
            <a:r>
              <a:rPr lang="ko-KR" altLang="en-US" sz="1600" dirty="0" smtClean="0">
                <a:ea typeface="조선일보명조" panose="02030304000000000000"/>
              </a:rPr>
              <a:t>는 더 낮지만 </a:t>
            </a:r>
            <a:r>
              <a:rPr lang="en-US" altLang="ko-KR" sz="1600" dirty="0" smtClean="0">
                <a:ea typeface="조선일보명조" panose="02030304000000000000"/>
              </a:rPr>
              <a:t>Accuracy</a:t>
            </a:r>
            <a:r>
              <a:rPr lang="ko-KR" altLang="en-US" sz="1600" dirty="0" smtClean="0">
                <a:ea typeface="조선일보명조" panose="02030304000000000000"/>
              </a:rPr>
              <a:t>가 떨어짐 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endParaRPr lang="en-US" altLang="ko-KR" sz="1600" u="sng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6" y="2639998"/>
            <a:ext cx="4121894" cy="441926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172" y="3377941"/>
            <a:ext cx="8478433" cy="13241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704329" y="4751722"/>
            <a:ext cx="5383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ea typeface="조선일보명조" panose="02030304000000000000"/>
              </a:rPr>
              <a:t>Class Activation Map(CAM)</a:t>
            </a:r>
            <a:r>
              <a:rPr lang="ko-KR" altLang="en-US" sz="1600" dirty="0" smtClean="0">
                <a:ea typeface="조선일보명조" panose="02030304000000000000"/>
              </a:rPr>
              <a:t>으로 결과에 가장 영향을 많이 준 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영역을 찾아낸 결과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-&gt; Compound Scaling</a:t>
            </a:r>
            <a:r>
              <a:rPr lang="ko-KR" altLang="en-US" sz="1600" dirty="0" smtClean="0">
                <a:ea typeface="조선일보명조" panose="02030304000000000000"/>
              </a:rPr>
              <a:t>이 가장 우수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398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논문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정리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Accuracy</a:t>
            </a:r>
            <a:r>
              <a:rPr lang="ko-KR" altLang="en-US" sz="1600" dirty="0" smtClean="0">
                <a:ea typeface="조선일보명조" panose="02030304000000000000"/>
              </a:rPr>
              <a:t>를 높이기 위해서는 </a:t>
            </a:r>
            <a:r>
              <a:rPr lang="en-US" altLang="ko-KR" sz="1600" dirty="0" smtClean="0">
                <a:ea typeface="조선일보명조" panose="02030304000000000000"/>
              </a:rPr>
              <a:t>width, depth, resolution</a:t>
            </a:r>
            <a:r>
              <a:rPr lang="ko-KR" altLang="en-US" sz="1600" dirty="0" smtClean="0">
                <a:ea typeface="조선일보명조" panose="02030304000000000000"/>
              </a:rPr>
              <a:t>을 모두 높여야 한다</a:t>
            </a:r>
            <a:r>
              <a:rPr lang="en-US" altLang="ko-KR" sz="1600" dirty="0" smtClean="0">
                <a:ea typeface="조선일보명조" panose="02030304000000000000"/>
              </a:rPr>
              <a:t>. </a:t>
            </a:r>
            <a:r>
              <a:rPr lang="ko-KR" altLang="en-US" sz="1600" dirty="0" smtClean="0">
                <a:ea typeface="조선일보명조" panose="02030304000000000000"/>
              </a:rPr>
              <a:t>그러나 무작위로 셋 다 높이면 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    </a:t>
            </a:r>
            <a:r>
              <a:rPr lang="ko-KR" altLang="en-US" sz="1600" dirty="0" smtClean="0">
                <a:ea typeface="조선일보명조" panose="02030304000000000000"/>
              </a:rPr>
              <a:t>자원 낭비가 심해 효율적이지 않을 뿐더러 효과적이지도 않다</a:t>
            </a:r>
            <a:r>
              <a:rPr lang="en-US" altLang="ko-KR" sz="1600" dirty="0" smtClean="0">
                <a:ea typeface="조선일보명조" panose="02030304000000000000"/>
              </a:rPr>
              <a:t>. (Accuracy gain</a:t>
            </a:r>
            <a:r>
              <a:rPr lang="ko-KR" altLang="en-US" sz="1600" dirty="0" smtClean="0">
                <a:ea typeface="조선일보명조" panose="02030304000000000000"/>
              </a:rPr>
              <a:t>이 점점 작아지기 때문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    </a:t>
            </a:r>
            <a:r>
              <a:rPr lang="ko-KR" altLang="en-US" sz="1600" dirty="0" smtClean="0">
                <a:ea typeface="조선일보명조" panose="02030304000000000000"/>
              </a:rPr>
              <a:t>논문에서 제안하는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compound scaling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기법을 이용하면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Efficient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하게 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Accuracy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를 높일 수 있다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. </a:t>
            </a:r>
            <a:b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    </a:t>
            </a:r>
            <a:r>
              <a:rPr lang="ko-KR" altLang="en-US" sz="1600" dirty="0" smtClean="0">
                <a:ea typeface="조선일보명조" panose="02030304000000000000"/>
              </a:rPr>
              <a:t>특히 </a:t>
            </a:r>
            <a:r>
              <a:rPr lang="en-US" altLang="ko-KR" sz="1600" dirty="0" err="1" smtClean="0">
                <a:ea typeface="조선일보명조" panose="02030304000000000000"/>
              </a:rPr>
              <a:t>MNas</a:t>
            </a:r>
            <a:r>
              <a:rPr lang="en-US" altLang="ko-KR" sz="1600" dirty="0" smtClean="0">
                <a:ea typeface="조선일보명조" panose="02030304000000000000"/>
              </a:rPr>
              <a:t>-Net</a:t>
            </a:r>
            <a:r>
              <a:rPr lang="ko-KR" altLang="en-US" sz="1600" dirty="0" smtClean="0">
                <a:ea typeface="조선일보명조" panose="02030304000000000000"/>
              </a:rPr>
              <a:t>처럼 이미 효율적인 모델에 적용하면 </a:t>
            </a:r>
            <a:r>
              <a:rPr lang="en-US" altLang="ko-KR" sz="1600" dirty="0" smtClean="0">
                <a:ea typeface="조선일보명조" panose="02030304000000000000"/>
              </a:rPr>
              <a:t>Accuracy</a:t>
            </a:r>
            <a:r>
              <a:rPr lang="ko-KR" altLang="en-US" sz="1600" dirty="0" smtClean="0">
                <a:ea typeface="조선일보명조" panose="02030304000000000000"/>
              </a:rPr>
              <a:t>를 위해 연구된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모델 이상의 성능을 보인다</a:t>
            </a:r>
            <a:r>
              <a:rPr lang="en-US" altLang="ko-KR" sz="1600" dirty="0" smtClean="0">
                <a:ea typeface="조선일보명조" panose="02030304000000000000"/>
              </a:rPr>
              <a:t>. </a:t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    </a:t>
            </a:r>
            <a:r>
              <a:rPr lang="ko-KR" altLang="en-US" sz="1600" dirty="0" smtClean="0">
                <a:ea typeface="조선일보명조" panose="02030304000000000000"/>
              </a:rPr>
              <a:t>따라서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적은 </a:t>
            </a:r>
            <a:r>
              <a:rPr lang="ko-KR" altLang="en-US" sz="1600" dirty="0" err="1" smtClean="0">
                <a:solidFill>
                  <a:srgbClr val="FF0000"/>
                </a:solidFill>
                <a:ea typeface="조선일보명조" panose="02030304000000000000"/>
              </a:rPr>
              <a:t>연산량으로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 높은 성능을 도출</a:t>
            </a:r>
            <a:r>
              <a:rPr lang="ko-KR" altLang="en-US" sz="1600" dirty="0" smtClean="0">
                <a:ea typeface="조선일보명조" panose="02030304000000000000"/>
              </a:rPr>
              <a:t>할 수가 있다</a:t>
            </a:r>
            <a:r>
              <a:rPr lang="en-US" altLang="ko-KR" sz="1600" dirty="0" smtClean="0">
                <a:ea typeface="조선일보명조" panose="02030304000000000000"/>
              </a:rPr>
              <a:t>. </a:t>
            </a:r>
            <a:br>
              <a:rPr lang="en-US" altLang="ko-KR" sz="1600" dirty="0" smtClean="0">
                <a:ea typeface="조선일보명조" panose="02030304000000000000"/>
              </a:rPr>
            </a:br>
            <a:endParaRPr lang="en-US" altLang="ko-KR" sz="1600" u="sng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84415" y="3840407"/>
            <a:ext cx="8276121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 smtClean="0"/>
              <a:t>ㆍ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참고자료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50" dirty="0"/>
          </a:p>
          <a:p>
            <a:r>
              <a:rPr lang="ko-KR" altLang="en-US" sz="1600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/>
              <a:t>EfficientNet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논문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>         </a:t>
            </a:r>
            <a:r>
              <a:rPr lang="ko-KR" altLang="en-US" sz="1400" b="1" dirty="0" err="1">
                <a:ea typeface="조선일보명조" panose="02030304000000000000"/>
              </a:rPr>
              <a:t>ㆍ</a:t>
            </a:r>
            <a:r>
              <a:rPr lang="en-US" altLang="ko-KR" sz="1400" dirty="0" smtClean="0"/>
              <a:t> </a:t>
            </a:r>
            <a:r>
              <a:rPr lang="en-US" altLang="ko-KR" sz="1400" dirty="0" smtClean="0">
                <a:hlinkClick r:id="rId3"/>
              </a:rPr>
              <a:t>https</a:t>
            </a:r>
            <a:r>
              <a:rPr lang="en-US" altLang="ko-KR" sz="1400" dirty="0">
                <a:hlinkClick r:id="rId3"/>
              </a:rPr>
              <a:t>://</a:t>
            </a:r>
            <a:r>
              <a:rPr lang="en-US" altLang="ko-KR" sz="1400" dirty="0" smtClean="0">
                <a:hlinkClick r:id="rId3"/>
              </a:rPr>
              <a:t>arxiv.org/pdf/1905.11946.pdf</a:t>
            </a:r>
            <a:endParaRPr lang="en-US" altLang="ko-KR" sz="1400" dirty="0" smtClean="0"/>
          </a:p>
          <a:p>
            <a:endParaRPr lang="en-US" altLang="ko-KR" sz="1400" dirty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PR-169: </a:t>
            </a:r>
            <a:r>
              <a:rPr lang="en-US" altLang="ko-KR" sz="1600" dirty="0" err="1" smtClean="0">
                <a:ea typeface="조선일보명조" panose="02030304000000000000"/>
              </a:rPr>
              <a:t>EfficientNet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400" b="1" dirty="0" smtClean="0">
                <a:ea typeface="조선일보명조" panose="02030304000000000000"/>
              </a:rPr>
              <a:t>          </a:t>
            </a:r>
            <a:r>
              <a:rPr lang="ko-KR" altLang="en-US" sz="1400" b="1" dirty="0" err="1" smtClean="0">
                <a:ea typeface="조선일보명조" panose="02030304000000000000"/>
              </a:rPr>
              <a:t>ㆍ</a:t>
            </a:r>
            <a:r>
              <a:rPr lang="en-US" altLang="ko-KR" sz="1400" dirty="0"/>
              <a:t> </a:t>
            </a:r>
            <a:r>
              <a:rPr lang="en-US" altLang="ko-KR" sz="1400" dirty="0">
                <a:hlinkClick r:id="rId4"/>
              </a:rPr>
              <a:t>https://</a:t>
            </a:r>
            <a:r>
              <a:rPr lang="en-US" altLang="ko-KR" sz="1400" dirty="0" smtClean="0">
                <a:hlinkClick r:id="rId4"/>
              </a:rPr>
              <a:t>www.youtube.com/watch?v=Vhz0quyvR7I&amp;t=594s</a:t>
            </a:r>
            <a:endParaRPr lang="en-US" altLang="ko-KR" sz="1400" dirty="0" smtClean="0"/>
          </a:p>
          <a:p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EfficientNet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>
                <a:ea typeface="조선일보명조" panose="02030304000000000000"/>
              </a:rPr>
              <a:t>논문 설명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400" dirty="0" smtClean="0">
                <a:ea typeface="조선일보명조" panose="02030304000000000000"/>
              </a:rPr>
              <a:t>         </a:t>
            </a:r>
            <a:r>
              <a:rPr lang="ko-KR" altLang="en-US" sz="1400" dirty="0" err="1" smtClean="0">
                <a:ea typeface="조선일보명조" panose="02030304000000000000"/>
              </a:rPr>
              <a:t>ㆍ</a:t>
            </a:r>
            <a:r>
              <a:rPr lang="en-US" altLang="ko-KR" sz="1400" dirty="0">
                <a:ea typeface="조선일보명조" panose="02030304000000000000"/>
                <a:hlinkClick r:id="rId5"/>
              </a:rPr>
              <a:t>https://greeksharifa.github.io/computer%20vision/2022/03/01/EfficientNet</a:t>
            </a:r>
            <a:r>
              <a:rPr lang="en-US" altLang="ko-KR" sz="1400" dirty="0" smtClean="0">
                <a:ea typeface="조선일보명조" panose="02030304000000000000"/>
                <a:hlinkClick r:id="rId5"/>
              </a:rPr>
              <a:t>/</a:t>
            </a:r>
            <a:endParaRPr lang="en-US" altLang="ko-KR" sz="1400" dirty="0">
              <a:solidFill>
                <a:srgbClr val="FF0000"/>
              </a:solidFill>
              <a:ea typeface="조선일보명조" panose="02030304000000000000"/>
            </a:endParaRPr>
          </a:p>
          <a:p>
            <a:endParaRPr lang="en-US" altLang="ko-KR" sz="1400" b="1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913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11273" y="3307080"/>
            <a:ext cx="262039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40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Thank You</a:t>
            </a:r>
            <a:endParaRPr lang="ko-KR" altLang="en-US" sz="40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749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2021/04/22&gt;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9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45812" y="2918971"/>
            <a:ext cx="2006190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elated Work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042606" y="3481106"/>
            <a:ext cx="344357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ompound Model Scaling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74526" y="2356836"/>
            <a:ext cx="189391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Introduction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74526" y="4043241"/>
            <a:ext cx="1834990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Architecture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76782" y="4605376"/>
            <a:ext cx="1975220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5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en-US" altLang="ko-KR" sz="24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Experiements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Introduction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ResNet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발표 이후 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2015</a:t>
            </a:r>
            <a:r>
              <a:rPr lang="ko-KR" altLang="en-US" sz="1600" dirty="0" smtClean="0">
                <a:ea typeface="조선일보명조" panose="02030304000000000000"/>
              </a:rPr>
              <a:t>년 </a:t>
            </a:r>
            <a:r>
              <a:rPr lang="en-US" altLang="ko-KR" sz="1600" dirty="0" smtClean="0">
                <a:ea typeface="조선일보명조" panose="02030304000000000000"/>
              </a:rPr>
              <a:t>ILSVRC</a:t>
            </a:r>
            <a:r>
              <a:rPr lang="ko-KR" altLang="en-US" sz="1600" dirty="0" smtClean="0">
                <a:ea typeface="조선일보명조" panose="02030304000000000000"/>
              </a:rPr>
              <a:t>에서 </a:t>
            </a:r>
            <a:r>
              <a:rPr lang="en-US" altLang="ko-KR" sz="1600" dirty="0" err="1" smtClean="0">
                <a:ea typeface="조선일보명조" panose="02030304000000000000"/>
              </a:rPr>
              <a:t>ResNet</a:t>
            </a:r>
            <a:r>
              <a:rPr lang="ko-KR" altLang="en-US" sz="1600" dirty="0" smtClean="0">
                <a:ea typeface="조선일보명조" panose="02030304000000000000"/>
              </a:rPr>
              <a:t>이 사람보다 더 높은 성능을 가진다고 발표됨 </a:t>
            </a:r>
            <a:r>
              <a:rPr lang="en-US" altLang="ko-KR" sz="1600" dirty="0" smtClean="0">
                <a:ea typeface="조선일보명조" panose="02030304000000000000"/>
              </a:rPr>
              <a:t>(top-5 error: 3.57%)</a:t>
            </a: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이후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Better Accuracy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Better Efficiency</a:t>
            </a:r>
            <a:r>
              <a:rPr lang="ko-KR" altLang="en-US" sz="1600" dirty="0" smtClean="0">
                <a:ea typeface="조선일보명조" panose="02030304000000000000"/>
              </a:rPr>
              <a:t>로 연구 파트가 나뉘게 됨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Better Accuracy</a:t>
            </a:r>
            <a:r>
              <a:rPr lang="ko-KR" altLang="en-US" sz="160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모델들과 </a:t>
            </a:r>
            <a:r>
              <a:rPr lang="en-US" altLang="ko-KR" sz="1600" dirty="0" err="1" smtClean="0">
                <a:ea typeface="조선일보명조" panose="02030304000000000000"/>
              </a:rPr>
              <a:t>EfficientNet</a:t>
            </a:r>
            <a:r>
              <a:rPr lang="ko-KR" altLang="en-US" sz="1600" dirty="0" smtClean="0">
                <a:ea typeface="조선일보명조" panose="02030304000000000000"/>
              </a:rPr>
              <a:t>을 비교 </a:t>
            </a:r>
            <a:r>
              <a:rPr lang="en-US" altLang="ko-KR" sz="1600" dirty="0" smtClean="0">
                <a:ea typeface="조선일보명조" panose="02030304000000000000"/>
              </a:rPr>
              <a:t>-&gt; Better Accuracy &amp; Better Efficiency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7" y="3256268"/>
            <a:ext cx="4877481" cy="375337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969" y="4021446"/>
            <a:ext cx="5020376" cy="2848373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5733288" y="4572000"/>
            <a:ext cx="20025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5733288" y="4315968"/>
            <a:ext cx="4736592" cy="1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5733288" y="5294376"/>
            <a:ext cx="4889057" cy="6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5733288" y="5547360"/>
            <a:ext cx="3761917" cy="12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ntroduction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Model Scaling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모델의</a:t>
            </a:r>
            <a:r>
              <a:rPr lang="ko-KR" altLang="en-US" sz="1600" u="sng" dirty="0" smtClean="0">
                <a:ea typeface="조선일보명조" panose="02030304000000000000"/>
              </a:rPr>
              <a:t> 사이즈를 높이거나 줄이는 방법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D</a:t>
            </a:r>
            <a:r>
              <a:rPr lang="en-US" altLang="ko-KR" sz="1600" dirty="0" smtClean="0">
                <a:ea typeface="조선일보명조" panose="02030304000000000000"/>
              </a:rPr>
              <a:t>epth(</a:t>
            </a:r>
            <a:r>
              <a:rPr lang="ko-KR" altLang="en-US" sz="1600" dirty="0" smtClean="0">
                <a:ea typeface="조선일보명조" panose="02030304000000000000"/>
              </a:rPr>
              <a:t>레이어 수</a:t>
            </a:r>
            <a:r>
              <a:rPr lang="en-US" altLang="ko-KR" sz="1600" dirty="0" smtClean="0">
                <a:ea typeface="조선일보명조" panose="02030304000000000000"/>
              </a:rPr>
              <a:t>), Width(</a:t>
            </a:r>
            <a:r>
              <a:rPr lang="ko-KR" altLang="en-US" sz="1600" dirty="0" smtClean="0">
                <a:ea typeface="조선일보명조" panose="02030304000000000000"/>
              </a:rPr>
              <a:t>필터 수</a:t>
            </a:r>
            <a:r>
              <a:rPr lang="en-US" altLang="ko-KR" sz="1600" dirty="0" smtClean="0">
                <a:ea typeface="조선일보명조" panose="02030304000000000000"/>
              </a:rPr>
              <a:t>), Resolution(</a:t>
            </a:r>
            <a:r>
              <a:rPr lang="ko-KR" altLang="en-US" sz="1600" dirty="0" smtClean="0">
                <a:ea typeface="조선일보명조" panose="02030304000000000000"/>
              </a:rPr>
              <a:t>입력 해상도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를 조절함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ㆍ이</a:t>
            </a:r>
            <a:r>
              <a:rPr lang="ko-KR" altLang="en-US" sz="1600" dirty="0" smtClean="0">
                <a:ea typeface="조선일보명조" panose="02030304000000000000"/>
              </a:rPr>
              <a:t> 논문은 </a:t>
            </a:r>
            <a:r>
              <a:rPr lang="en-US" altLang="ko-KR" sz="1600" dirty="0" smtClean="0">
                <a:ea typeface="조선일보명조" panose="02030304000000000000"/>
              </a:rPr>
              <a:t>Depth, Width, Resolution</a:t>
            </a:r>
            <a:r>
              <a:rPr lang="ko-KR" altLang="en-US" sz="1600" dirty="0" smtClean="0">
                <a:ea typeface="조선일보명조" panose="02030304000000000000"/>
              </a:rPr>
              <a:t>을 </a:t>
            </a:r>
            <a:r>
              <a:rPr lang="ko-KR" altLang="en-US" sz="1600" dirty="0" err="1" smtClean="0">
                <a:ea typeface="조선일보명조" panose="02030304000000000000"/>
              </a:rPr>
              <a:t>균형있게</a:t>
            </a:r>
            <a:r>
              <a:rPr lang="ko-KR" altLang="en-US" sz="1600" dirty="0" smtClean="0">
                <a:ea typeface="조선일보명조" panose="02030304000000000000"/>
              </a:rPr>
              <a:t> 키우는 </a:t>
            </a:r>
            <a:r>
              <a:rPr lang="en-US" altLang="ko-KR" sz="1600" dirty="0" smtClean="0">
                <a:ea typeface="조선일보명조" panose="02030304000000000000"/>
              </a:rPr>
              <a:t>compound scaling </a:t>
            </a:r>
            <a:r>
              <a:rPr lang="ko-KR" altLang="en-US" sz="1600" dirty="0" smtClean="0">
                <a:ea typeface="조선일보명조" panose="02030304000000000000"/>
              </a:rPr>
              <a:t>기법이 사용됨 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22" y="3101743"/>
            <a:ext cx="8867774" cy="40887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r="3822"/>
          <a:stretch/>
        </p:blipFill>
        <p:spPr>
          <a:xfrm>
            <a:off x="9993354" y="3666149"/>
            <a:ext cx="1263948" cy="160237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814048" y="4129164"/>
            <a:ext cx="706178" cy="10424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136273" y="4149379"/>
            <a:ext cx="430887" cy="11755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00" dirty="0" smtClean="0"/>
              <a:t>resolution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2466315" y="4149379"/>
            <a:ext cx="430887" cy="11755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00" dirty="0" smtClean="0"/>
              <a:t>resolution</a:t>
            </a:r>
            <a:endParaRPr lang="ko-KR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485793" y="5127474"/>
            <a:ext cx="114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channel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1749741" y="5155699"/>
            <a:ext cx="114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channel</a:t>
            </a:r>
            <a:endParaRPr lang="ko-KR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31155" y="5588952"/>
            <a:ext cx="820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(3</a:t>
            </a:r>
            <a:r>
              <a:rPr lang="ko-KR" altLang="en-US" sz="1600" dirty="0" smtClean="0"/>
              <a:t>차원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1814048" y="5588952"/>
            <a:ext cx="820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(2</a:t>
            </a:r>
            <a:r>
              <a:rPr lang="ko-KR" altLang="en-US" sz="1600" dirty="0" smtClean="0"/>
              <a:t>차원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289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Related Work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ConvNet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Accuracy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AlexNet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이후 </a:t>
            </a:r>
            <a:r>
              <a:rPr lang="en-US" altLang="ko-KR" sz="1600" dirty="0" smtClean="0">
                <a:ea typeface="조선일보명조" panose="02030304000000000000"/>
              </a:rPr>
              <a:t>ImageNet </a:t>
            </a:r>
            <a:r>
              <a:rPr lang="ko-KR" altLang="en-US" sz="1600" dirty="0" smtClean="0">
                <a:ea typeface="조선일보명조" panose="02030304000000000000"/>
              </a:rPr>
              <a:t>대회에서 더 정확도가 높은 모델들이 여럿 발표됨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2018</a:t>
            </a:r>
            <a:r>
              <a:rPr lang="ko-KR" altLang="en-US" sz="1600" dirty="0" smtClean="0">
                <a:ea typeface="조선일보명조" panose="02030304000000000000"/>
              </a:rPr>
              <a:t>년 </a:t>
            </a:r>
            <a:r>
              <a:rPr lang="en-US" altLang="ko-KR" sz="1600" dirty="0" err="1" smtClean="0">
                <a:ea typeface="조선일보명조" panose="02030304000000000000"/>
              </a:rPr>
              <a:t>Gpipe</a:t>
            </a:r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학습 기법이 발표됨 </a:t>
            </a:r>
            <a:r>
              <a:rPr lang="en-US" altLang="ko-KR" sz="1600" dirty="0" smtClean="0">
                <a:ea typeface="조선일보명조" panose="02030304000000000000"/>
              </a:rPr>
              <a:t>(state-of-the-art, top-1 error: 84.3%, 557M parameters)</a:t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solidFill>
                  <a:srgbClr val="FF0000"/>
                </a:solidFill>
                <a:ea typeface="조선일보명조" panose="02030304000000000000"/>
              </a:rPr>
              <a:t>하드웨어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 메모리 제한을 고려해서 효율적인 모델 개발도 필요함</a:t>
            </a:r>
            <a:endParaRPr lang="en-US" altLang="ko-KR" sz="16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0407" y="3265205"/>
            <a:ext cx="8276121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/>
              <a:t>ㆍ</a:t>
            </a:r>
            <a:r>
              <a:rPr lang="en-US" altLang="ko-KR" sz="20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ConvNet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Efficiency</a:t>
            </a:r>
          </a:p>
          <a:p>
            <a:endParaRPr lang="en-US" altLang="ko-KR" sz="1050" dirty="0"/>
          </a:p>
          <a:p>
            <a:r>
              <a:rPr lang="ko-KR" altLang="en-US" sz="1600" dirty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깊은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ea typeface="조선일보명조" panose="02030304000000000000"/>
              </a:rPr>
              <a:t>ConvNets</a:t>
            </a:r>
            <a:r>
              <a:rPr lang="ko-KR" altLang="en-US" sz="1600" dirty="0" smtClean="0">
                <a:ea typeface="조선일보명조" panose="02030304000000000000"/>
              </a:rPr>
              <a:t>은 종종 </a:t>
            </a:r>
            <a:r>
              <a:rPr lang="en-US" altLang="ko-KR" sz="1600" dirty="0" smtClean="0">
                <a:ea typeface="조선일보명조" panose="02030304000000000000"/>
              </a:rPr>
              <a:t>over-parameterized</a:t>
            </a:r>
            <a:r>
              <a:rPr lang="ko-KR" altLang="en-US" sz="1600" dirty="0" smtClean="0">
                <a:ea typeface="조선일보명조" panose="02030304000000000000"/>
              </a:rPr>
              <a:t>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모델을</a:t>
            </a:r>
            <a:r>
              <a:rPr lang="ko-KR" altLang="en-US" sz="1600" dirty="0" smtClean="0">
                <a:ea typeface="조선일보명조" panose="02030304000000000000"/>
              </a:rPr>
              <a:t> 압축하는 여러 기법</a:t>
            </a:r>
            <a:r>
              <a:rPr lang="en-US" altLang="ko-KR" sz="1600" dirty="0" smtClean="0">
                <a:ea typeface="조선일보명조" panose="02030304000000000000"/>
              </a:rPr>
              <a:t>(Pruning, </a:t>
            </a:r>
            <a:r>
              <a:rPr lang="en-US" altLang="ko-KR" sz="1600" dirty="0" err="1" smtClean="0">
                <a:ea typeface="조선일보명조" panose="02030304000000000000"/>
              </a:rPr>
              <a:t>Deepth</a:t>
            </a:r>
            <a:r>
              <a:rPr lang="en-US" altLang="ko-KR" sz="1600" dirty="0" smtClean="0">
                <a:ea typeface="조선일보명조" panose="02030304000000000000"/>
              </a:rPr>
              <a:t>-wise </a:t>
            </a:r>
            <a:r>
              <a:rPr lang="en-US" altLang="ko-KR" sz="1600" dirty="0" err="1" smtClean="0">
                <a:ea typeface="조선일보명조" panose="02030304000000000000"/>
              </a:rPr>
              <a:t>seperable</a:t>
            </a:r>
            <a:r>
              <a:rPr lang="en-US" altLang="ko-KR" sz="1600" dirty="0" smtClean="0">
                <a:ea typeface="조선일보명조" panose="02030304000000000000"/>
              </a:rPr>
              <a:t> convolution </a:t>
            </a:r>
            <a:r>
              <a:rPr lang="ko-KR" altLang="en-US" sz="1600" dirty="0" smtClean="0">
                <a:ea typeface="조선일보명조" panose="02030304000000000000"/>
              </a:rPr>
              <a:t>등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이 제안됨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solidFill>
                  <a:srgbClr val="FF0000"/>
                </a:solidFill>
                <a:ea typeface="조선일보명조" panose="02030304000000000000"/>
              </a:rPr>
              <a:t>큰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 모델에 위와 같은 기법을 어떻게 </a:t>
            </a:r>
            <a:r>
              <a:rPr lang="ko-KR" altLang="en-US" sz="1600" dirty="0" err="1" smtClean="0">
                <a:solidFill>
                  <a:srgbClr val="FF0000"/>
                </a:solidFill>
                <a:ea typeface="조선일보명조" panose="02030304000000000000"/>
              </a:rPr>
              <a:t>적용할지는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 아직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unclear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함</a:t>
            </a:r>
            <a:endParaRPr lang="en-US" altLang="ko-KR" sz="16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0406" y="4901371"/>
            <a:ext cx="6721475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odel Scaling</a:t>
            </a:r>
          </a:p>
          <a:p>
            <a:endParaRPr lang="en-US" altLang="ko-KR" sz="1050" dirty="0"/>
          </a:p>
          <a:p>
            <a:r>
              <a:rPr lang="ko-KR" altLang="en-US" sz="1600" dirty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기존에도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Depth, Width, Resolution</a:t>
            </a:r>
            <a:r>
              <a:rPr lang="ko-KR" altLang="en-US" sz="1600" dirty="0" smtClean="0">
                <a:ea typeface="조선일보명조" panose="02030304000000000000"/>
              </a:rPr>
              <a:t>를 키우는 방법을 취함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en-US" altLang="ko-KR" sz="1600" dirty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solidFill>
                  <a:srgbClr val="FF0000"/>
                </a:solidFill>
                <a:ea typeface="조선일보명조" panose="02030304000000000000"/>
              </a:rPr>
              <a:t>효과적으로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Scaling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하는 방법은 여전히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question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으로 남아 있었음</a:t>
            </a:r>
            <a:endParaRPr lang="en-US" altLang="ko-KR" sz="1600" dirty="0">
              <a:solidFill>
                <a:srgbClr val="FF0000"/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819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ompound Model Scaling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roblem Formulation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ConvNet</a:t>
            </a:r>
            <a:r>
              <a:rPr lang="ko-KR" altLang="en-US" sz="1600" dirty="0" smtClean="0">
                <a:ea typeface="조선일보명조" panose="02030304000000000000"/>
              </a:rPr>
              <a:t>을 </a:t>
            </a:r>
            <a:r>
              <a:rPr lang="ko-KR" altLang="en-US" sz="1600" dirty="0" err="1" smtClean="0">
                <a:ea typeface="조선일보명조" panose="02030304000000000000"/>
              </a:rPr>
              <a:t>수식화해서</a:t>
            </a:r>
            <a:r>
              <a:rPr lang="ko-KR" altLang="en-US" sz="1600" dirty="0" smtClean="0">
                <a:ea typeface="조선일보명조" panose="02030304000000000000"/>
              </a:rPr>
              <a:t> 정리해놓은 부분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Layer</a:t>
            </a:r>
            <a:r>
              <a:rPr lang="ko-KR" altLang="en-US" sz="1600" dirty="0" smtClean="0">
                <a:ea typeface="조선일보명조" panose="02030304000000000000"/>
              </a:rPr>
              <a:t>를 </a:t>
            </a:r>
            <a:r>
              <a:rPr lang="en-US" altLang="ko-KR" sz="1600" dirty="0" smtClean="0">
                <a:ea typeface="조선일보명조" panose="02030304000000000000"/>
              </a:rPr>
              <a:t>Y=F</a:t>
            </a:r>
            <a:r>
              <a:rPr lang="en-US" altLang="ko-KR" sz="1600" baseline="-25000" dirty="0" smtClean="0">
                <a:ea typeface="조선일보명조" panose="02030304000000000000"/>
              </a:rPr>
              <a:t>i</a:t>
            </a:r>
            <a:r>
              <a:rPr lang="en-US" altLang="ko-KR" sz="1600" dirty="0" smtClean="0">
                <a:ea typeface="조선일보명조" panose="02030304000000000000"/>
              </a:rPr>
              <a:t>(X</a:t>
            </a:r>
            <a:r>
              <a:rPr lang="en-US" altLang="ko-KR" sz="1600" baseline="-25000" dirty="0" smtClean="0">
                <a:ea typeface="조선일보명조" panose="02030304000000000000"/>
              </a:rPr>
              <a:t>i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로 표현함</a:t>
            </a:r>
            <a:r>
              <a:rPr lang="en-US" altLang="ko-KR" sz="1600" dirty="0" smtClean="0">
                <a:ea typeface="조선일보명조" panose="02030304000000000000"/>
              </a:rPr>
              <a:t>,  X</a:t>
            </a:r>
            <a:r>
              <a:rPr lang="ko-KR" altLang="en-US" sz="1600" dirty="0" smtClean="0">
                <a:ea typeface="조선일보명조" panose="02030304000000000000"/>
              </a:rPr>
              <a:t>는 입력 </a:t>
            </a:r>
            <a:r>
              <a:rPr lang="ko-KR" altLang="en-US" sz="1600" dirty="0" err="1" smtClean="0">
                <a:ea typeface="조선일보명조" panose="02030304000000000000"/>
              </a:rPr>
              <a:t>텐서</a:t>
            </a:r>
            <a:r>
              <a:rPr lang="en-US" altLang="ko-KR" sz="1600" dirty="0" smtClean="0">
                <a:ea typeface="조선일보명조" panose="02030304000000000000"/>
              </a:rPr>
              <a:t>(H,W,C), F</a:t>
            </a:r>
            <a:r>
              <a:rPr lang="ko-KR" altLang="en-US" sz="1600" dirty="0" smtClean="0">
                <a:ea typeface="조선일보명조" panose="02030304000000000000"/>
              </a:rPr>
              <a:t>는 한 </a:t>
            </a:r>
            <a:r>
              <a:rPr lang="en-US" altLang="ko-KR" sz="1600" dirty="0" smtClean="0">
                <a:ea typeface="조선일보명조" panose="02030304000000000000"/>
              </a:rPr>
              <a:t>Layer</a:t>
            </a:r>
            <a:r>
              <a:rPr lang="ko-KR" altLang="en-US" sz="1600" dirty="0" smtClean="0">
                <a:ea typeface="조선일보명조" panose="02030304000000000000"/>
              </a:rPr>
              <a:t>에 사용되는 </a:t>
            </a:r>
            <a:r>
              <a:rPr lang="en-US" altLang="ko-KR" sz="1600" dirty="0" smtClean="0">
                <a:ea typeface="조선일보명조" panose="02030304000000000000"/>
              </a:rPr>
              <a:t>Function, Y</a:t>
            </a:r>
            <a:r>
              <a:rPr lang="ko-KR" altLang="en-US" sz="1600" dirty="0" smtClean="0">
                <a:ea typeface="조선일보명조" panose="02030304000000000000"/>
              </a:rPr>
              <a:t>는 출력 </a:t>
            </a:r>
            <a:r>
              <a:rPr lang="ko-KR" altLang="en-US" sz="1600" dirty="0" err="1" smtClean="0">
                <a:ea typeface="조선일보명조" panose="02030304000000000000"/>
              </a:rPr>
              <a:t>텐서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한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Layer</a:t>
            </a:r>
            <a:r>
              <a:rPr lang="ko-KR" altLang="en-US" sz="1600" dirty="0" smtClean="0">
                <a:ea typeface="조선일보명조" panose="02030304000000000000"/>
              </a:rPr>
              <a:t>의 출력 </a:t>
            </a:r>
            <a:r>
              <a:rPr lang="ko-KR" altLang="en-US" sz="1600" dirty="0" err="1" smtClean="0">
                <a:ea typeface="조선일보명조" panose="02030304000000000000"/>
              </a:rPr>
              <a:t>텐서가</a:t>
            </a:r>
            <a:r>
              <a:rPr lang="ko-KR" altLang="en-US" sz="1600" dirty="0" smtClean="0">
                <a:ea typeface="조선일보명조" panose="02030304000000000000"/>
              </a:rPr>
              <a:t> 다음 레이어의 입력으로 들어가는 것을 합성함수처럼 표현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en-US" altLang="ko-KR" sz="1600" u="sng" dirty="0" smtClean="0">
                <a:ea typeface="조선일보명조" panose="02030304000000000000"/>
              </a:rPr>
              <a:t>Network = layer</a:t>
            </a:r>
            <a:r>
              <a:rPr lang="ko-KR" altLang="en-US" sz="1600" u="sng" dirty="0" smtClean="0">
                <a:ea typeface="조선일보명조" panose="02030304000000000000"/>
              </a:rPr>
              <a:t>를 계속 거치는 것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Scaling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할 때는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resolution(H,W)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에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r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을 곱하거나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channel(C)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에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w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를 곱하거나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L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에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d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를 곱하는 것으로 표현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endParaRPr lang="en-US" altLang="ko-KR" sz="1600" dirty="0">
              <a:ea typeface="조선일보명조" panose="0203030400000000000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64" y="3935616"/>
            <a:ext cx="5820952" cy="20184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41" y="3935616"/>
            <a:ext cx="5586911" cy="39548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57" y="4523125"/>
            <a:ext cx="4078151" cy="93159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706624" y="4636008"/>
            <a:ext cx="256032" cy="29260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86457" y="5533098"/>
            <a:ext cx="4640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5"/>
                </a:solidFill>
                <a:ea typeface="조선일보명조" panose="02030304000000000000"/>
              </a:rPr>
              <a:t>L</a:t>
            </a:r>
            <a:r>
              <a:rPr lang="en-US" altLang="ko-KR" b="1" baseline="-25000" dirty="0" smtClean="0">
                <a:solidFill>
                  <a:schemeClr val="accent5"/>
                </a:solidFill>
                <a:ea typeface="조선일보명조" panose="02030304000000000000"/>
              </a:rPr>
              <a:t>i</a:t>
            </a:r>
            <a:r>
              <a:rPr lang="en-US" altLang="ko-KR" b="1" dirty="0" smtClean="0">
                <a:solidFill>
                  <a:schemeClr val="accent5"/>
                </a:solidFill>
                <a:ea typeface="조선일보명조" panose="02030304000000000000"/>
              </a:rPr>
              <a:t>: </a:t>
            </a:r>
            <a:r>
              <a:rPr lang="en-US" altLang="ko-KR" dirty="0" err="1" smtClean="0">
                <a:solidFill>
                  <a:schemeClr val="accent5"/>
                </a:solidFill>
                <a:ea typeface="조선일보명조" panose="02030304000000000000"/>
              </a:rPr>
              <a:t>i</a:t>
            </a:r>
            <a:r>
              <a:rPr lang="ko-KR" altLang="en-US" dirty="0" smtClean="0">
                <a:solidFill>
                  <a:schemeClr val="accent5"/>
                </a:solidFill>
                <a:ea typeface="조선일보명조" panose="02030304000000000000"/>
              </a:rPr>
              <a:t>번째 </a:t>
            </a:r>
            <a:r>
              <a:rPr lang="en-US" altLang="ko-KR" dirty="0" smtClean="0">
                <a:solidFill>
                  <a:schemeClr val="accent5"/>
                </a:solidFill>
                <a:ea typeface="조선일보명조" panose="02030304000000000000"/>
              </a:rPr>
              <a:t>stage</a:t>
            </a:r>
            <a:r>
              <a:rPr lang="ko-KR" altLang="en-US" dirty="0" smtClean="0">
                <a:solidFill>
                  <a:schemeClr val="accent5"/>
                </a:solidFill>
                <a:ea typeface="조선일보명조" panose="02030304000000000000"/>
              </a:rPr>
              <a:t>에 </a:t>
            </a:r>
            <a:r>
              <a:rPr lang="en-US" altLang="ko-KR" dirty="0" smtClean="0">
                <a:solidFill>
                  <a:schemeClr val="accent5"/>
                </a:solidFill>
                <a:ea typeface="조선일보명조" panose="02030304000000000000"/>
              </a:rPr>
              <a:t>F</a:t>
            </a:r>
            <a:r>
              <a:rPr lang="ko-KR" altLang="en-US" dirty="0" smtClean="0">
                <a:solidFill>
                  <a:schemeClr val="accent5"/>
                </a:solidFill>
                <a:ea typeface="조선일보명조" panose="02030304000000000000"/>
              </a:rPr>
              <a:t>를 몇 번이나 반복할 것인가</a:t>
            </a:r>
            <a:endParaRPr lang="en-US" altLang="ko-KR" dirty="0" smtClean="0">
              <a:solidFill>
                <a:schemeClr val="accent5"/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219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ompound Model Scaling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caling Dimensions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Width: </a:t>
            </a:r>
            <a:r>
              <a:rPr lang="ko-KR" altLang="en-US" sz="1600" dirty="0" smtClean="0">
                <a:ea typeface="조선일보명조" panose="02030304000000000000"/>
              </a:rPr>
              <a:t>각 레이어의 </a:t>
            </a:r>
            <a:r>
              <a:rPr lang="en-US" altLang="ko-KR" sz="1600" dirty="0" smtClean="0">
                <a:ea typeface="조선일보명조" panose="02030304000000000000"/>
              </a:rPr>
              <a:t>width</a:t>
            </a:r>
            <a:r>
              <a:rPr lang="ko-KR" altLang="en-US" sz="1600" dirty="0" smtClean="0">
                <a:ea typeface="조선일보명조" panose="02030304000000000000"/>
              </a:rPr>
              <a:t>를 키우면 정확도가 높아지지만 </a:t>
            </a:r>
            <a:r>
              <a:rPr lang="ko-KR" altLang="en-US" sz="1600" u="sng" dirty="0" err="1" smtClean="0">
                <a:ea typeface="조선일보명조" panose="02030304000000000000"/>
              </a:rPr>
              <a:t>계산량이</a:t>
            </a:r>
            <a:r>
              <a:rPr lang="ko-KR" altLang="en-US" sz="1600" u="sng" dirty="0" smtClean="0">
                <a:ea typeface="조선일보명조" panose="02030304000000000000"/>
              </a:rPr>
              <a:t> 제곱에 비례하여 증가함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Depth: </a:t>
            </a:r>
            <a:r>
              <a:rPr lang="ko-KR" altLang="en-US" sz="1600" dirty="0">
                <a:ea typeface="조선일보명조" panose="02030304000000000000"/>
              </a:rPr>
              <a:t>네트워크의 깊이가 증가할수록 더 복잡한 </a:t>
            </a:r>
            <a:r>
              <a:rPr lang="en-US" altLang="ko-KR" sz="1600" dirty="0">
                <a:ea typeface="조선일보명조" panose="02030304000000000000"/>
              </a:rPr>
              <a:t>feature</a:t>
            </a:r>
            <a:r>
              <a:rPr lang="ko-KR" altLang="en-US" sz="1600" dirty="0">
                <a:ea typeface="조선일보명조" panose="02030304000000000000"/>
              </a:rPr>
              <a:t>를 잡아냄</a:t>
            </a:r>
            <a:r>
              <a:rPr lang="en-US" altLang="ko-KR" sz="1600" dirty="0">
                <a:ea typeface="조선일보명조" panose="02030304000000000000"/>
              </a:rPr>
              <a:t>, vanishing </a:t>
            </a:r>
            <a:r>
              <a:rPr lang="en-US" altLang="ko-KR" sz="1600" dirty="0" err="1">
                <a:ea typeface="조선일보명조" panose="02030304000000000000"/>
              </a:rPr>
              <a:t>gradien</a:t>
            </a:r>
            <a:r>
              <a:rPr lang="ko-KR" altLang="en-US" sz="1600" dirty="0">
                <a:ea typeface="조선일보명조" panose="02030304000000000000"/>
              </a:rPr>
              <a:t>는 </a:t>
            </a:r>
            <a:r>
              <a:rPr lang="en-US" altLang="ko-KR" sz="1600" dirty="0">
                <a:ea typeface="조선일보명조" panose="02030304000000000000"/>
              </a:rPr>
              <a:t>Batch Norm</a:t>
            </a:r>
            <a:r>
              <a:rPr lang="ko-KR" altLang="en-US" sz="1600" dirty="0">
                <a:ea typeface="조선일보명조" panose="02030304000000000000"/>
              </a:rPr>
              <a:t>과 </a:t>
            </a:r>
            <a:r>
              <a:rPr lang="en-US" altLang="ko-KR" sz="1600" dirty="0">
                <a:ea typeface="조선일보명조" panose="02030304000000000000"/>
              </a:rPr>
              <a:t>Residual Connection</a:t>
            </a:r>
            <a:r>
              <a:rPr lang="ko-KR" altLang="en-US" sz="1600" dirty="0">
                <a:ea typeface="조선일보명조" panose="02030304000000000000"/>
              </a:rPr>
              <a:t>으로 </a:t>
            </a:r>
            <a:r>
              <a:rPr lang="ko-KR" altLang="en-US" sz="1600" dirty="0" smtClean="0">
                <a:ea typeface="조선일보명조" panose="02030304000000000000"/>
              </a:rPr>
              <a:t>해결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Resolution: </a:t>
            </a:r>
            <a:r>
              <a:rPr lang="ko-KR" altLang="en-US" sz="1600" dirty="0" smtClean="0">
                <a:ea typeface="조선일보명조" panose="02030304000000000000"/>
              </a:rPr>
              <a:t>해상도를 키울수록 더 세부적인 </a:t>
            </a:r>
            <a:r>
              <a:rPr lang="en-US" altLang="ko-KR" sz="1600" dirty="0" smtClean="0">
                <a:ea typeface="조선일보명조" panose="02030304000000000000"/>
              </a:rPr>
              <a:t>feature</a:t>
            </a:r>
            <a:r>
              <a:rPr lang="ko-KR" altLang="en-US" sz="1600" dirty="0" smtClean="0">
                <a:ea typeface="조선일보명조" panose="02030304000000000000"/>
              </a:rPr>
              <a:t>를 잡아내 정확도가 높아지지만 </a:t>
            </a:r>
            <a:r>
              <a:rPr lang="ko-KR" altLang="en-US" sz="1600" u="sng" dirty="0" err="1" smtClean="0">
                <a:ea typeface="조선일보명조" panose="02030304000000000000"/>
              </a:rPr>
              <a:t>계산량이</a:t>
            </a:r>
            <a:r>
              <a:rPr lang="ko-KR" altLang="en-US" sz="1600" u="sng" dirty="0" smtClean="0">
                <a:ea typeface="조선일보명조" panose="02030304000000000000"/>
              </a:rPr>
              <a:t> 제곱에 비례하여 증가함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accuracy gain(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정확도 </a:t>
            </a:r>
            <a:r>
              <a:rPr lang="ko-KR" altLang="en-US" sz="16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증가량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)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은 셋 다 점점 줄어드는 형태</a:t>
            </a:r>
            <a:endParaRPr lang="en-US" altLang="ko-KR" sz="1600" u="sng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46" y="3490129"/>
            <a:ext cx="9413786" cy="35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ompound Model Scaling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compound Scaling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Width, Depth, Resolution</a:t>
            </a:r>
            <a:r>
              <a:rPr lang="ko-KR" altLang="en-US" sz="1600" dirty="0" smtClean="0">
                <a:ea typeface="조선일보명조" panose="02030304000000000000"/>
              </a:rPr>
              <a:t>을 모두 증가시킬 때 성능이 가장 좋음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en-US" altLang="ko-KR" sz="1600" dirty="0" smtClean="0">
                <a:ea typeface="조선일보명조" panose="02030304000000000000"/>
              </a:rPr>
              <a:t>width</a:t>
            </a:r>
            <a:r>
              <a:rPr lang="ko-KR" altLang="en-US" sz="1600" dirty="0">
                <a:ea typeface="조선일보명조" panose="02030304000000000000"/>
              </a:rPr>
              <a:t>만</a:t>
            </a:r>
            <a:r>
              <a:rPr lang="ko-KR" altLang="en-US" sz="1600" dirty="0" smtClean="0">
                <a:ea typeface="조선일보명조" panose="02030304000000000000"/>
              </a:rPr>
              <a:t> 변경하고 </a:t>
            </a:r>
            <a:r>
              <a:rPr lang="ko-KR" altLang="en-US" sz="1600" dirty="0" smtClean="0">
                <a:ea typeface="조선일보명조" panose="02030304000000000000"/>
              </a:rPr>
              <a:t>실험한 그림 참고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u="sng" dirty="0" smtClean="0">
                <a:ea typeface="조선일보명조" panose="02030304000000000000"/>
              </a:rPr>
              <a:t>Grid Search</a:t>
            </a:r>
            <a:r>
              <a:rPr lang="ko-KR" altLang="en-US" sz="1600" u="sng" dirty="0" smtClean="0">
                <a:ea typeface="조선일보명조" panose="02030304000000000000"/>
              </a:rPr>
              <a:t>와 </a:t>
            </a:r>
            <a:r>
              <a:rPr lang="en-US" altLang="ko-KR" sz="1600" u="sng" dirty="0" smtClean="0">
                <a:ea typeface="조선일보명조" panose="02030304000000000000"/>
              </a:rPr>
              <a:t>Hyper Parameter-</a:t>
            </a:r>
            <a:r>
              <a:rPr lang="el-GR" altLang="ko-KR" sz="1600" u="sng" dirty="0" smtClean="0"/>
              <a:t>Φ</a:t>
            </a:r>
            <a:r>
              <a:rPr lang="en-US" altLang="ko-KR" sz="1600" u="sng" dirty="0" smtClean="0"/>
              <a:t>(phi)</a:t>
            </a:r>
            <a:r>
              <a:rPr lang="ko-KR" altLang="en-US" sz="1600" u="sng" dirty="0" smtClean="0">
                <a:ea typeface="조선일보명조" panose="02030304000000000000"/>
              </a:rPr>
              <a:t>를 이용해서 </a:t>
            </a:r>
            <a:r>
              <a:rPr lang="en-US" altLang="ko-KR" sz="1600" u="sng" dirty="0" smtClean="0">
                <a:ea typeface="조선일보명조" panose="02030304000000000000"/>
              </a:rPr>
              <a:t>scaling</a:t>
            </a:r>
            <a:r>
              <a:rPr lang="ko-KR" altLang="en-US" sz="1600" u="sng" dirty="0" smtClean="0">
                <a:ea typeface="조선일보명조" panose="02030304000000000000"/>
              </a:rPr>
              <a:t>을 하는 개념 </a:t>
            </a:r>
            <a:r>
              <a:rPr lang="en-US" altLang="ko-KR" sz="1600" u="sng" dirty="0" smtClean="0">
                <a:ea typeface="조선일보명조" panose="02030304000000000000"/>
              </a:rPr>
              <a:t>(d=</a:t>
            </a:r>
            <a:r>
              <a:rPr lang="en-US" altLang="ko-KR" sz="1600" u="sng" dirty="0" err="1" smtClean="0">
                <a:ea typeface="조선일보명조" panose="02030304000000000000"/>
              </a:rPr>
              <a:t>a</a:t>
            </a:r>
            <a:r>
              <a:rPr lang="en-US" altLang="ko-KR" sz="1600" u="sng" baseline="30000" dirty="0" err="1" smtClean="0"/>
              <a:t>phi</a:t>
            </a:r>
            <a:r>
              <a:rPr lang="en-US" altLang="ko-KR" sz="1600" u="sng" dirty="0" smtClean="0"/>
              <a:t>, w=</a:t>
            </a:r>
            <a:r>
              <a:rPr lang="en-US" altLang="ko-KR" sz="1600" u="sng" dirty="0" err="1" smtClean="0"/>
              <a:t>b</a:t>
            </a:r>
            <a:r>
              <a:rPr lang="en-US" altLang="ko-KR" sz="1600" u="sng" baseline="30000" dirty="0" err="1" smtClean="0"/>
              <a:t>phi</a:t>
            </a:r>
            <a:r>
              <a:rPr lang="en-US" altLang="ko-KR" sz="1600" u="sng" dirty="0" smtClean="0"/>
              <a:t>, r=</a:t>
            </a:r>
            <a:r>
              <a:rPr lang="en-US" altLang="ko-KR" sz="1600" u="sng" dirty="0" err="1" smtClean="0"/>
              <a:t>r</a:t>
            </a:r>
            <a:r>
              <a:rPr lang="en-US" altLang="ko-KR" sz="1600" u="sng" baseline="30000" dirty="0" err="1" smtClean="0"/>
              <a:t>phi</a:t>
            </a:r>
            <a:r>
              <a:rPr lang="en-US" altLang="ko-KR" sz="1600" u="sng" dirty="0" smtClean="0"/>
              <a:t>)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Width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Resolution</a:t>
            </a:r>
            <a:r>
              <a:rPr lang="ko-KR" altLang="en-US" sz="1600" dirty="0" smtClean="0">
                <a:ea typeface="조선일보명조" panose="02030304000000000000"/>
              </a:rPr>
              <a:t>은 </a:t>
            </a:r>
            <a:r>
              <a:rPr lang="en-US" altLang="ko-KR" sz="1600" dirty="0" err="1" smtClean="0">
                <a:ea typeface="조선일보명조" panose="02030304000000000000"/>
              </a:rPr>
              <a:t>w,r</a:t>
            </a:r>
            <a:r>
              <a:rPr lang="ko-KR" altLang="en-US" sz="1600" dirty="0" smtClean="0">
                <a:ea typeface="조선일보명조" panose="02030304000000000000"/>
              </a:rPr>
              <a:t>의 제곱에 비례하여 </a:t>
            </a:r>
            <a:r>
              <a:rPr lang="ko-KR" altLang="en-US" sz="1600" dirty="0" err="1" smtClean="0">
                <a:ea typeface="조선일보명조" panose="02030304000000000000"/>
              </a:rPr>
              <a:t>연산량</a:t>
            </a:r>
            <a:r>
              <a:rPr lang="ko-KR" altLang="en-US" sz="1600" dirty="0" smtClean="0">
                <a:ea typeface="조선일보명조" panose="02030304000000000000"/>
              </a:rPr>
              <a:t> 증가</a:t>
            </a:r>
            <a:r>
              <a:rPr lang="en-US" altLang="ko-KR" sz="1600" dirty="0" smtClean="0">
                <a:ea typeface="조선일보명조" panose="02030304000000000000"/>
              </a:rPr>
              <a:t>, depth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d</a:t>
            </a:r>
            <a:r>
              <a:rPr lang="ko-KR" altLang="en-US" sz="1600" dirty="0" smtClean="0">
                <a:ea typeface="조선일보명조" panose="02030304000000000000"/>
              </a:rPr>
              <a:t>배만큼 </a:t>
            </a:r>
            <a:r>
              <a:rPr lang="ko-KR" altLang="en-US" sz="1600" dirty="0" err="1" smtClean="0">
                <a:ea typeface="조선일보명조" panose="02030304000000000000"/>
              </a:rPr>
              <a:t>연산량</a:t>
            </a:r>
            <a:r>
              <a:rPr lang="ko-KR" altLang="en-US" sz="1600" dirty="0" smtClean="0">
                <a:ea typeface="조선일보명조" panose="02030304000000000000"/>
              </a:rPr>
              <a:t> 증가 </a:t>
            </a:r>
            <a:r>
              <a:rPr lang="en-US" altLang="ko-KR" sz="1600" dirty="0" smtClean="0">
                <a:ea typeface="조선일보명조" panose="02030304000000000000"/>
              </a:rPr>
              <a:t>-&gt; total FLOPS </a:t>
            </a:r>
            <a:r>
              <a:rPr lang="ko-KR" altLang="en-US" sz="1600" dirty="0" smtClean="0">
                <a:ea typeface="조선일보명조" panose="02030304000000000000"/>
              </a:rPr>
              <a:t>계산할 때 고려함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endParaRPr lang="en-US" altLang="ko-KR" sz="1600" u="sng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11" y="3729578"/>
            <a:ext cx="4204336" cy="23607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11" y="3378742"/>
            <a:ext cx="4097313" cy="306246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rcRect t="-1" b="8327"/>
          <a:stretch/>
        </p:blipFill>
        <p:spPr>
          <a:xfrm>
            <a:off x="9529721" y="4972973"/>
            <a:ext cx="2990505" cy="32561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9392068" y="4540643"/>
            <a:ext cx="343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Grid Search -&gt; a=1.2, B=1.1, r=1.15</a:t>
            </a:r>
            <a:endParaRPr lang="en-US" altLang="ko-KR" dirty="0">
              <a:ea typeface="조선일보명조" panose="0203030400000000000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460534" y="5441349"/>
            <a:ext cx="3598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-&gt; phi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로 모델 사이즈를 조절하고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/>
            </a:r>
            <a:b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</a:b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2</a:t>
            </a:r>
            <a:r>
              <a:rPr lang="en-US" altLang="ko-KR" baseline="30000" dirty="0" smtClean="0">
                <a:solidFill>
                  <a:srgbClr val="FF0000"/>
                </a:solidFill>
                <a:ea typeface="조선일보명조" panose="02030304000000000000"/>
              </a:rPr>
              <a:t>phi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로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total FLOPs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를 계산할 수 있음</a:t>
            </a:r>
            <a:endParaRPr lang="en-US" altLang="ko-KR" dirty="0">
              <a:solidFill>
                <a:srgbClr val="FF0000"/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853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EfficientNet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Architecture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baseline network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err="1" smtClean="0">
                <a:ea typeface="조선일보명조" panose="02030304000000000000"/>
              </a:rPr>
              <a:t>Mnas</a:t>
            </a:r>
            <a:r>
              <a:rPr lang="en-US" altLang="ko-KR" sz="1600" dirty="0" smtClean="0">
                <a:ea typeface="조선일보명조" panose="02030304000000000000"/>
              </a:rPr>
              <a:t>-Net</a:t>
            </a:r>
            <a:r>
              <a:rPr lang="ko-KR" altLang="en-US" sz="1600" dirty="0" smtClean="0">
                <a:ea typeface="조선일보명조" panose="02030304000000000000"/>
              </a:rPr>
              <a:t>과 유사하게 </a:t>
            </a:r>
            <a:r>
              <a:rPr lang="en-US" altLang="ko-KR" sz="1600" dirty="0" err="1" smtClean="0">
                <a:ea typeface="조선일보명조" panose="02030304000000000000"/>
              </a:rPr>
              <a:t>AutoML</a:t>
            </a:r>
            <a:r>
              <a:rPr lang="ko-KR" altLang="en-US" sz="1600" dirty="0" smtClean="0">
                <a:ea typeface="조선일보명조" panose="02030304000000000000"/>
              </a:rPr>
              <a:t>을 사용해서 제작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EfficientNet-B0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grid search</a:t>
            </a:r>
            <a:r>
              <a:rPr lang="ko-KR" altLang="en-US" sz="1600" dirty="0" smtClean="0">
                <a:ea typeface="조선일보명조" panose="02030304000000000000"/>
              </a:rPr>
              <a:t>로 최적의 </a:t>
            </a:r>
            <a:r>
              <a:rPr lang="en-US" altLang="ko-KR" sz="1600" dirty="0" smtClean="0">
                <a:ea typeface="조선일보명조" panose="02030304000000000000"/>
              </a:rPr>
              <a:t>parameter(</a:t>
            </a:r>
            <a:r>
              <a:rPr lang="en-US" altLang="ko-KR" sz="1600" dirty="0" err="1" smtClean="0">
                <a:ea typeface="조선일보명조" panose="02030304000000000000"/>
              </a:rPr>
              <a:t>a,b,r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를 찾고 </a:t>
            </a:r>
            <a:r>
              <a:rPr lang="en-US" altLang="ko-KR" sz="1600" dirty="0" smtClean="0">
                <a:ea typeface="조선일보명조" panose="02030304000000000000"/>
              </a:rPr>
              <a:t>phi=1</a:t>
            </a:r>
            <a:r>
              <a:rPr lang="ko-KR" altLang="en-US" sz="1600" dirty="0" smtClean="0">
                <a:ea typeface="조선일보명조" panose="02030304000000000000"/>
              </a:rPr>
              <a:t>일 때의 네트워크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EfficientNet-B1~B7</a:t>
            </a:r>
            <a:r>
              <a:rPr lang="ko-KR" altLang="en-US" sz="1600" dirty="0" smtClean="0">
                <a:ea typeface="조선일보명조" panose="02030304000000000000"/>
              </a:rPr>
              <a:t>은 </a:t>
            </a:r>
            <a:r>
              <a:rPr lang="en-US" altLang="ko-KR" sz="1600" dirty="0" err="1" smtClean="0">
                <a:ea typeface="조선일보명조" panose="02030304000000000000"/>
              </a:rPr>
              <a:t>a,b,r</a:t>
            </a:r>
            <a:r>
              <a:rPr lang="ko-KR" altLang="en-US" sz="1600" dirty="0" smtClean="0">
                <a:ea typeface="조선일보명조" panose="02030304000000000000"/>
              </a:rPr>
              <a:t>은 고정시키고 </a:t>
            </a:r>
            <a:r>
              <a:rPr lang="en-US" altLang="ko-KR" sz="1600" dirty="0" smtClean="0">
                <a:ea typeface="조선일보명조" panose="02030304000000000000"/>
              </a:rPr>
              <a:t>phi</a:t>
            </a:r>
            <a:r>
              <a:rPr lang="ko-KR" altLang="en-US" sz="1600" dirty="0" smtClean="0">
                <a:ea typeface="조선일보명조" panose="02030304000000000000"/>
              </a:rPr>
              <a:t>만 변화시킨 네트워크 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endParaRPr lang="en-US" altLang="ko-KR" sz="1600" u="sng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31" y="3220932"/>
            <a:ext cx="5251545" cy="336891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166" y="4528970"/>
            <a:ext cx="4534533" cy="1981477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 flipV="1">
            <a:off x="7367100" y="6017676"/>
            <a:ext cx="2362116" cy="6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5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5559</TotalTime>
  <Words>650</Words>
  <Application>Microsoft Office PowerPoint</Application>
  <PresentationFormat>사용자 지정</PresentationFormat>
  <Paragraphs>129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맑은 고딕</vt:lpstr>
      <vt:lpstr>조선일보명조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518</cp:revision>
  <dcterms:created xsi:type="dcterms:W3CDTF">2021-09-26T02:36:25Z</dcterms:created>
  <dcterms:modified xsi:type="dcterms:W3CDTF">2022-04-25T07:00:01Z</dcterms:modified>
</cp:coreProperties>
</file>