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4"/>
  </p:notesMasterIdLst>
  <p:sldIdLst>
    <p:sldId id="256" r:id="rId2"/>
    <p:sldId id="324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262" r:id="rId13"/>
  </p:sldIdLst>
  <p:sldSz cx="13444538" cy="7562850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C6875E62-F346-44A9-8605-B08B2FE99D05}">
          <p14:sldIdLst>
            <p14:sldId id="256"/>
            <p14:sldId id="324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42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E86"/>
    <a:srgbClr val="B9BBD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90" y="102"/>
      </p:cViewPr>
      <p:guideLst>
        <p:guide orient="horz" pos="2382"/>
        <p:guide pos="42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91B1B-819D-4F22-85FE-A80156B87736}" type="datetimeFigureOut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57250"/>
            <a:ext cx="41116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D0750-3D06-44C2-9A2B-6D2CECFC70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55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0567" y="1237717"/>
            <a:ext cx="10083404" cy="2632992"/>
          </a:xfrm>
        </p:spPr>
        <p:txBody>
          <a:bodyPr anchor="b"/>
          <a:lstStyle>
            <a:lvl1pPr algn="ctr">
              <a:defRPr sz="661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0567" y="3972247"/>
            <a:ext cx="10083404" cy="1825938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154" indent="0" algn="ctr">
              <a:buNone/>
              <a:defRPr sz="2205"/>
            </a:lvl2pPr>
            <a:lvl3pPr marL="1008309" indent="0" algn="ctr">
              <a:buNone/>
              <a:defRPr sz="1985"/>
            </a:lvl3pPr>
            <a:lvl4pPr marL="1512463" indent="0" algn="ctr">
              <a:buNone/>
              <a:defRPr sz="1764"/>
            </a:lvl4pPr>
            <a:lvl5pPr marL="2016618" indent="0" algn="ctr">
              <a:buNone/>
              <a:defRPr sz="1764"/>
            </a:lvl5pPr>
            <a:lvl6pPr marL="2520772" indent="0" algn="ctr">
              <a:buNone/>
              <a:defRPr sz="1764"/>
            </a:lvl6pPr>
            <a:lvl7pPr marL="3024927" indent="0" algn="ctr">
              <a:buNone/>
              <a:defRPr sz="1764"/>
            </a:lvl7pPr>
            <a:lvl8pPr marL="3529081" indent="0" algn="ctr">
              <a:buNone/>
              <a:defRPr sz="1764"/>
            </a:lvl8pPr>
            <a:lvl9pPr marL="4033236" indent="0" algn="ctr">
              <a:buNone/>
              <a:defRPr sz="176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7C87-E023-4EA3-9372-456DAC813F74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851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99D1-B54D-4A5D-B90D-DE81B580CE05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06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1247" y="402652"/>
            <a:ext cx="2898979" cy="640916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4312" y="402652"/>
            <a:ext cx="8528879" cy="640916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4774-3690-4F9D-BB7D-297EAE35113D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92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A44-2AF6-4648-A8A2-041B5F20298E}" type="datetime1">
              <a:rPr lang="en-US" altLang="ko-KR" smtClean="0"/>
              <a:t>3/31/2022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55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5C2DB-36F5-4C0C-8723-BF308B4D6815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74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0" y="1885462"/>
            <a:ext cx="11595914" cy="3145935"/>
          </a:xfrm>
        </p:spPr>
        <p:txBody>
          <a:bodyPr anchor="b"/>
          <a:lstStyle>
            <a:lvl1pPr>
              <a:defRPr sz="661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0" y="5061158"/>
            <a:ext cx="11595914" cy="1654373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4154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C4A9-939B-4B03-8DE7-400460ED3751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88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312" y="2013259"/>
            <a:ext cx="5713929" cy="479855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6297" y="2013259"/>
            <a:ext cx="5713929" cy="479855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D7F2-641D-4246-8499-E31392622097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10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063" y="402652"/>
            <a:ext cx="11595914" cy="146180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6064" y="1853949"/>
            <a:ext cx="5687669" cy="908592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6064" y="2762541"/>
            <a:ext cx="5687669" cy="406328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6297" y="1853949"/>
            <a:ext cx="5715680" cy="908592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6297" y="2762541"/>
            <a:ext cx="5715680" cy="406328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3F98-45CB-4257-B7DD-268DA0BE9DA9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3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E71E-182D-4C6B-9FF5-DA33045C12D7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64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86C8-1D18-4DC2-85FA-662F940C0116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38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064" y="504190"/>
            <a:ext cx="4336213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680" y="1088911"/>
            <a:ext cx="6806297" cy="5374525"/>
          </a:xfrm>
        </p:spPr>
        <p:txBody>
          <a:bodyPr/>
          <a:lstStyle>
            <a:lvl1pPr>
              <a:defRPr sz="3529"/>
            </a:lvl1pPr>
            <a:lvl2pPr>
              <a:defRPr sz="3088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6064" y="2268855"/>
            <a:ext cx="4336213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154" indent="0">
              <a:buNone/>
              <a:defRPr sz="1544"/>
            </a:lvl2pPr>
            <a:lvl3pPr marL="1008309" indent="0">
              <a:buNone/>
              <a:defRPr sz="1323"/>
            </a:lvl3pPr>
            <a:lvl4pPr marL="1512463" indent="0">
              <a:buNone/>
              <a:defRPr sz="1103"/>
            </a:lvl4pPr>
            <a:lvl5pPr marL="2016618" indent="0">
              <a:buNone/>
              <a:defRPr sz="1103"/>
            </a:lvl5pPr>
            <a:lvl6pPr marL="2520772" indent="0">
              <a:buNone/>
              <a:defRPr sz="1103"/>
            </a:lvl6pPr>
            <a:lvl7pPr marL="3024927" indent="0">
              <a:buNone/>
              <a:defRPr sz="1103"/>
            </a:lvl7pPr>
            <a:lvl8pPr marL="3529081" indent="0">
              <a:buNone/>
              <a:defRPr sz="1103"/>
            </a:lvl8pPr>
            <a:lvl9pPr marL="4033236" indent="0">
              <a:buNone/>
              <a:defRPr sz="110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9080-46D7-456C-B12F-9161C3251E18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51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064" y="504190"/>
            <a:ext cx="4336213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5680" y="1088911"/>
            <a:ext cx="6806297" cy="5374525"/>
          </a:xfrm>
        </p:spPr>
        <p:txBody>
          <a:bodyPr anchor="t"/>
          <a:lstStyle>
            <a:lvl1pPr marL="0" indent="0">
              <a:buNone/>
              <a:defRPr sz="3529"/>
            </a:lvl1pPr>
            <a:lvl2pPr marL="504154" indent="0">
              <a:buNone/>
              <a:defRPr sz="3088"/>
            </a:lvl2pPr>
            <a:lvl3pPr marL="1008309" indent="0">
              <a:buNone/>
              <a:defRPr sz="2646"/>
            </a:lvl3pPr>
            <a:lvl4pPr marL="1512463" indent="0">
              <a:buNone/>
              <a:defRPr sz="2205"/>
            </a:lvl4pPr>
            <a:lvl5pPr marL="2016618" indent="0">
              <a:buNone/>
              <a:defRPr sz="2205"/>
            </a:lvl5pPr>
            <a:lvl6pPr marL="2520772" indent="0">
              <a:buNone/>
              <a:defRPr sz="2205"/>
            </a:lvl6pPr>
            <a:lvl7pPr marL="3024927" indent="0">
              <a:buNone/>
              <a:defRPr sz="2205"/>
            </a:lvl7pPr>
            <a:lvl8pPr marL="3529081" indent="0">
              <a:buNone/>
              <a:defRPr sz="2205"/>
            </a:lvl8pPr>
            <a:lvl9pPr marL="4033236" indent="0">
              <a:buNone/>
              <a:defRPr sz="220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6064" y="2268855"/>
            <a:ext cx="4336213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154" indent="0">
              <a:buNone/>
              <a:defRPr sz="1544"/>
            </a:lvl2pPr>
            <a:lvl3pPr marL="1008309" indent="0">
              <a:buNone/>
              <a:defRPr sz="1323"/>
            </a:lvl3pPr>
            <a:lvl4pPr marL="1512463" indent="0">
              <a:buNone/>
              <a:defRPr sz="1103"/>
            </a:lvl4pPr>
            <a:lvl5pPr marL="2016618" indent="0">
              <a:buNone/>
              <a:defRPr sz="1103"/>
            </a:lvl5pPr>
            <a:lvl6pPr marL="2520772" indent="0">
              <a:buNone/>
              <a:defRPr sz="1103"/>
            </a:lvl6pPr>
            <a:lvl7pPr marL="3024927" indent="0">
              <a:buNone/>
              <a:defRPr sz="1103"/>
            </a:lvl7pPr>
            <a:lvl8pPr marL="3529081" indent="0">
              <a:buNone/>
              <a:defRPr sz="1103"/>
            </a:lvl8pPr>
            <a:lvl9pPr marL="4033236" indent="0">
              <a:buNone/>
              <a:defRPr sz="110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2748-1C33-40A6-95CB-92DB8B4A0306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85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4312" y="402652"/>
            <a:ext cx="11595914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4312" y="2013259"/>
            <a:ext cx="11595914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4312" y="7009642"/>
            <a:ext cx="3025021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062E-A47C-44FD-BE2C-7E4434081955}" type="datetime1">
              <a:rPr lang="en-US" altLang="ko-KR" smtClean="0"/>
              <a:t>3/31/2022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3503" y="7009642"/>
            <a:ext cx="4537532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5205" y="7009642"/>
            <a:ext cx="3025021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52DB3-A01A-41EF-9512-540C3FDC90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02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1008309" rtl="0" eaLnBrk="1" latinLnBrk="1" hangingPunct="1">
        <a:lnSpc>
          <a:spcPct val="90000"/>
        </a:lnSpc>
        <a:spcBef>
          <a:spcPct val="0"/>
        </a:spcBef>
        <a:buNone/>
        <a:defRPr sz="48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77" indent="-252077" algn="l" defTabSz="1008309" rtl="0" eaLnBrk="1" latinLnBrk="1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8" kern="1200">
          <a:solidFill>
            <a:schemeClr val="tx1"/>
          </a:solidFill>
          <a:latin typeface="+mn-lt"/>
          <a:ea typeface="+mn-ea"/>
          <a:cs typeface="+mn-cs"/>
        </a:defRPr>
      </a:lvl1pPr>
      <a:lvl2pPr marL="756232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386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541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695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849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7004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1158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5313" indent="-252077" algn="l" defTabSz="1008309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1008309" rtl="0" eaLnBrk="1" latinLnBrk="1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OO-oLS0H68&amp;t=316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codetorial.net/articles/floating_point.html" TargetMode="External"/><Relationship Id="rId4" Type="http://schemas.openxmlformats.org/officeDocument/2006/relationships/hyperlink" Target="https://grapevine9700.tistory.com/173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1</a:t>
            </a:fld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5584" y="3307080"/>
            <a:ext cx="487184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ko-KR" altLang="en-US" sz="3200" b="1" spc="30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 미사일 오차</a:t>
            </a:r>
            <a:endParaRPr lang="ko-KR" altLang="en-US" sz="3200" b="1" spc="300" dirty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6902" y="2856468"/>
            <a:ext cx="30091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운영체제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-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201921725 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안성현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4753785" y="3266440"/>
            <a:ext cx="3935375" cy="0"/>
          </a:xfrm>
          <a:prstGeom prst="line">
            <a:avLst/>
          </a:prstGeom>
          <a:ln>
            <a:solidFill>
              <a:srgbClr val="0D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3428" y="6581001"/>
            <a:ext cx="1156086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&lt;</a:t>
            </a: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2021/03/30&gt;</a:t>
            </a:r>
            <a:endParaRPr lang="ko-KR" altLang="en-US" sz="1200" dirty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8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10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미사일 오차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사고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원인 분석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레인지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게이트는 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목표물의 속도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레이더에서 발견된 최종 시간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</a:t>
            </a:r>
            <a:r>
              <a:rPr lang="ko-KR" altLang="en-US" sz="1600" u="sng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(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목표물이 어느 시간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어디에 나타날지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 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예측 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시스템에서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시간은 내부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클락에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의해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1/10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 단위로 측정됨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부팅 후 시스템의 런 시간이 길수록 오차도 커짐 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59224" y="2960173"/>
            <a:ext cx="81660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* 0.1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초에 대한 오차 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=  </a:t>
            </a:r>
            <a:r>
              <a:rPr lang="ko-KR" altLang="en-US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약 </a:t>
            </a:r>
            <a:r>
              <a:rPr lang="en-US" altLang="ko-KR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0.000000095</a:t>
            </a:r>
            <a:r>
              <a:rPr lang="ko-KR" altLang="en-US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초</a:t>
            </a:r>
            <a:endParaRPr lang="en-US" altLang="ko-KR" dirty="0" smtClean="0">
              <a:solidFill>
                <a:srgbClr val="FF0000"/>
              </a:solidFill>
              <a:ea typeface="조선일보명조" panose="02030304000000000000" pitchFamily="18" charset="-127"/>
            </a:endParaRPr>
          </a:p>
          <a:p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* 100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시간에 대한 오차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= 0.000000095 x 100(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시간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 x 60(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분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 x 60(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 x 10 = </a:t>
            </a:r>
            <a:r>
              <a:rPr lang="ko-KR" altLang="en-US" dirty="0">
                <a:solidFill>
                  <a:srgbClr val="FF0000"/>
                </a:solidFill>
                <a:ea typeface="조선일보명조" panose="02030304000000000000" pitchFamily="18" charset="-127"/>
              </a:rPr>
              <a:t>약 </a:t>
            </a:r>
            <a:r>
              <a:rPr lang="en-US" altLang="ko-KR" dirty="0">
                <a:solidFill>
                  <a:srgbClr val="FF0000"/>
                </a:solidFill>
                <a:ea typeface="조선일보명조" panose="02030304000000000000" pitchFamily="18" charset="-127"/>
              </a:rPr>
              <a:t>0.34</a:t>
            </a:r>
            <a:r>
              <a:rPr lang="ko-KR" altLang="en-US" dirty="0">
                <a:solidFill>
                  <a:srgbClr val="FF0000"/>
                </a:solidFill>
                <a:ea typeface="조선일보명조" panose="02030304000000000000" pitchFamily="18" charset="-127"/>
              </a:rPr>
              <a:t>초</a:t>
            </a:r>
            <a:endParaRPr lang="en-US" altLang="ko-KR" dirty="0">
              <a:solidFill>
                <a:srgbClr val="FF0000"/>
              </a:solidFill>
              <a:ea typeface="조선일보명조" panose="02030304000000000000" pitchFamily="18" charset="-127"/>
            </a:endParaRPr>
          </a:p>
          <a:p>
            <a:endParaRPr lang="en-US" altLang="ko-KR" b="1" dirty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59224" y="3753844"/>
            <a:ext cx="83167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*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패트리어트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시스템의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0.1 – 0.000000095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*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패트리어트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시스템의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100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시간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100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시간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– 0.34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-&gt; 100</a:t>
            </a:r>
            <a:r>
              <a:rPr lang="ko-KR" altLang="en-US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시간이 소요된 </a:t>
            </a:r>
            <a:r>
              <a:rPr lang="ko-KR" altLang="en-US" dirty="0" err="1" smtClean="0">
                <a:solidFill>
                  <a:srgbClr val="7030A0"/>
                </a:solidFill>
                <a:ea typeface="조선일보명조" panose="02030304000000000000" pitchFamily="18" charset="-127"/>
              </a:rPr>
              <a:t>패트리어트</a:t>
            </a:r>
            <a:r>
              <a:rPr lang="ko-KR" altLang="en-US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 시스템은 실제 시간보다 </a:t>
            </a:r>
            <a:r>
              <a:rPr lang="en-US" altLang="ko-KR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0.34</a:t>
            </a:r>
            <a:r>
              <a:rPr lang="ko-KR" altLang="en-US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초가 더 빠름 </a:t>
            </a:r>
            <a:r>
              <a:rPr lang="en-US" altLang="ko-KR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(</a:t>
            </a:r>
            <a:r>
              <a:rPr lang="ko-KR" altLang="en-US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더 큼</a:t>
            </a:r>
            <a:r>
              <a:rPr lang="en-US" altLang="ko-KR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)</a:t>
            </a:r>
            <a:endParaRPr lang="en-US" altLang="ko-KR" dirty="0">
              <a:solidFill>
                <a:srgbClr val="7030A0"/>
              </a:solidFill>
              <a:ea typeface="조선일보명조" panose="02030304000000000000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868952" y="4923396"/>
            <a:ext cx="9106980" cy="1477328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IF)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레이더가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시에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미사일을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A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영역에서 발견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2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3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분에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B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영역에 올 것이라고 예측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실제로는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-0.34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초에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미사일이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A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영역을 지남 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2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시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3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분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– 0.34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초에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B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영역에 온다고 예측을 해야 됨</a:t>
            </a:r>
            <a:endParaRPr lang="en-US" altLang="ko-KR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endParaRPr lang="en-US" altLang="ko-KR" dirty="0" smtClean="0">
              <a:solidFill>
                <a:srgbClr val="7030A0"/>
              </a:solidFill>
              <a:ea typeface="조선일보명조" panose="02030304000000000000" pitchFamily="18" charset="-127"/>
            </a:endParaRPr>
          </a:p>
          <a:p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초속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2000m -&gt; </a:t>
            </a:r>
            <a:r>
              <a:rPr lang="en-US" altLang="ko-KR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2000*0.34 = 687</a:t>
            </a:r>
            <a:r>
              <a:rPr lang="ko-KR" altLang="en-US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미터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만큼 더 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날라감</a:t>
            </a:r>
            <a:endParaRPr lang="en-US" altLang="ko-KR" dirty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49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11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참고 자료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dirty="0" err="1" smtClean="0"/>
              <a:t>ㆍ</a:t>
            </a:r>
            <a:r>
              <a:rPr lang="ko-KR" altLang="en-US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컴퓨터에서는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  <a:cs typeface="조선일보명조" panose="02030304000000000000" pitchFamily="18" charset="-127"/>
              </a:rPr>
              <a:t>0.1 × 0.1 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이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  <a:cs typeface="조선일보명조" panose="02030304000000000000" pitchFamily="18" charset="-127"/>
              </a:rPr>
              <a:t>0.01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이 아닙니다</a:t>
            </a:r>
          </a:p>
          <a:p>
            <a:r>
              <a:rPr lang="ko-KR" altLang="en-US" sz="1600" dirty="0" smtClean="0"/>
              <a:t>    </a:t>
            </a:r>
            <a:r>
              <a:rPr lang="ko-KR" altLang="en-US" sz="1600" dirty="0" err="1" smtClean="0"/>
              <a:t>ㆍ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3"/>
              </a:rPr>
              <a:t>https://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3"/>
              </a:rPr>
              <a:t>www.youtube.com/watch?v=vOO-oLS0H68&amp;t=316s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6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r>
              <a:rPr lang="ko-KR" altLang="en-US" dirty="0" err="1" smtClean="0">
                <a:ea typeface="조선일보명조" panose="02030304000000000000"/>
              </a:rPr>
              <a:t>ㆍ</a:t>
            </a:r>
            <a:r>
              <a:rPr lang="en-US" altLang="ko-KR" dirty="0" smtClean="0">
                <a:ea typeface="조선일보명조" panose="02030304000000000000"/>
              </a:rPr>
              <a:t>1991</a:t>
            </a:r>
            <a:r>
              <a:rPr lang="ko-KR" altLang="en-US" dirty="0">
                <a:ea typeface="조선일보명조" panose="02030304000000000000"/>
              </a:rPr>
              <a:t>년 </a:t>
            </a:r>
            <a:r>
              <a:rPr lang="ko-KR" altLang="en-US" dirty="0" err="1">
                <a:ea typeface="조선일보명조" panose="02030304000000000000"/>
              </a:rPr>
              <a:t>미육군</a:t>
            </a:r>
            <a:r>
              <a:rPr lang="ko-KR" altLang="en-US" dirty="0">
                <a:ea typeface="조선일보명조" panose="02030304000000000000"/>
              </a:rPr>
              <a:t> </a:t>
            </a:r>
            <a:r>
              <a:rPr lang="en-US" altLang="ko-KR" dirty="0">
                <a:ea typeface="조선일보명조" panose="02030304000000000000"/>
              </a:rPr>
              <a:t>MIM-104 </a:t>
            </a:r>
            <a:r>
              <a:rPr lang="ko-KR" altLang="en-US" dirty="0" err="1">
                <a:ea typeface="조선일보명조" panose="02030304000000000000"/>
              </a:rPr>
              <a:t>패트리어트</a:t>
            </a:r>
            <a:r>
              <a:rPr lang="ko-KR" altLang="en-US" dirty="0">
                <a:ea typeface="조선일보명조" panose="02030304000000000000"/>
              </a:rPr>
              <a:t> 미사일 소프트웨어의 숫자 전환 </a:t>
            </a:r>
            <a:r>
              <a:rPr lang="ko-KR" altLang="en-US" dirty="0" err="1">
                <a:ea typeface="조선일보명조" panose="02030304000000000000"/>
              </a:rPr>
              <a:t>라운드오프</a:t>
            </a:r>
            <a:r>
              <a:rPr lang="ko-KR" altLang="en-US" dirty="0">
                <a:ea typeface="조선일보명조" panose="02030304000000000000"/>
              </a:rPr>
              <a:t> 에러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r>
              <a:rPr lang="ko-KR" altLang="en-US" sz="1600" dirty="0" smtClean="0"/>
              <a:t>    </a:t>
            </a:r>
            <a:r>
              <a:rPr lang="ko-KR" altLang="en-US" sz="1600" dirty="0" err="1" smtClean="0"/>
              <a:t>ㆍ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4"/>
              </a:rPr>
              <a:t>https://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4"/>
              </a:rPr>
              <a:t>grapevine9700.tistory.com/173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600" b="1" dirty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r>
              <a:rPr lang="ko-KR" altLang="en-US" dirty="0" err="1" smtClean="0">
                <a:ea typeface="조선일보명조" panose="02030304000000000000"/>
              </a:rPr>
              <a:t>ㆍ숫자를</a:t>
            </a:r>
            <a:r>
              <a:rPr lang="ko-KR" altLang="en-US" dirty="0" smtClean="0">
                <a:ea typeface="조선일보명조" panose="02030304000000000000"/>
              </a:rPr>
              <a:t> </a:t>
            </a:r>
            <a:r>
              <a:rPr lang="ko-KR" altLang="en-US" dirty="0">
                <a:ea typeface="조선일보명조" panose="02030304000000000000"/>
              </a:rPr>
              <a:t>부동소수점 방식으로 표현하기</a:t>
            </a:r>
            <a:r>
              <a:rPr lang="ko-KR" altLang="en-US" sz="1600" dirty="0" smtClean="0"/>
              <a:t/>
            </a:r>
            <a:br>
              <a:rPr lang="ko-KR" altLang="en-US" sz="1600" dirty="0" smtClean="0"/>
            </a:br>
            <a:r>
              <a:rPr lang="ko-KR" altLang="en-US" sz="1600" dirty="0" smtClean="0"/>
              <a:t>    </a:t>
            </a:r>
            <a:r>
              <a:rPr lang="ko-KR" altLang="en-US" sz="1600" dirty="0" err="1" smtClean="0"/>
              <a:t>ㆍ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5"/>
              </a:rPr>
              <a:t>https://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  <a:hlinkClick r:id="rId5"/>
              </a:rPr>
              <a:t>codetorial.net/articles/floating_point.html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600" b="1" dirty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r>
              <a:rPr lang="ko-KR" altLang="en-US" dirty="0" err="1" smtClean="0">
                <a:ea typeface="조선일보명조" panose="02030304000000000000"/>
              </a:rPr>
              <a:t>ㆍ컴퓨터시스템</a:t>
            </a:r>
            <a:r>
              <a:rPr lang="ko-KR" altLang="en-US" dirty="0" smtClean="0">
                <a:ea typeface="조선일보명조" panose="02030304000000000000"/>
              </a:rPr>
              <a:t> 제</a:t>
            </a:r>
            <a:r>
              <a:rPr lang="en-US" altLang="ko-KR" dirty="0" smtClean="0">
                <a:ea typeface="조선일보명조" panose="02030304000000000000"/>
              </a:rPr>
              <a:t>3</a:t>
            </a:r>
            <a:r>
              <a:rPr lang="ko-KR" altLang="en-US" dirty="0" smtClean="0">
                <a:ea typeface="조선일보명조" panose="02030304000000000000"/>
              </a:rPr>
              <a:t>판</a:t>
            </a:r>
            <a:endParaRPr lang="en-US" altLang="ko-KR" dirty="0" smtClean="0">
              <a:ea typeface="조선일보명조" panose="02030304000000000000"/>
            </a:endParaRPr>
          </a:p>
          <a:p>
            <a:r>
              <a:rPr lang="ko-KR" altLang="en-US" sz="1600" dirty="0" smtClean="0">
                <a:ea typeface="조선일보명조" panose="02030304000000000000"/>
              </a:rPr>
              <a:t>    </a:t>
            </a:r>
            <a:r>
              <a:rPr lang="ko-KR" altLang="en-US" sz="1600" dirty="0" err="1" smtClean="0">
                <a:ea typeface="조선일보명조" panose="02030304000000000000"/>
              </a:rPr>
              <a:t>ㆍ</a:t>
            </a:r>
            <a:r>
              <a:rPr lang="en-US" altLang="ko-KR" sz="1600" dirty="0" smtClean="0">
                <a:ea typeface="조선일보명조" panose="02030304000000000000"/>
              </a:rPr>
              <a:t>Computer System A programmer’s Perspective (Randal E Bryant, David R </a:t>
            </a:r>
            <a:r>
              <a:rPr lang="en-US" altLang="ko-KR" sz="1600" dirty="0" err="1" smtClean="0">
                <a:ea typeface="조선일보명조" panose="02030304000000000000"/>
              </a:rPr>
              <a:t>O’Hallaron</a:t>
            </a:r>
            <a:r>
              <a:rPr lang="en-US" altLang="ko-KR" sz="1600" dirty="0" smtClean="0">
                <a:ea typeface="조선일보명조" panose="02030304000000000000"/>
              </a:rPr>
              <a:t>, </a:t>
            </a:r>
            <a:r>
              <a:rPr lang="ko-KR" altLang="en-US" sz="1600" dirty="0" err="1" smtClean="0">
                <a:ea typeface="조선일보명조" panose="02030304000000000000"/>
              </a:rPr>
              <a:t>김형신</a:t>
            </a:r>
            <a:r>
              <a:rPr lang="ko-KR" altLang="en-US" sz="1600" dirty="0" smtClean="0">
                <a:ea typeface="조선일보명조" panose="02030304000000000000"/>
              </a:rPr>
              <a:t> 옮김</a:t>
            </a:r>
            <a:r>
              <a:rPr lang="en-US" altLang="ko-KR" sz="1600" dirty="0" smtClean="0">
                <a:ea typeface="조선일보명조" panose="02030304000000000000"/>
              </a:rPr>
              <a:t>)</a:t>
            </a:r>
            <a:endParaRPr lang="en-US" altLang="ko-KR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131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12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274601" y="3307080"/>
            <a:ext cx="289374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ko-KR" altLang="en-US" sz="4000" b="1" spc="3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감사합니다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6900" y="2856468"/>
            <a:ext cx="300915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운영체제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-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201921725 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안성현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4753785" y="3266440"/>
            <a:ext cx="3935375" cy="0"/>
          </a:xfrm>
          <a:prstGeom prst="line">
            <a:avLst/>
          </a:prstGeom>
          <a:ln>
            <a:solidFill>
              <a:srgbClr val="0D2E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43428" y="6581001"/>
            <a:ext cx="1156086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&lt;</a:t>
            </a:r>
            <a:r>
              <a:rPr lang="en-US" altLang="ko-KR" sz="1200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2021/03/30&gt;</a:t>
            </a:r>
            <a:endParaRPr lang="ko-KR" altLang="en-US" sz="1200" dirty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29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2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이진법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숫자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과 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을 이용해서 수를 표현하는 방법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sz="1600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이진법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 =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십진법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0.5</a:t>
            </a:r>
            <a:endParaRPr lang="ko-KR" altLang="en-US" sz="1600" dirty="0"/>
          </a:p>
        </p:txBody>
      </p:sp>
      <p:sp>
        <p:nvSpPr>
          <p:cNvPr id="5" name="타원 4"/>
          <p:cNvSpPr/>
          <p:nvPr/>
        </p:nvSpPr>
        <p:spPr>
          <a:xfrm>
            <a:off x="5152243" y="3398756"/>
            <a:ext cx="2916936" cy="2926080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원형 6"/>
          <p:cNvSpPr/>
          <p:nvPr/>
        </p:nvSpPr>
        <p:spPr>
          <a:xfrm>
            <a:off x="5152243" y="3398756"/>
            <a:ext cx="2916936" cy="2926080"/>
          </a:xfrm>
          <a:prstGeom prst="pie">
            <a:avLst>
              <a:gd name="adj1" fmla="val 5384874"/>
              <a:gd name="adj2" fmla="val 16200000"/>
            </a:avLst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23851" y="3132810"/>
            <a:ext cx="13816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rgbClr val="002060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Binary</a:t>
            </a:r>
            <a:endParaRPr lang="en-US" altLang="ko-KR" sz="4000" b="1" dirty="0">
              <a:solidFill>
                <a:srgbClr val="002060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750151" y="3132810"/>
            <a:ext cx="1736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3">
                    <a:lumMod val="7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Decimal</a:t>
            </a:r>
            <a:endParaRPr lang="en-US" altLang="ko-KR" sz="4000" b="1" dirty="0">
              <a:solidFill>
                <a:schemeClr val="accent3">
                  <a:lumMod val="7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019380" y="4507853"/>
            <a:ext cx="7906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rgbClr val="002060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0.1</a:t>
            </a:r>
            <a:endParaRPr lang="en-US" altLang="ko-KR" sz="4000" b="1" dirty="0">
              <a:solidFill>
                <a:srgbClr val="002060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9223036" y="4507853"/>
            <a:ext cx="7906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3">
                    <a:lumMod val="7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0.5</a:t>
            </a:r>
            <a:endParaRPr lang="en-US" altLang="ko-KR" sz="4000" b="1" dirty="0">
              <a:solidFill>
                <a:schemeClr val="accent3">
                  <a:lumMod val="7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217257" y="4507853"/>
            <a:ext cx="527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6">
                    <a:lumMod val="7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=</a:t>
            </a:r>
            <a:endParaRPr lang="en-US" altLang="ko-KR" sz="4000" b="1" dirty="0">
              <a:solidFill>
                <a:schemeClr val="accent6">
                  <a:lumMod val="7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8476456" y="4507853"/>
            <a:ext cx="527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6">
                    <a:lumMod val="7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=</a:t>
            </a:r>
            <a:endParaRPr lang="en-US" altLang="ko-KR" sz="4000" b="1" dirty="0">
              <a:solidFill>
                <a:schemeClr val="accent6">
                  <a:lumMod val="7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4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3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표준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부동소수점 방식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수를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부호부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지수부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가수부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의 세 부분으로 구성함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sz="1600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부호부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(S): 1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 할당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숫자의 부호를 나타내고 양수일 때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음수일 때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 됨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지수부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(E): 8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 할당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지수를 나타냄 </a:t>
            </a:r>
            <a:endParaRPr lang="ko-KR" altLang="en-US" sz="1600" dirty="0"/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가수부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(M): 23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 할당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유효 숫자를 나타냄 </a:t>
            </a:r>
            <a:endParaRPr lang="ko-KR" altLang="en-US" sz="16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68" y="3293660"/>
            <a:ext cx="5341572" cy="106003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868" y="4552211"/>
            <a:ext cx="9211961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9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4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방식 표현 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(-314.625)</a:t>
            </a: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b="1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부호부</a:t>
            </a:r>
            <a:r>
              <a:rPr lang="en-US" altLang="ko-KR" sz="16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(S):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부호가 음수이므로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32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비트의 가장 앞자리는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294" y="2640078"/>
            <a:ext cx="8499911" cy="118199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1166" y="4140921"/>
            <a:ext cx="124659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b="1" dirty="0" err="1"/>
              <a:t>ㆍ</a:t>
            </a:r>
            <a:r>
              <a:rPr lang="ko-KR" altLang="en-US" sz="1600" b="1" dirty="0" err="1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가수부</a:t>
            </a:r>
            <a:r>
              <a:rPr lang="en-US" altLang="ko-KR" sz="16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(M):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소수점을 이동시켜서 소수점 왼쪽에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만 남도록 함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정규화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 -&gt;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소수점의 오른쪽 부분을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23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비트의 앞에서부터 채움</a:t>
            </a:r>
            <a:endParaRPr lang="ko-KR" altLang="en-US" sz="16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00" y="4721679"/>
            <a:ext cx="1730196" cy="116724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0987" y="5023557"/>
            <a:ext cx="4912309" cy="53120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5294" y="5892449"/>
            <a:ext cx="8582208" cy="115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5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방식 표현 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(-314.625)</a:t>
            </a: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b="1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지수부</a:t>
            </a:r>
            <a:r>
              <a:rPr lang="en-US" altLang="ko-KR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(E):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정규화 식의 지수에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bias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인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127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을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더함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2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진수 변환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8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비트의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지수부에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채움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565" y="2813102"/>
            <a:ext cx="5441845" cy="5884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565" y="3612537"/>
            <a:ext cx="1725434" cy="1518890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6089904" y="2907792"/>
            <a:ext cx="137160" cy="228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565" y="3665922"/>
            <a:ext cx="230003" cy="31171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876" y="5342397"/>
            <a:ext cx="9345329" cy="1257475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1632" y="4284900"/>
            <a:ext cx="2318843" cy="460173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7819398" y="4777484"/>
            <a:ext cx="4822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-314.625</a:t>
            </a:r>
            <a:r>
              <a:rPr lang="en-US" altLang="ko-KR" sz="2000" b="1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100111010.101</a:t>
            </a:r>
            <a:r>
              <a:rPr lang="en-US" altLang="ko-KR" sz="2000" b="1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(2)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100111010.101 = (-1)</a:t>
            </a:r>
            <a:r>
              <a:rPr lang="en-US" altLang="ko-KR" sz="2000" b="1" baseline="30000" dirty="0" smtClean="0">
                <a:solidFill>
                  <a:schemeClr val="accent3">
                    <a:lumMod val="75000"/>
                  </a:schemeClr>
                </a:solidFill>
                <a:ea typeface="조선일보명조" panose="02030304000000000000" pitchFamily="18" charset="-127"/>
              </a:rPr>
              <a:t>1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x 1.</a:t>
            </a:r>
            <a:r>
              <a:rPr lang="en-US" altLang="ko-KR" sz="2000" b="1" dirty="0" smtClean="0">
                <a:solidFill>
                  <a:schemeClr val="accent6"/>
                </a:solidFill>
                <a:ea typeface="조선일보명조" panose="02030304000000000000" pitchFamily="18" charset="-127"/>
              </a:rPr>
              <a:t>00111010101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x 2</a:t>
            </a:r>
            <a:r>
              <a:rPr lang="en-US" altLang="ko-KR" sz="2000" b="1" baseline="30000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8</a:t>
            </a:r>
            <a:endParaRPr lang="ko-KR" altLang="en-US" sz="2000" b="1" dirty="0">
              <a:solidFill>
                <a:schemeClr val="accent5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819398" y="4284900"/>
            <a:ext cx="4973058" cy="120047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1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6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부동소수점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오차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컴퓨터는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유한한 저장 장치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이진 무한소수점수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는 저장할 수 없음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b="1" dirty="0" err="1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근사화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해서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저장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b="1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오차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발생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pic>
        <p:nvPicPr>
          <p:cNvPr id="1030" name="Picture 6" descr="모니터 아이콘. 벡터 일러스트 레이 션 스타일은 검은 색, 회색, 녹색, 파란색, 노란색 색 버전 플랫 아이코 닉 모니터 기호입니다.  웹 및 소프트웨어 인터페이스 용으로 설계되었습니다. 로열티 무료 사진, 그림, 이미지 그리고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72"/>
          <a:stretch/>
        </p:blipFill>
        <p:spPr bwMode="auto">
          <a:xfrm>
            <a:off x="65983" y="2938432"/>
            <a:ext cx="3803121" cy="218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직사각형 15"/>
          <p:cNvSpPr/>
          <p:nvPr/>
        </p:nvSpPr>
        <p:spPr>
          <a:xfrm>
            <a:off x="3749312" y="3142691"/>
            <a:ext cx="64492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</a:t>
            </a:r>
            <a:r>
              <a:rPr lang="en-US" altLang="ko-KR" sz="2000" b="1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0.0001100110011001100110011001100……</a:t>
            </a:r>
            <a:r>
              <a:rPr lang="en-US" altLang="ko-KR" sz="2000" b="1" baseline="-25000" dirty="0" smtClean="0"/>
              <a:t>(2)</a:t>
            </a:r>
          </a:p>
          <a:p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sz="20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</a:t>
            </a:r>
            <a:r>
              <a:rPr lang="en-US" altLang="ko-KR" sz="2000" b="1" baseline="-25000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r>
              <a:rPr lang="en-US" altLang="ko-KR" sz="20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</a:t>
            </a:r>
            <a:r>
              <a:rPr lang="en-US" altLang="ko-KR" sz="2000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0.00011001100110011001100110</a:t>
            </a:r>
            <a:r>
              <a:rPr lang="en-US" altLang="ko-KR" sz="2000" b="1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1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2">
                    <a:lumMod val="75000"/>
                  </a:schemeClr>
                </a:solidFill>
                <a:ea typeface="조선일보명조" panose="02030304000000000000" pitchFamily="18" charset="-127"/>
              </a:rPr>
              <a:t>/ 11001100….</a:t>
            </a:r>
            <a:r>
              <a:rPr lang="en-US" altLang="ko-KR" sz="2000" b="1" baseline="-25000" dirty="0" smtClean="0">
                <a:solidFill>
                  <a:schemeClr val="bg2">
                    <a:lumMod val="75000"/>
                  </a:schemeClr>
                </a:solidFill>
                <a:ea typeface="조선일보명조" panose="02030304000000000000" pitchFamily="18" charset="-127"/>
              </a:rPr>
              <a:t>(2)</a:t>
            </a:r>
            <a:endParaRPr lang="en-US" altLang="ko-KR" sz="2000" b="1" dirty="0" smtClean="0">
              <a:solidFill>
                <a:schemeClr val="bg2">
                  <a:lumMod val="7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773926" y="4560658"/>
            <a:ext cx="8510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0.00011001100110011001100110</a:t>
            </a:r>
            <a:r>
              <a:rPr lang="en-US" altLang="ko-KR" sz="2000" b="1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1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(-1)</a:t>
            </a:r>
            <a:r>
              <a:rPr lang="en-US" altLang="ko-KR" sz="2000" b="1" baseline="30000" dirty="0" smtClean="0">
                <a:solidFill>
                  <a:schemeClr val="accent3">
                    <a:lumMod val="75000"/>
                  </a:schemeClr>
                </a:solidFill>
                <a:ea typeface="조선일보명조" panose="02030304000000000000" pitchFamily="18" charset="-127"/>
              </a:rPr>
              <a:t>0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x 1.</a:t>
            </a:r>
            <a:r>
              <a:rPr lang="en-US" altLang="ko-KR" sz="2000" b="1" dirty="0" smtClean="0">
                <a:solidFill>
                  <a:schemeClr val="accent6"/>
                </a:solidFill>
                <a:ea typeface="조선일보명조" panose="02030304000000000000" pitchFamily="18" charset="-127"/>
              </a:rPr>
              <a:t>10011001100110011001101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x 2</a:t>
            </a:r>
            <a:r>
              <a:rPr lang="en-US" altLang="ko-KR" sz="2000" b="1" baseline="30000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-4</a:t>
            </a:r>
            <a:endParaRPr lang="ko-KR" altLang="en-US" sz="2000" b="1" dirty="0">
              <a:solidFill>
                <a:schemeClr val="accent5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614077" y="4938502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accent6"/>
                </a:solidFill>
                <a:ea typeface="조선일보명조" panose="02030304000000000000" pitchFamily="18" charset="-127"/>
              </a:rPr>
              <a:t>(23</a:t>
            </a:r>
            <a:r>
              <a:rPr lang="ko-KR" altLang="en-US" b="1" dirty="0" smtClean="0">
                <a:solidFill>
                  <a:schemeClr val="accent6"/>
                </a:solidFill>
                <a:ea typeface="조선일보명조" panose="02030304000000000000" pitchFamily="18" charset="-127"/>
              </a:rPr>
              <a:t>비트</a:t>
            </a:r>
            <a:r>
              <a:rPr lang="en-US" altLang="ko-KR" b="1" dirty="0" smtClean="0">
                <a:solidFill>
                  <a:schemeClr val="accent6"/>
                </a:solidFill>
                <a:ea typeface="조선일보명조" panose="02030304000000000000" pitchFamily="18" charset="-127"/>
              </a:rPr>
              <a:t>)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815411" y="6024232"/>
            <a:ext cx="6730240" cy="954107"/>
          </a:xfrm>
          <a:prstGeom prst="rect">
            <a:avLst/>
          </a:prstGeom>
          <a:ln w="1905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십진 유한소수점수</a:t>
            </a:r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10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의 거듭제곱으로 나누어서 완벽하게 갈라지는 수 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ex) 0.2</a:t>
            </a:r>
          </a:p>
          <a:p>
            <a:r>
              <a:rPr lang="ko-KR" altLang="en-US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십진 무한소수점수</a:t>
            </a:r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10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의 거듭제곱으로 나누어서 완벽하게 갈라지지 않는 수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ex) 1/3</a:t>
            </a:r>
          </a:p>
          <a:p>
            <a:r>
              <a:rPr lang="ko-KR" altLang="en-US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이진 유한소수점수</a:t>
            </a:r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의 거듭제곱으로 나누어서 완벽하게 갈라지는 수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ex) 0.5</a:t>
            </a:r>
            <a:r>
              <a:rPr lang="en-US" altLang="ko-KR" sz="1400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</a:t>
            </a:r>
            <a:r>
              <a:rPr lang="en-US" altLang="ko-KR" sz="1400" baseline="-25000" dirty="0" smtClean="0"/>
              <a:t>)</a:t>
            </a:r>
          </a:p>
          <a:p>
            <a:r>
              <a:rPr lang="ko-KR" altLang="en-US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이진 무한소수점수</a:t>
            </a:r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의 거듭제곱으로 나누어서 완벽하게 갈라지지 않는 수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ex) 0.1</a:t>
            </a:r>
            <a:r>
              <a:rPr lang="en-US" altLang="ko-KR" sz="1400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endParaRPr lang="en-US" altLang="ko-KR" sz="1400" dirty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833196" y="4177947"/>
            <a:ext cx="852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소수점 왼쪽에 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1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만 남도록 하였을 때 </a:t>
            </a:r>
            <a:r>
              <a:rPr lang="ko-KR" altLang="en-US" b="1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기준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으로 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23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비트 저장</a:t>
            </a:r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나머지는 </a:t>
            </a:r>
            <a:r>
              <a:rPr lang="ko-KR" altLang="en-US" b="1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반올림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 후 버림 </a:t>
            </a:r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251854" y="355942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  <a:latin typeface="Code2000"/>
              </a:rPr>
              <a:t>✔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773926" y="5221818"/>
            <a:ext cx="2861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  <a:ea typeface="조선일보명조" panose="02030304000000000000" pitchFamily="18" charset="-127"/>
              </a:rPr>
              <a:t>오차</a:t>
            </a:r>
            <a:r>
              <a:rPr lang="ko-KR" altLang="en-US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 </a:t>
            </a:r>
            <a:r>
              <a:rPr lang="en-US" altLang="ko-KR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= </a:t>
            </a:r>
            <a:r>
              <a:rPr lang="ko-KR" altLang="en-US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약 </a:t>
            </a:r>
            <a:r>
              <a:rPr lang="en-US" altLang="ko-KR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0.0000000015</a:t>
            </a:r>
            <a:r>
              <a:rPr lang="en-US" altLang="ko-KR" b="1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endParaRPr lang="ko-KR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7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미사일 오차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MIM-104 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미사일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1990</a:t>
            </a:r>
            <a:r>
              <a:rPr lang="ko-KR" altLang="en-US" sz="1600" u="sng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년대 적의 </a:t>
            </a:r>
            <a:r>
              <a:rPr lang="ko-KR" altLang="en-US" sz="1600" u="sng" dirty="0" err="1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</a:t>
            </a:r>
            <a:r>
              <a:rPr lang="ko-KR" altLang="en-US" sz="1600" u="sng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미사일과 근거리 탄도 미사일을 요격하는데 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사용된 미사일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아래의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단계를 거쳐서 적의 미사일을 추적하고 파괴한다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pic>
        <p:nvPicPr>
          <p:cNvPr id="2050" name="Picture 2" descr="Air defense missile system MIM-104 Patriot - Military Analiz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87" y="3908182"/>
            <a:ext cx="5513705" cy="310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823087" y="2837807"/>
            <a:ext cx="94147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1)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레이더가 속도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위도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경도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방위각 등의 정보를 기반으로 미사일의 특징을 가진 공중 물체를 찾아낸다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.</a:t>
            </a:r>
          </a:p>
          <a:p>
            <a:r>
              <a:rPr lang="en-US" altLang="ko-KR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2)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레이터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시스템 내의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‘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레인지 게이트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’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가 미사일이 다음에 나타나게 될 영공의 구역을 계산한다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.</a:t>
            </a:r>
          </a:p>
          <a:p>
            <a:r>
              <a:rPr lang="en-US" altLang="ko-KR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3)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적의 미사일이 계산된 구역에 들어오면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패트리어트가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자신의 미사일을 발사한다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.</a:t>
            </a:r>
            <a:endParaRPr lang="en-US" altLang="ko-KR" sz="1600" dirty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97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8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미사일 오차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1991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년 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월 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25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일 사고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이라크의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미사일을 격추하는데 실패를 해서 </a:t>
            </a:r>
            <a:r>
              <a:rPr lang="ko-KR" altLang="en-US" sz="1600" u="sng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미사일이 육군 막사에 떨어짐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28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명의 대원이 사망하고 </a:t>
            </a:r>
            <a:r>
              <a:rPr lang="en-US" altLang="ko-KR" sz="1600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9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8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명이 부상을 당함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레이더가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날아오는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스커드를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일차적으로 탐지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레인지 게이트가 다음 위치를 예측하였지만 발견되지 않음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-&gt; </a:t>
            </a:r>
            <a:r>
              <a:rPr lang="ko-KR" altLang="en-US" sz="1600" dirty="0" smtClean="0">
                <a:solidFill>
                  <a:srgbClr val="7030A0"/>
                </a:solidFill>
                <a:ea typeface="조선일보명조" panose="02030304000000000000" pitchFamily="18" charset="-127"/>
              </a:rPr>
              <a:t>가짜 경보로 판단</a:t>
            </a:r>
            <a:endParaRPr lang="en-US" altLang="ko-KR" sz="1600" dirty="0" smtClean="0">
              <a:solidFill>
                <a:srgbClr val="7030A0"/>
              </a:solidFill>
              <a:ea typeface="조선일보명조" panose="02030304000000000000" pitchFamily="18" charset="-127"/>
            </a:endParaRPr>
          </a:p>
          <a:p>
            <a:endParaRPr lang="en-US" altLang="ko-KR" sz="1600" dirty="0" smtClean="0">
              <a:solidFill>
                <a:srgbClr val="7030A0"/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ko-KR" altLang="en-US" sz="1600" b="1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미국</a:t>
            </a:r>
            <a:r>
              <a:rPr lang="ko-KR" altLang="en-US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일반 조사위</a:t>
            </a:r>
            <a:r>
              <a:rPr lang="en-US" altLang="ko-KR" sz="16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: 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수치 계산의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부정확성이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주요 원인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pic>
        <p:nvPicPr>
          <p:cNvPr id="3074" name="Picture 2" descr="https://ac-p.namu.la/20210617/0f8e175044483f0ee6c9c0faab0a31621ce3b7df587d1027290a4d9ff2d9ea5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37" y="3620121"/>
            <a:ext cx="5116087" cy="33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3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altLang="ko-KR" smtClean="0"/>
              <a:t>9</a:t>
            </a:fld>
            <a:endParaRPr lang="ko-KR" altLang="en-US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267" y="7009642"/>
            <a:ext cx="1432322" cy="402652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20407" y="644858"/>
            <a:ext cx="2894274" cy="50086"/>
          </a:xfrm>
          <a:prstGeom prst="rect">
            <a:avLst/>
          </a:prstGeom>
          <a:solidFill>
            <a:srgbClr val="0D2E8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839" tIns="50419" rIns="100839" bIns="504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85"/>
          </a:p>
        </p:txBody>
      </p:sp>
      <p:sp>
        <p:nvSpPr>
          <p:cNvPr id="12" name="TextBox 11"/>
          <p:cNvSpPr txBox="1"/>
          <p:nvPr/>
        </p:nvSpPr>
        <p:spPr>
          <a:xfrm>
            <a:off x="520407" y="867292"/>
            <a:ext cx="121806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8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미사일 오차</a:t>
            </a:r>
            <a:endParaRPr lang="en-US" altLang="ko-KR" sz="28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400" b="1" dirty="0" err="1" smtClean="0"/>
              <a:t>ㆍ</a:t>
            </a:r>
            <a:r>
              <a:rPr lang="ko-KR" altLang="en-US" sz="2000" b="1" dirty="0" err="1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패트리어트</a:t>
            </a:r>
            <a:r>
              <a:rPr lang="ko-KR" altLang="en-US" sz="2000" b="1" dirty="0" smtClean="0">
                <a:solidFill>
                  <a:schemeClr val="bg2">
                    <a:lumMod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시스템의 수치 저장</a:t>
            </a:r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endParaRPr lang="en-US" altLang="ko-KR" sz="1000" dirty="0"/>
          </a:p>
          <a:p>
            <a:r>
              <a:rPr lang="ko-KR" altLang="en-US" dirty="0" smtClean="0"/>
              <a:t>    </a:t>
            </a:r>
            <a:r>
              <a:rPr lang="ko-KR" altLang="en-US" b="1" dirty="0" err="1" smtClean="0"/>
              <a:t>ㆍ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24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 고정 소수점 레지스터</a:t>
            </a:r>
            <a:r>
              <a:rPr lang="en-US" altLang="ko-KR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(fixed-point-registers)</a:t>
            </a:r>
            <a:r>
              <a:rPr lang="ko-KR" altLang="en-US" sz="1600" u="sng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만을 사용함</a:t>
            </a:r>
            <a:endParaRPr lang="en-US" altLang="ko-KR" sz="1600" u="sng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/>
              <a:t>ㆍ</a:t>
            </a:r>
            <a:r>
              <a:rPr lang="ko-KR" altLang="en-US" sz="1600" dirty="0" err="1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고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정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소수점 방식은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정수부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, </a:t>
            </a:r>
            <a:r>
              <a:rPr lang="ko-KR" altLang="en-US" sz="1600" dirty="0" err="1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소수부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)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로 저장하고 비트 수를 초과하면 버리는 구조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ko-KR" altLang="en-US" sz="1600" b="1" dirty="0" smtClean="0"/>
              <a:t>     </a:t>
            </a:r>
            <a:r>
              <a:rPr lang="ko-KR" altLang="en-US" sz="1600" b="1" dirty="0" err="1" smtClean="0"/>
              <a:t>ㆍ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24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비트 이후 소수점 뒷부분이 잘리는 </a:t>
            </a:r>
            <a:r>
              <a:rPr lang="ko-KR" altLang="en-US" sz="1600" dirty="0" err="1" smtClean="0">
                <a:solidFill>
                  <a:srgbClr val="FF0000"/>
                </a:solidFill>
                <a:ea typeface="조선일보명조" panose="02030304000000000000" pitchFamily="18" charset="-127"/>
              </a:rPr>
              <a:t>라운드오프</a:t>
            </a:r>
            <a:r>
              <a:rPr lang="ko-KR" altLang="en-US" sz="1600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 에러</a:t>
            </a:r>
            <a:r>
              <a:rPr lang="ko-KR" altLang="en-US" sz="16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가 발생</a:t>
            </a:r>
            <a:endParaRPr lang="en-US" altLang="ko-KR" sz="1600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14088" y="3563315"/>
            <a:ext cx="59298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</a:t>
            </a:r>
            <a:r>
              <a:rPr lang="en-US" altLang="ko-KR" sz="2000" b="1" baseline="-25000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0.0001100110011001100110011001100……</a:t>
            </a:r>
            <a:r>
              <a:rPr lang="en-US" altLang="ko-KR" sz="2000" b="1" baseline="-25000" dirty="0" smtClean="0"/>
              <a:t>(2)</a:t>
            </a:r>
          </a:p>
          <a:p>
            <a:endParaRPr lang="en-US" altLang="ko-KR" sz="2000" b="1" dirty="0" smtClean="0">
              <a:solidFill>
                <a:schemeClr val="bg2">
                  <a:lumMod val="25000"/>
                </a:schemeClr>
              </a:solidFill>
              <a:ea typeface="조선일보명조" panose="02030304000000000000" pitchFamily="18" charset="-127"/>
            </a:endParaRPr>
          </a:p>
          <a:p>
            <a:r>
              <a:rPr lang="en-US" altLang="ko-KR" sz="20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0.1</a:t>
            </a:r>
            <a:r>
              <a:rPr lang="en-US" altLang="ko-KR" sz="2000" b="1" baseline="-25000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(10)</a:t>
            </a:r>
            <a:r>
              <a:rPr lang="en-US" altLang="ko-KR" sz="2000" b="1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= </a:t>
            </a:r>
            <a:r>
              <a:rPr lang="en-US" altLang="ko-KR" sz="2000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0.00011001100110011001100</a:t>
            </a:r>
            <a:r>
              <a:rPr lang="en-US" altLang="ko-KR" sz="2000" b="1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2">
                    <a:lumMod val="75000"/>
                  </a:schemeClr>
                </a:solidFill>
                <a:ea typeface="조선일보명조" panose="02030304000000000000" pitchFamily="18" charset="-127"/>
              </a:rPr>
              <a:t>/ 11001100….</a:t>
            </a:r>
            <a:r>
              <a:rPr lang="en-US" altLang="ko-KR" sz="2000" b="1" baseline="-25000" dirty="0" smtClean="0">
                <a:solidFill>
                  <a:schemeClr val="bg2">
                    <a:lumMod val="75000"/>
                  </a:schemeClr>
                </a:solidFill>
                <a:ea typeface="조선일보명조" panose="02030304000000000000" pitchFamily="18" charset="-127"/>
              </a:rPr>
              <a:t>(2)</a:t>
            </a:r>
            <a:endParaRPr lang="en-US" altLang="ko-KR" sz="2000" b="1" dirty="0" smtClean="0">
              <a:solidFill>
                <a:schemeClr val="bg2">
                  <a:lumMod val="75000"/>
                </a:schemeClr>
              </a:solidFill>
              <a:ea typeface="조선일보명조" panose="02030304000000000000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997409" y="4615575"/>
            <a:ext cx="1827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25</a:t>
            </a:r>
            <a:r>
              <a:rPr lang="ko-KR" altLang="en-US" b="1" dirty="0" smtClean="0">
                <a:solidFill>
                  <a:schemeClr val="bg2">
                    <a:lumMod val="50000"/>
                  </a:schemeClr>
                </a:solidFill>
                <a:ea typeface="조선일보명조" panose="02030304000000000000" pitchFamily="18" charset="-127"/>
              </a:rPr>
              <a:t>비트부터 버림</a:t>
            </a:r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680929" y="4626146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(24</a:t>
            </a:r>
            <a:r>
              <a:rPr lang="ko-KR" altLang="en-US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비트</a:t>
            </a:r>
            <a:r>
              <a:rPr lang="en-US" altLang="ko-KR" b="1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)</a:t>
            </a:r>
            <a:endParaRPr lang="ko-KR" altLang="en-US" dirty="0">
              <a:solidFill>
                <a:schemeClr val="accent5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814088" y="5324975"/>
            <a:ext cx="84737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오차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=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0.0001100110011001100110011001100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…… </a:t>
            </a:r>
            <a:r>
              <a:rPr lang="en-US" altLang="ko-KR" baseline="-250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altLang="ko-KR" baseline="-25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altLang="ko-KR" baseline="-25000" dirty="0" smtClean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</a:rPr>
              <a:t> - </a:t>
            </a:r>
            <a:r>
              <a:rPr lang="en-US" altLang="ko-KR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0.00011001100110011001100</a:t>
            </a:r>
            <a:r>
              <a:rPr lang="en-US" altLang="ko-KR" baseline="-25000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(2)</a:t>
            </a:r>
            <a:endParaRPr lang="en-US" altLang="ko-KR" dirty="0" smtClean="0">
              <a:solidFill>
                <a:schemeClr val="accent5"/>
              </a:solidFill>
              <a:ea typeface="조선일보명조" panose="02030304000000000000" pitchFamily="18" charset="-127"/>
            </a:endParaRPr>
          </a:p>
          <a:p>
            <a:r>
              <a:rPr lang="en-US" altLang="ko-KR" dirty="0">
                <a:solidFill>
                  <a:schemeClr val="accent5"/>
                </a:solidFill>
                <a:ea typeface="조선일보명조" panose="02030304000000000000" pitchFamily="18" charset="-127"/>
              </a:rPr>
              <a:t> </a:t>
            </a:r>
            <a:r>
              <a:rPr lang="en-US" altLang="ko-KR" dirty="0" smtClean="0">
                <a:solidFill>
                  <a:schemeClr val="accent5"/>
                </a:solidFill>
                <a:ea typeface="조선일보명조" panose="02030304000000000000" pitchFamily="18" charset="-127"/>
              </a:rPr>
              <a:t>         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=  </a:t>
            </a:r>
            <a:r>
              <a:rPr lang="en-US" altLang="ko-KR" dirty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0.0000000000000000000000011001100</a:t>
            </a:r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...</a:t>
            </a:r>
            <a:r>
              <a:rPr lang="en-US" altLang="ko-KR" baseline="-25000" dirty="0">
                <a:solidFill>
                  <a:schemeClr val="bg2">
                    <a:lumMod val="25000"/>
                  </a:schemeClr>
                </a:solidFill>
              </a:rPr>
              <a:t> (2) </a:t>
            </a:r>
            <a:endParaRPr lang="en-US" altLang="ko-KR" baseline="-25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bg2">
                    <a:lumMod val="25000"/>
                  </a:schemeClr>
                </a:solidFill>
                <a:ea typeface="조선일보명조" panose="02030304000000000000" pitchFamily="18" charset="-127"/>
              </a:rPr>
              <a:t>          =  </a:t>
            </a:r>
            <a:r>
              <a:rPr lang="ko-KR" altLang="en-US" b="1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약 </a:t>
            </a:r>
            <a:r>
              <a:rPr lang="en-US" altLang="ko-KR" b="1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0.000000095 </a:t>
            </a:r>
            <a:r>
              <a:rPr lang="en-US" altLang="ko-KR" b="1" baseline="-25000" dirty="0" smtClean="0">
                <a:solidFill>
                  <a:srgbClr val="FF0000"/>
                </a:solidFill>
                <a:ea typeface="조선일보명조" panose="02030304000000000000" pitchFamily="18" charset="-127"/>
              </a:rPr>
              <a:t>(10)</a:t>
            </a:r>
            <a:endParaRPr lang="en-US" altLang="ko-KR" b="1" dirty="0">
              <a:solidFill>
                <a:srgbClr val="FF0000"/>
              </a:solidFill>
              <a:ea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05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K_SHA_ppt_design" id="{35DECB70-B79A-477F-9CE3-51383082747F}" vid="{E4F8230B-F424-48CD-86BD-710EDE5FCC26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CUK_SHA_ppt_design</Template>
  <TotalTime>5663</TotalTime>
  <Words>764</Words>
  <Application>Microsoft Office PowerPoint</Application>
  <PresentationFormat>사용자 지정</PresentationFormat>
  <Paragraphs>128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Code2000</vt:lpstr>
      <vt:lpstr>맑은 고딕</vt:lpstr>
      <vt:lpstr>조선일보명조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SungHyun Ahn</dc:creator>
  <cp:lastModifiedBy>SungHyun Ahn</cp:lastModifiedBy>
  <cp:revision>391</cp:revision>
  <dcterms:created xsi:type="dcterms:W3CDTF">2021-09-26T02:36:25Z</dcterms:created>
  <dcterms:modified xsi:type="dcterms:W3CDTF">2022-03-30T19:35:39Z</dcterms:modified>
</cp:coreProperties>
</file>