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9"/>
  </p:notesMasterIdLst>
  <p:sldIdLst>
    <p:sldId id="256" r:id="rId2"/>
    <p:sldId id="261" r:id="rId3"/>
    <p:sldId id="259" r:id="rId4"/>
    <p:sldId id="263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1" r:id="rId19"/>
    <p:sldId id="279" r:id="rId20"/>
    <p:sldId id="280" r:id="rId21"/>
    <p:sldId id="285" r:id="rId22"/>
    <p:sldId id="286" r:id="rId23"/>
    <p:sldId id="283" r:id="rId24"/>
    <p:sldId id="287" r:id="rId25"/>
    <p:sldId id="282" r:id="rId26"/>
    <p:sldId id="284" r:id="rId27"/>
    <p:sldId id="262" r:id="rId28"/>
  </p:sldIdLst>
  <p:sldSz cx="13444538" cy="7562850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259"/>
            <p14:sldId id="263"/>
            <p14:sldId id="266"/>
            <p14:sldId id="267"/>
            <p14:sldId id="268"/>
            <p14:sldId id="270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1"/>
            <p14:sldId id="279"/>
            <p14:sldId id="280"/>
            <p14:sldId id="285"/>
            <p14:sldId id="286"/>
            <p14:sldId id="283"/>
            <p14:sldId id="287"/>
            <p14:sldId id="282"/>
            <p14:sldId id="284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60" y="102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3/29/2022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2294" y="3307080"/>
            <a:ext cx="4538423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CNN Object Detection</a:t>
            </a:r>
            <a:endParaRPr lang="ko-KR" altLang="en-US" sz="3200" b="1" spc="3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330" y="2856468"/>
            <a:ext cx="404630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종합설계프로젝트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2021/03/08&gt;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823357" y="2157048"/>
            <a:ext cx="8343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이미지를 </a:t>
            </a:r>
            <a:r>
              <a:rPr lang="en-US" altLang="ko-KR" sz="1600" dirty="0" err="1" smtClean="0"/>
              <a:t>SxS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그리드로 분할한다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논문에서 </a:t>
            </a:r>
            <a:r>
              <a:rPr lang="en-US" altLang="ko-KR" sz="1600" dirty="0" smtClean="0"/>
              <a:t>S=7)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/>
              <a:t>이미지 전체를 </a:t>
            </a:r>
            <a:r>
              <a:rPr lang="en-US" altLang="ko-KR" sz="1600" dirty="0" smtClean="0"/>
              <a:t>CNN</a:t>
            </a:r>
            <a:r>
              <a:rPr lang="ko-KR" altLang="en-US" sz="1600" dirty="0" smtClean="0"/>
              <a:t>에 넣고 특징 추출을 통해 </a:t>
            </a:r>
            <a:r>
              <a:rPr lang="en-US" altLang="ko-KR" sz="1600" dirty="0" smtClean="0"/>
              <a:t>Prediction Tensor (</a:t>
            </a:r>
            <a:r>
              <a:rPr lang="en-US" altLang="ko-KR" sz="1600" dirty="0" err="1" smtClean="0"/>
              <a:t>SxSx</a:t>
            </a:r>
            <a:r>
              <a:rPr lang="en-US" altLang="ko-KR" sz="1600" dirty="0" smtClean="0"/>
              <a:t>(B*5+C))</a:t>
            </a:r>
            <a:r>
              <a:rPr lang="ko-KR" altLang="en-US" sz="1600" dirty="0" smtClean="0"/>
              <a:t>생성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ko-KR" altLang="en-US" sz="1600" dirty="0" err="1" smtClean="0"/>
              <a:t>바운딩</a:t>
            </a:r>
            <a:r>
              <a:rPr lang="ko-KR" altLang="en-US" sz="1600" dirty="0" smtClean="0"/>
              <a:t> 박스 및 클래스를 조정한다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T.    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인퍼런스</a:t>
            </a:r>
            <a:r>
              <a:rPr lang="ko-KR" altLang="en-US" sz="1600" dirty="0" smtClean="0">
                <a:solidFill>
                  <a:srgbClr val="FF0000"/>
                </a:solidFill>
              </a:rPr>
              <a:t> 과정에서는 </a:t>
            </a:r>
            <a:r>
              <a:rPr lang="en-US" altLang="ko-KR" sz="1600" dirty="0" smtClean="0">
                <a:solidFill>
                  <a:srgbClr val="FF0000"/>
                </a:solidFill>
              </a:rPr>
              <a:t>Non Maximum Suppression</a:t>
            </a:r>
            <a:r>
              <a:rPr lang="ko-KR" altLang="en-US" sz="1600" dirty="0" smtClean="0">
                <a:solidFill>
                  <a:srgbClr val="FF0000"/>
                </a:solidFill>
              </a:rPr>
              <a:t>을 진행하고 결과를 보인다</a:t>
            </a:r>
            <a:r>
              <a:rPr lang="en-US" altLang="ko-KR" sz="1600" dirty="0" smtClean="0">
                <a:solidFill>
                  <a:srgbClr val="FF0000"/>
                </a:solidFill>
              </a:rPr>
              <a:t>.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42" y="3825105"/>
            <a:ext cx="1752845" cy="19243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757" y="3806659"/>
            <a:ext cx="5157700" cy="21583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5706" y="3669499"/>
            <a:ext cx="1874672" cy="2042746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8833104" y="3364709"/>
            <a:ext cx="45720" cy="2834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823356" y="2157048"/>
            <a:ext cx="11950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이미지를 </a:t>
            </a:r>
            <a:r>
              <a:rPr lang="en-US" altLang="ko-KR" sz="1600" dirty="0" err="1" smtClean="0"/>
              <a:t>SxS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그리드로 분할한다</a:t>
            </a:r>
            <a:r>
              <a:rPr lang="en-US" altLang="ko-KR" sz="1600" dirty="0" smtClean="0"/>
              <a:t>. 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/>
              <a:t>이미지 전체를 </a:t>
            </a:r>
            <a:r>
              <a:rPr lang="en-US" altLang="ko-KR" sz="1600" dirty="0" smtClean="0"/>
              <a:t>CNN</a:t>
            </a:r>
            <a:r>
              <a:rPr lang="ko-KR" altLang="en-US" sz="1600" dirty="0" smtClean="0"/>
              <a:t>에 넣고 특징 추출을 통해 </a:t>
            </a:r>
            <a:r>
              <a:rPr lang="en-US" altLang="ko-KR" sz="1600" dirty="0" smtClean="0"/>
              <a:t>Prediction Tensor (</a:t>
            </a:r>
            <a:r>
              <a:rPr lang="en-US" altLang="ko-KR" sz="1600" dirty="0" err="1" smtClean="0"/>
              <a:t>SxSx</a:t>
            </a:r>
            <a:r>
              <a:rPr lang="en-US" altLang="ko-KR" sz="1600" dirty="0" smtClean="0">
                <a:solidFill>
                  <a:srgbClr val="7030A0"/>
                </a:solidFill>
              </a:rPr>
              <a:t>(B*5+C)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생성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endParaRPr lang="en-US" altLang="ko-KR" sz="1600" dirty="0"/>
          </a:p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그리드 숫자</a:t>
            </a:r>
            <a:r>
              <a:rPr lang="en-US" altLang="ko-KR" sz="1600" dirty="0" smtClean="0"/>
              <a:t>, </a:t>
            </a:r>
            <a:r>
              <a:rPr lang="en-US" altLang="ko-KR" sz="1600" dirty="0" smtClean="0">
                <a:solidFill>
                  <a:srgbClr val="7030A0"/>
                </a:solidFill>
              </a:rPr>
              <a:t>B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그리드 별로 갖는 </a:t>
            </a:r>
            <a:r>
              <a:rPr lang="ko-KR" altLang="en-US" sz="1600" dirty="0" err="1" smtClean="0"/>
              <a:t>바운딩</a:t>
            </a:r>
            <a:r>
              <a:rPr lang="ko-KR" altLang="en-US" sz="1600" dirty="0" smtClean="0"/>
              <a:t> 박스의 개수</a:t>
            </a:r>
            <a:r>
              <a:rPr lang="en-US" altLang="ko-KR" sz="1600" dirty="0" smtClean="0"/>
              <a:t>, </a:t>
            </a:r>
            <a:r>
              <a:rPr lang="en-US" altLang="ko-KR" sz="1600" dirty="0" smtClean="0">
                <a:solidFill>
                  <a:srgbClr val="7030A0"/>
                </a:solidFill>
              </a:rPr>
              <a:t>5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바운딩</a:t>
            </a:r>
            <a:r>
              <a:rPr lang="ko-KR" altLang="en-US" sz="1600" dirty="0" smtClean="0"/>
              <a:t> 박스의 정보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x,y,w,h,c_s</a:t>
            </a:r>
            <a:r>
              <a:rPr lang="en-US" altLang="ko-KR" sz="1600" dirty="0" smtClean="0"/>
              <a:t>), </a:t>
            </a:r>
            <a:r>
              <a:rPr lang="en-US" altLang="ko-KR" sz="1600" dirty="0" smtClean="0">
                <a:solidFill>
                  <a:srgbClr val="7030A0"/>
                </a:solidFill>
              </a:rPr>
              <a:t>C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클래스 개수만큼의 조건부 확률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 smtClean="0"/>
              <a:t>S:7, B:2, C:20 -&gt; (7x7x(2x5+20)) -&gt; (7x7x</a:t>
            </a:r>
            <a:r>
              <a:rPr lang="en-US" altLang="ko-KR" sz="1600" dirty="0" smtClean="0">
                <a:solidFill>
                  <a:srgbClr val="7030A0"/>
                </a:solidFill>
              </a:rPr>
              <a:t>30</a:t>
            </a:r>
            <a:r>
              <a:rPr lang="en-US" altLang="ko-KR" sz="1600" dirty="0" smtClean="0"/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56" y="3825357"/>
            <a:ext cx="4762269" cy="308563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39" y="4016843"/>
            <a:ext cx="2187351" cy="218143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104" y="4016843"/>
            <a:ext cx="2163704" cy="218143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191539" y="6350175"/>
            <a:ext cx="5468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그리드 안에 </a:t>
            </a:r>
            <a:r>
              <a:rPr lang="ko-KR" altLang="en-US" dirty="0" err="1" smtClean="0"/>
              <a:t>바운딩</a:t>
            </a:r>
            <a:r>
              <a:rPr lang="ko-KR" altLang="en-US" dirty="0" smtClean="0"/>
              <a:t> 박스의 중앙점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x,y</a:t>
            </a:r>
            <a:r>
              <a:rPr lang="en-US" altLang="ko-KR" dirty="0" smtClean="0"/>
              <a:t>)</a:t>
            </a:r>
            <a:r>
              <a:rPr lang="ko-KR" altLang="en-US" dirty="0"/>
              <a:t>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위치해있음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7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823356" y="2157048"/>
            <a:ext cx="11548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숫자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B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별로 갖는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개수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5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정보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x,y,w,h,c_s</a:t>
            </a:r>
            <a:r>
              <a:rPr lang="en-US" altLang="ko-KR" sz="1600" dirty="0"/>
              <a:t>), </a:t>
            </a:r>
            <a:r>
              <a:rPr lang="en-US" altLang="ko-KR" sz="1600" dirty="0">
                <a:solidFill>
                  <a:srgbClr val="7030A0"/>
                </a:solidFill>
              </a:rPr>
              <a:t>C</a:t>
            </a:r>
            <a:r>
              <a:rPr lang="en-US" altLang="ko-KR" sz="1600" dirty="0"/>
              <a:t>: </a:t>
            </a:r>
            <a:r>
              <a:rPr lang="ko-KR" altLang="en-US" sz="1600" dirty="0"/>
              <a:t>클래스 개수만큼의 조건부 확률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/>
              <a:t>S:7, B:2, C:20 -&gt; (7x7x(2x5+20)) -&gt; (7x7x</a:t>
            </a:r>
            <a:r>
              <a:rPr lang="en-US" altLang="ko-KR" sz="1600" dirty="0">
                <a:solidFill>
                  <a:srgbClr val="7030A0"/>
                </a:solidFill>
              </a:rPr>
              <a:t>30</a:t>
            </a:r>
            <a:r>
              <a:rPr lang="en-US" altLang="ko-KR" sz="1600" dirty="0"/>
              <a:t>)</a:t>
            </a:r>
          </a:p>
          <a:p>
            <a:endParaRPr lang="en-US" altLang="ko-KR" sz="1600" dirty="0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84" y="3234266"/>
            <a:ext cx="9007878" cy="30006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30" y="5283309"/>
            <a:ext cx="3103862" cy="52891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446730" y="5932424"/>
            <a:ext cx="6721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Confidence score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있는지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있다면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박스에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/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</a:b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얼마나 포함되어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있는지의 신뢰도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16137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823356" y="2157048"/>
            <a:ext cx="11548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숫자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B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별로 갖는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개수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5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정보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x,y,w,h,c_s</a:t>
            </a:r>
            <a:r>
              <a:rPr lang="en-US" altLang="ko-KR" sz="1600" dirty="0"/>
              <a:t>), </a:t>
            </a:r>
            <a:r>
              <a:rPr lang="en-US" altLang="ko-KR" sz="1600" dirty="0">
                <a:solidFill>
                  <a:srgbClr val="7030A0"/>
                </a:solidFill>
              </a:rPr>
              <a:t>C</a:t>
            </a:r>
            <a:r>
              <a:rPr lang="en-US" altLang="ko-KR" sz="1600" dirty="0"/>
              <a:t>: </a:t>
            </a:r>
            <a:r>
              <a:rPr lang="ko-KR" altLang="en-US" sz="1600" dirty="0"/>
              <a:t>클래스 개수만큼의 조건부 확률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/>
              <a:t>S:7, B:2, C:20 -&gt; (7x7x(2x5+20)) -&gt; (7x7x</a:t>
            </a:r>
            <a:r>
              <a:rPr lang="en-US" altLang="ko-KR" sz="1600" dirty="0">
                <a:solidFill>
                  <a:srgbClr val="7030A0"/>
                </a:solidFill>
              </a:rPr>
              <a:t>30</a:t>
            </a:r>
            <a:r>
              <a:rPr lang="en-US" altLang="ko-KR" sz="1600" dirty="0"/>
              <a:t>)</a:t>
            </a:r>
          </a:p>
          <a:p>
            <a:endParaRPr lang="en-US" altLang="ko-KR" sz="16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52" y="3354471"/>
            <a:ext cx="8889520" cy="285563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722" y="5155293"/>
            <a:ext cx="3103862" cy="52891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382722" y="5804408"/>
            <a:ext cx="67214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Confidence score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있는지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있다면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박스에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/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</a:b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얼마나 포함되어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있는지의 신뢰도</a:t>
            </a:r>
            <a:endParaRPr lang="en-US" altLang="ko-KR" sz="900" dirty="0"/>
          </a:p>
        </p:txBody>
      </p:sp>
    </p:spTree>
    <p:extLst>
      <p:ext uri="{BB962C8B-B14F-4D97-AF65-F5344CB8AC3E}">
        <p14:creationId xmlns:p14="http://schemas.microsoft.com/office/powerpoint/2010/main" val="10306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823356" y="2157048"/>
            <a:ext cx="11548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7030A0"/>
                </a:solidFill>
              </a:rPr>
              <a:t>S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숫자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B</a:t>
            </a:r>
            <a:r>
              <a:rPr lang="en-US" altLang="ko-KR" sz="1600" dirty="0"/>
              <a:t>: </a:t>
            </a:r>
            <a:r>
              <a:rPr lang="ko-KR" altLang="en-US" sz="1600" dirty="0"/>
              <a:t>그리드 별로 갖는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개수</a:t>
            </a:r>
            <a:r>
              <a:rPr lang="en-US" altLang="ko-KR" sz="1600" dirty="0"/>
              <a:t>, </a:t>
            </a:r>
            <a:r>
              <a:rPr lang="en-US" altLang="ko-KR" sz="1600" dirty="0">
                <a:solidFill>
                  <a:srgbClr val="7030A0"/>
                </a:solidFill>
              </a:rPr>
              <a:t>5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바운딩</a:t>
            </a:r>
            <a:r>
              <a:rPr lang="ko-KR" altLang="en-US" sz="1600" dirty="0"/>
              <a:t> 박스의 정보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x,y,w,h,c_s</a:t>
            </a:r>
            <a:r>
              <a:rPr lang="en-US" altLang="ko-KR" sz="1600" dirty="0"/>
              <a:t>), </a:t>
            </a:r>
            <a:r>
              <a:rPr lang="en-US" altLang="ko-KR" sz="1600" dirty="0">
                <a:solidFill>
                  <a:srgbClr val="7030A0"/>
                </a:solidFill>
              </a:rPr>
              <a:t>C</a:t>
            </a:r>
            <a:r>
              <a:rPr lang="en-US" altLang="ko-KR" sz="1600" dirty="0"/>
              <a:t>: </a:t>
            </a:r>
            <a:r>
              <a:rPr lang="ko-KR" altLang="en-US" sz="1600" dirty="0"/>
              <a:t>클래스 개수만큼의 조건부 확률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</a:rPr>
              <a:t>Ex) </a:t>
            </a:r>
            <a:r>
              <a:rPr lang="en-US" altLang="ko-KR" sz="1600" dirty="0"/>
              <a:t>S:7, B:2, C:20 -&gt; (7x7x(2x5+20)) -&gt; (7x7x</a:t>
            </a:r>
            <a:r>
              <a:rPr lang="en-US" altLang="ko-KR" sz="1600" dirty="0">
                <a:solidFill>
                  <a:srgbClr val="7030A0"/>
                </a:solidFill>
              </a:rPr>
              <a:t>30</a:t>
            </a:r>
            <a:r>
              <a:rPr lang="en-US" altLang="ko-KR" sz="1600" dirty="0"/>
              <a:t>)</a:t>
            </a:r>
          </a:p>
          <a:p>
            <a:endParaRPr lang="en-US" altLang="ko-KR" sz="16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25" y="3354471"/>
            <a:ext cx="9534235" cy="313776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358" y="4678980"/>
            <a:ext cx="3190832" cy="3319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302" y="5251443"/>
            <a:ext cx="1752845" cy="33342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970358" y="5825396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객체가 존재할 때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</a:p>
          <a:p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클래스가 박스 안에 있을 확률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조건부 확률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96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24" y="2364923"/>
            <a:ext cx="8175219" cy="342104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77924" y="6035708"/>
            <a:ext cx="10309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GooLeNet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for Image Classification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모델을 기반으로 함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(24 Convolutional Layers + 2 Fully Connected Layers)</a:t>
            </a: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1x1 Convolution Layer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를 번갈아 사용하면서 특징 공간이 줄어드는 것이 특징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33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56" y="2209191"/>
            <a:ext cx="5434004" cy="37358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270" r="1"/>
          <a:stretch/>
        </p:blipFill>
        <p:spPr>
          <a:xfrm>
            <a:off x="5478220" y="2036843"/>
            <a:ext cx="6906953" cy="68589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058794" y="2837062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x,y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814698" y="3464933"/>
            <a:ext cx="17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w,h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892274" y="4391793"/>
            <a:ext cx="303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confidence score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309360" y="5388204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class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356" y="6043019"/>
            <a:ext cx="835212" cy="49494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rcRect l="-1" t="1" r="8347" b="-1333"/>
          <a:stretch/>
        </p:blipFill>
        <p:spPr>
          <a:xfrm>
            <a:off x="1710568" y="6059089"/>
            <a:ext cx="711712" cy="55736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346046" y="6168628"/>
            <a:ext cx="8206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박스의 변수에 대한 값을 더 반영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객체가 없는 영역에 대한 값을 덜 반영    하기 위한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하이퍼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파라미터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객체가 없는 영역이 훨씬 많기 때문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1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56" y="2209191"/>
            <a:ext cx="5434004" cy="37358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270" r="1"/>
          <a:stretch/>
        </p:blipFill>
        <p:spPr>
          <a:xfrm>
            <a:off x="5478220" y="2036843"/>
            <a:ext cx="6906953" cy="68589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058794" y="2837062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x,y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814698" y="3464933"/>
            <a:ext cx="177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w,h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892274" y="4391793"/>
            <a:ext cx="3039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confidence score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309360" y="5388204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class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에 대한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loss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777" y="6038371"/>
            <a:ext cx="813767" cy="97127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720" y="6038371"/>
            <a:ext cx="775656" cy="102497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967544" y="6181526"/>
            <a:ext cx="3924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셀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j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박스에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Responsible</a:t>
            </a:r>
            <a:r>
              <a:rPr lang="ko-KR" altLang="en-US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하면 </a:t>
            </a:r>
            <a:r>
              <a:rPr lang="en-US" altLang="ko-KR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아니면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0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437376" y="6181525"/>
            <a:ext cx="3924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: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번째 셀에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물체가 있으면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1,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아니면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0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3739896" y="4184380"/>
            <a:ext cx="265176" cy="3144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35068" y="4420837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accent5"/>
                </a:solidFill>
                <a:ea typeface="조선일보명조" panose="02030304000000000000" pitchFamily="18" charset="-127"/>
              </a:rPr>
              <a:t>IoU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05072" y="4819622"/>
            <a:ext cx="231682" cy="310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200244" y="50188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0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42" y="2036843"/>
            <a:ext cx="6450110" cy="23876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b="255"/>
          <a:stretch/>
        </p:blipFill>
        <p:spPr>
          <a:xfrm>
            <a:off x="802023" y="4610276"/>
            <a:ext cx="6851506" cy="2473656"/>
          </a:xfrm>
          <a:prstGeom prst="rect">
            <a:avLst/>
          </a:prstGeom>
        </p:spPr>
      </p:pic>
      <p:pic>
        <p:nvPicPr>
          <p:cNvPr id="12" name="그림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559834" y="3009070"/>
            <a:ext cx="5731510" cy="44323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209233" y="2510575"/>
            <a:ext cx="4227439" cy="364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b="1" kern="100" dirty="0">
                <a:solidFill>
                  <a:srgbClr val="343A4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 class specific confidence score</a:t>
            </a:r>
            <a:endParaRPr lang="ko-KR" altLang="ko-KR" sz="1100" b="1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742821" y="4424527"/>
            <a:ext cx="45417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rgbClr val="000000"/>
                </a:solidFill>
                <a:ea typeface="Arial" panose="020B0604020202020204" pitchFamily="34" charset="0"/>
              </a:rPr>
              <a:t>class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박스안에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존재하는지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박스가</a:t>
            </a:r>
            <a:r>
              <a:rPr lang="ko-KR" altLang="ko-KR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물체에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얼마나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적합</a:t>
            </a:r>
            <a:r>
              <a:rPr lang="ko-KR" altLang="en-US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하는지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ko-KR" altLang="ko-KR" dirty="0" smtClean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모두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포함해서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ea typeface="Arial" panose="020B0604020202020204" pitchFamily="34" charset="0"/>
              </a:rPr>
              <a:t>confidence score</a:t>
            </a:r>
            <a:r>
              <a:rPr lang="ko-KR" altLang="ko-K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ko-KR" altLang="ko-KR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ko-KR" altLang="ko-K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계산</a:t>
            </a:r>
            <a:endParaRPr lang="en-US" altLang="ko-K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 박스 당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개의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score 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생성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B:2, C:20 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</a:p>
          <a:p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 셀 당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score (20x1)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개 지님</a:t>
            </a:r>
            <a:r>
              <a:rPr lang="en-US" altLang="ko-K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7582047" y="3810553"/>
            <a:ext cx="198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* </a:t>
            </a:r>
            <a:r>
              <a:rPr lang="en-US" altLang="ko-KR" b="1" dirty="0" smtClean="0">
                <a:solidFill>
                  <a:srgbClr val="002060"/>
                </a:solidFill>
                <a:ea typeface="조선일보명조" panose="02030304000000000000" pitchFamily="18" charset="-127"/>
              </a:rPr>
              <a:t>Confidence </a:t>
            </a:r>
            <a:r>
              <a:rPr lang="en-US" altLang="ko-KR" b="1" dirty="0">
                <a:solidFill>
                  <a:srgbClr val="002060"/>
                </a:solidFill>
                <a:ea typeface="조선일보명조" panose="02030304000000000000" pitchFamily="18" charset="-127"/>
              </a:rPr>
              <a:t>score</a:t>
            </a:r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59834" y="3477993"/>
            <a:ext cx="2884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accent1"/>
                </a:solidFill>
              </a:rPr>
              <a:t>Conditional class probability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59834" y="3062115"/>
            <a:ext cx="1529302" cy="34473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9260618" y="3006372"/>
            <a:ext cx="1810022" cy="4459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1384280" y="2988126"/>
            <a:ext cx="1907064" cy="4641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21" idx="2"/>
          </p:cNvCxnSpPr>
          <p:nvPr/>
        </p:nvCxnSpPr>
        <p:spPr>
          <a:xfrm flipH="1">
            <a:off x="11384280" y="3452300"/>
            <a:ext cx="953532" cy="122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t="1" b="2062"/>
          <a:stretch/>
        </p:blipFill>
        <p:spPr>
          <a:xfrm>
            <a:off x="867225" y="2036843"/>
            <a:ext cx="4875207" cy="277290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b="1505"/>
          <a:stretch/>
        </p:blipFill>
        <p:spPr>
          <a:xfrm>
            <a:off x="6339774" y="2209191"/>
            <a:ext cx="6731879" cy="251037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855796" y="444041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701" y="5045117"/>
            <a:ext cx="2823753" cy="23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8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1979" y="2825188"/>
            <a:ext cx="1314334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RCNN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6098658" y="3409963"/>
            <a:ext cx="125047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YOLO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832451" y="2305584"/>
            <a:ext cx="177805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1.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객체 검출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22" y="2209191"/>
            <a:ext cx="11471938" cy="36155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54173" y="6054683"/>
            <a:ext cx="9898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Threshold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를 넘지 않는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score -&gt; 0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처리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클래스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관련 </a:t>
            </a:r>
            <a:r>
              <a:rPr lang="ko-KR" altLang="en-US" dirty="0" err="1" smtClean="0">
                <a:solidFill>
                  <a:schemeClr val="bg2">
                    <a:lumMod val="25000"/>
                  </a:schemeClr>
                </a:solidFill>
              </a:rPr>
              <a:t>박스들에서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 제외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내림차순 정렬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NMS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를 통해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0 Score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추가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-&gt;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논문에서는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98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개의 박스 중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</a:rPr>
              <a:t>개만 남게 됨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(Dog Box)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83308" y="6930365"/>
            <a:ext cx="858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Non Maximum Suppression: </a:t>
            </a:r>
            <a:r>
              <a:rPr lang="en-US" altLang="ko-KR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IoU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를 기반으로 일정 수준 겹쳐있는 박스들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score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를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0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처리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216" y="2257772"/>
            <a:ext cx="4876991" cy="2476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085" y="2592517"/>
            <a:ext cx="95263" cy="1428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863" y="2592517"/>
            <a:ext cx="124731" cy="12473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/>
          <a:srcRect t="-1" r="22331" b="-13369"/>
          <a:stretch/>
        </p:blipFill>
        <p:spPr>
          <a:xfrm>
            <a:off x="7209307" y="2291114"/>
            <a:ext cx="791694" cy="20519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/>
          <a:srcRect t="-1" r="22331" b="-13369"/>
          <a:stretch/>
        </p:blipFill>
        <p:spPr>
          <a:xfrm>
            <a:off x="9910869" y="2291114"/>
            <a:ext cx="791694" cy="2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21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</a:rPr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Non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Maximum Suppression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16" y="2257772"/>
            <a:ext cx="4876991" cy="2476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94" y="2257772"/>
            <a:ext cx="3267531" cy="63826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rcRect t="1895"/>
          <a:stretch/>
        </p:blipFill>
        <p:spPr>
          <a:xfrm>
            <a:off x="832294" y="2974428"/>
            <a:ext cx="3458907" cy="370328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rcRect b="11656"/>
          <a:stretch/>
        </p:blipFill>
        <p:spPr>
          <a:xfrm>
            <a:off x="2339288" y="6666956"/>
            <a:ext cx="1882266" cy="68537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411044" y="594917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1501" y="3106592"/>
            <a:ext cx="3426021" cy="357112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597" y="6795298"/>
            <a:ext cx="1992925" cy="55702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447365" y="594917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7979" y="3185634"/>
            <a:ext cx="3411619" cy="349208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9"/>
          <a:srcRect b="4740"/>
          <a:stretch/>
        </p:blipFill>
        <p:spPr>
          <a:xfrm>
            <a:off x="10075127" y="6795298"/>
            <a:ext cx="2154471" cy="442874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4411044" y="2449161"/>
            <a:ext cx="80505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accent2"/>
                </a:solidFill>
              </a:rPr>
              <a:t>[</a:t>
            </a:r>
            <a:r>
              <a:rPr lang="ko-KR" altLang="en-US" sz="1600" dirty="0" smtClean="0">
                <a:solidFill>
                  <a:schemeClr val="accent2"/>
                </a:solidFill>
              </a:rPr>
              <a:t>최고 점수 </a:t>
            </a:r>
            <a:r>
              <a:rPr lang="en-US" altLang="ko-KR" sz="1600" dirty="0" err="1" smtClean="0">
                <a:solidFill>
                  <a:schemeClr val="accent2"/>
                </a:solidFill>
              </a:rPr>
              <a:t>bbox</a:t>
            </a:r>
            <a:r>
              <a:rPr lang="en-US" altLang="ko-KR" sz="1600" dirty="0" smtClean="0">
                <a:solidFill>
                  <a:schemeClr val="accent2"/>
                </a:solidFill>
              </a:rPr>
              <a:t>]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현재 바라보는 </a:t>
            </a:r>
            <a:r>
              <a:rPr lang="en-US" altLang="ko-KR" sz="1600" dirty="0" err="1" smtClean="0">
                <a:solidFill>
                  <a:schemeClr val="bg2">
                    <a:lumMod val="25000"/>
                  </a:schemeClr>
                </a:solidFill>
              </a:rPr>
              <a:t>bbox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의 </a:t>
            </a:r>
            <a:r>
              <a:rPr lang="en-US" altLang="ko-KR" sz="1600" b="1" dirty="0" err="1" smtClean="0">
                <a:solidFill>
                  <a:schemeClr val="bg2">
                    <a:lumMod val="25000"/>
                  </a:schemeClr>
                </a:solidFill>
              </a:rPr>
              <a:t>IoU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가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0.5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보다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크면 후자의 점수를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으로 조정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615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22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>
                <a:solidFill>
                  <a:schemeClr val="bg2">
                    <a:lumMod val="25000"/>
                  </a:schemeClr>
                </a:solidFill>
              </a:rPr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Non 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Maximum Suppression</a:t>
            </a:r>
            <a:endParaRPr lang="en-US" altLang="ko-KR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16" y="2257772"/>
            <a:ext cx="4876991" cy="24768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94" y="2257772"/>
            <a:ext cx="3267531" cy="638264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411044" y="594917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52" y="3209544"/>
            <a:ext cx="3493029" cy="364062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748" y="3287221"/>
            <a:ext cx="3448011" cy="35629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rcRect b="8236"/>
          <a:stretch/>
        </p:blipFill>
        <p:spPr>
          <a:xfrm>
            <a:off x="6362735" y="6989451"/>
            <a:ext cx="1928023" cy="33699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4526" y="3287221"/>
            <a:ext cx="3608611" cy="370223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8403912" y="594917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749257" y="2057034"/>
            <a:ext cx="80505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u="sng" dirty="0" smtClean="0">
                <a:solidFill>
                  <a:schemeClr val="accent5">
                    <a:lumMod val="75000"/>
                  </a:schemeClr>
                </a:solidFill>
              </a:rPr>
              <a:t>두 번째로 큰 점수를 지닌 박스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를 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ko-KR" altLang="en-US" sz="1600" dirty="0" smtClean="0">
                <a:solidFill>
                  <a:schemeClr val="accent5">
                    <a:lumMod val="75000"/>
                  </a:schemeClr>
                </a:solidFill>
              </a:rPr>
              <a:t>최고 점수 </a:t>
            </a:r>
            <a:r>
              <a:rPr lang="en-US" altLang="ko-KR" sz="1600" dirty="0" err="1" smtClean="0">
                <a:solidFill>
                  <a:schemeClr val="accent5">
                    <a:lumMod val="75000"/>
                  </a:schemeClr>
                </a:solidFill>
              </a:rPr>
              <a:t>bbox</a:t>
            </a:r>
            <a:r>
              <a:rPr lang="en-US" altLang="ko-KR" sz="16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로 재 지정</a:t>
            </a:r>
            <a:endParaRPr lang="en-US" altLang="ko-K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ko-KR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ko-KR" altLang="en-US" sz="1600" dirty="0">
                <a:solidFill>
                  <a:schemeClr val="accent5">
                    <a:lumMod val="75000"/>
                  </a:schemeClr>
                </a:solidFill>
              </a:rPr>
              <a:t>최고 점수 </a:t>
            </a:r>
            <a:r>
              <a:rPr lang="en-US" altLang="ko-KR" sz="1600" dirty="0" err="1">
                <a:solidFill>
                  <a:schemeClr val="accent5">
                    <a:lumMod val="75000"/>
                  </a:schemeClr>
                </a:solidFill>
              </a:rPr>
              <a:t>bbox</a:t>
            </a:r>
            <a:r>
              <a:rPr lang="en-US" altLang="ko-KR" sz="1600" dirty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와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현재 바라보는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bbox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]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의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</a:rPr>
              <a:t>IoU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가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0.5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보다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크면 후자의 점수를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</a:rPr>
              <a:t>으로 조정 </a:t>
            </a:r>
            <a:endParaRPr lang="ko-KR" altLang="en-US" sz="1600" dirty="0"/>
          </a:p>
          <a:p>
            <a:endParaRPr lang="en-US" altLang="ko-KR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ko-KR" altLang="en-US" sz="1600" dirty="0"/>
          </a:p>
        </p:txBody>
      </p:sp>
      <p:sp>
        <p:nvSpPr>
          <p:cNvPr id="23" name="직사각형 22"/>
          <p:cNvSpPr/>
          <p:nvPr/>
        </p:nvSpPr>
        <p:spPr>
          <a:xfrm>
            <a:off x="9632583" y="7037419"/>
            <a:ext cx="2512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[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남은 </a:t>
            </a:r>
            <a:r>
              <a:rPr lang="en-US" altLang="ko-KR" b="1" dirty="0" err="1" smtClean="0">
                <a:solidFill>
                  <a:schemeClr val="bg2">
                    <a:lumMod val="25000"/>
                  </a:schemeClr>
                </a:solidFill>
              </a:rPr>
              <a:t>bbox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: bb47, bb15]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329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23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29" y="2108439"/>
            <a:ext cx="8298295" cy="25565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33" y="4736539"/>
            <a:ext cx="8450491" cy="261381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107424" y="3852158"/>
            <a:ext cx="417133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ea typeface="조선일보명조" panose="02030304000000000000" pitchFamily="18" charset="-127"/>
              </a:rPr>
              <a:t>모든 클래스에 대해서 </a:t>
            </a:r>
            <a:r>
              <a:rPr lang="en-US" altLang="ko-KR" dirty="0" smtClean="0">
                <a:ea typeface="조선일보명조" panose="02030304000000000000" pitchFamily="18" charset="-127"/>
              </a:rPr>
              <a:t>(1~3) </a:t>
            </a:r>
            <a:r>
              <a:rPr lang="ko-KR" altLang="en-US" dirty="0" smtClean="0">
                <a:ea typeface="조선일보명조" panose="02030304000000000000" pitchFamily="18" charset="-127"/>
              </a:rPr>
              <a:t>과정을 진행</a:t>
            </a:r>
            <a:endParaRPr lang="en-US" altLang="ko-KR" dirty="0" smtClean="0">
              <a:ea typeface="조선일보명조" panose="02030304000000000000" pitchFamily="18" charset="-127"/>
            </a:endParaRPr>
          </a:p>
          <a:p>
            <a:endParaRPr lang="en-US" altLang="ko-KR" dirty="0" smtClean="0"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ea typeface="조선일보명조" panose="02030304000000000000" pitchFamily="18" charset="-127"/>
              </a:rPr>
              <a:t>(-&gt;)</a:t>
            </a:r>
          </a:p>
          <a:p>
            <a:endParaRPr lang="en-US" altLang="ko-KR" dirty="0" smtClean="0">
              <a:ea typeface="조선일보명조" panose="02030304000000000000" pitchFamily="18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대부분의 </a:t>
            </a:r>
            <a:r>
              <a:rPr lang="ko-KR" altLang="en-US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박스는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0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으로 </a:t>
            </a:r>
            <a:r>
              <a:rPr lang="ko-KR" altLang="en-US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채워짐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856" y="2085348"/>
            <a:ext cx="4876991" cy="24768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855" y="4664943"/>
            <a:ext cx="3770569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24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856" y="2085348"/>
            <a:ext cx="4876991" cy="24768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33" y="2333033"/>
            <a:ext cx="6765864" cy="4676609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7512122" y="2411441"/>
            <a:ext cx="5233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최대한 겹치지 않으면서 개를 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7512122" y="2715223"/>
            <a:ext cx="569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고양이를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31" name="직사각형 30"/>
          <p:cNvSpPr/>
          <p:nvPr/>
        </p:nvSpPr>
        <p:spPr>
          <a:xfrm>
            <a:off x="7512122" y="2997680"/>
            <a:ext cx="569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않으면서 자전거를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32" name="직사각형 31"/>
          <p:cNvSpPr/>
          <p:nvPr/>
        </p:nvSpPr>
        <p:spPr>
          <a:xfrm>
            <a:off x="7512122" y="5823431"/>
            <a:ext cx="5279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차를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33" name="직사각형 32"/>
          <p:cNvSpPr/>
          <p:nvPr/>
        </p:nvSpPr>
        <p:spPr>
          <a:xfrm>
            <a:off x="7512121" y="6377969"/>
            <a:ext cx="5484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사람을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  <p:sp>
        <p:nvSpPr>
          <p:cNvPr id="34" name="직사각형 33"/>
          <p:cNvSpPr/>
          <p:nvPr/>
        </p:nvSpPr>
        <p:spPr>
          <a:xfrm>
            <a:off x="7512122" y="6119621"/>
            <a:ext cx="5690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최대한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겹치지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않으면서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원숭이를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잘 나타내는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 pitchFamily="18" charset="-127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들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 pitchFamily="18" charset="-127"/>
              </a:rPr>
              <a:t>찾기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829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25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77" y="2227912"/>
            <a:ext cx="3189834" cy="45906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009" y="2185237"/>
            <a:ext cx="2879952" cy="463333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097411" y="5427964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7425402" y="5427964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…. -&gt;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968" y="2185237"/>
            <a:ext cx="2516473" cy="460938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424961" y="1751148"/>
            <a:ext cx="6095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박스 중 가장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Score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가 큰 값이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보다 크면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check,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</a:rPr>
              <a:t>아니면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</a:rPr>
              <a:t>pass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617" y="2320089"/>
            <a:ext cx="266990" cy="12135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569" y="2320089"/>
            <a:ext cx="266990" cy="1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26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912288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Inference</a:t>
            </a:r>
            <a:endParaRPr lang="en-US" altLang="ko-KR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613" y="1571381"/>
            <a:ext cx="5630061" cy="563958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884377" y="3376190"/>
            <a:ext cx="41472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최종 결정을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통과하고</a:t>
            </a:r>
            <a:endParaRPr lang="en-US" altLang="ko-KR" dirty="0" smtClean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(Threshold=0.5)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보다 점수가 </a:t>
            </a:r>
            <a:endParaRPr lang="en-US" altLang="ko-KR" dirty="0" smtClean="0">
              <a:solidFill>
                <a:srgbClr val="FF0000"/>
              </a:solidFill>
              <a:ea typeface="조선일보명조" panose="02030304000000000000" pitchFamily="18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더 높은 박스들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만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나타낸다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 </a:t>
            </a:r>
          </a:p>
          <a:p>
            <a:endParaRPr lang="en-US" altLang="ko-KR" dirty="0">
              <a:solidFill>
                <a:schemeClr val="bg2">
                  <a:lumMod val="25000"/>
                </a:schemeClr>
              </a:solidFill>
              <a:ea typeface="조선일보명조" panose="02030304000000000000" pitchFamily="18" charset="-127"/>
            </a:endParaRPr>
          </a:p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이 과정에서 애매한 박스들이 지워진다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Ex) </a:t>
            </a:r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개의 발만 포함하는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</a:t>
            </a:r>
            <a:r>
              <a:rPr lang="ko-KR" altLang="en-US" b="1" dirty="0" smtClean="0">
                <a:solidFill>
                  <a:schemeClr val="accent5">
                    <a:lumMod val="75000"/>
                  </a:schemeClr>
                </a:solidFill>
                <a:ea typeface="조선일보명조" panose="02030304000000000000" pitchFamily="18" charset="-127"/>
              </a:rPr>
              <a:t>파란 색 박스</a:t>
            </a:r>
            <a:endParaRPr lang="en-US" altLang="ko-KR" b="1" dirty="0" smtClean="0">
              <a:solidFill>
                <a:schemeClr val="accent5">
                  <a:lumMod val="75000"/>
                </a:schemeClr>
              </a:solidFill>
              <a:ea typeface="조선일보명조" panose="02030304000000000000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rcRect l="14040" t="46805" r="12983" b="2069"/>
          <a:stretch/>
        </p:blipFill>
        <p:spPr>
          <a:xfrm>
            <a:off x="10852267" y="5130516"/>
            <a:ext cx="2136292" cy="153546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209" y="1753161"/>
            <a:ext cx="266990" cy="1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27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74601" y="3307080"/>
            <a:ext cx="289374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sz="4000" b="1" spc="3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234" y="2856468"/>
            <a:ext cx="3932488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종합설계프로젝트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- 201921725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안성현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rgbClr val="0D2E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2021/01/20&gt;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1" name="TextBox 20"/>
          <p:cNvSpPr txBox="1"/>
          <p:nvPr/>
        </p:nvSpPr>
        <p:spPr>
          <a:xfrm>
            <a:off x="520407" y="867292"/>
            <a:ext cx="101323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300" dirty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소개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b="1" dirty="0"/>
          </a:p>
          <a:p>
            <a:r>
              <a:rPr lang="ko-KR" altLang="en-US" sz="2400" b="1" dirty="0" err="1"/>
              <a:t>ㆍ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객체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검출 </a:t>
            </a:r>
            <a:r>
              <a:rPr lang="en-US" altLang="ko-KR" sz="20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en-US" altLang="ko-KR" sz="20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Object Detection)</a:t>
            </a:r>
          </a:p>
          <a:p>
            <a:endParaRPr lang="en-US" altLang="ko-KR" sz="1000" dirty="0"/>
          </a:p>
          <a:p>
            <a:r>
              <a:rPr lang="ko-KR" altLang="en-US" dirty="0"/>
              <a:t>    </a:t>
            </a:r>
            <a:r>
              <a:rPr lang="ko-KR" altLang="en-US" b="1" dirty="0" err="1"/>
              <a:t>ㆍ</a:t>
            </a:r>
            <a:r>
              <a:rPr lang="ko-KR" altLang="en-US" sz="1600" u="sng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입력</a:t>
            </a:r>
            <a:r>
              <a:rPr lang="ko-KR" altLang="en-US" sz="1600" u="sng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영상에서 사용자가 원하는 객체를 찾고 객체의 위치와 </a:t>
            </a:r>
            <a:r>
              <a:rPr lang="ko-KR" altLang="en-US" sz="1600" u="sng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바운딩</a:t>
            </a:r>
            <a:r>
              <a:rPr lang="ko-KR" altLang="en-US" sz="1600" u="sng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박스를 구하는 것</a:t>
            </a:r>
            <a:endParaRPr lang="en-US" altLang="ko-KR" sz="1600" u="sng" dirty="0"/>
          </a:p>
          <a:p>
            <a:r>
              <a:rPr lang="en-US" altLang="ko-KR" sz="1600" dirty="0"/>
              <a:t>     </a:t>
            </a:r>
            <a:r>
              <a:rPr lang="ko-KR" altLang="en-US" sz="1600" b="1" dirty="0" err="1"/>
              <a:t>ㆍ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템플릿이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 있을 때의 검출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템플릿이 없을 때의 검출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,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학습 데이터가 있을 때의 검출</a:t>
            </a:r>
            <a:endParaRPr lang="ko-KR" altLang="en-US" sz="160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362" y="3855726"/>
            <a:ext cx="3108563" cy="175576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659" y="3855726"/>
            <a:ext cx="2191056" cy="1943371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886167" y="5925198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1. </a:t>
            </a:r>
            <a:r>
              <a:rPr lang="ko-KR" altLang="en-US" sz="1600" dirty="0"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템플릿이 있을 때의 검출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342362" y="5885367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2. </a:t>
            </a:r>
            <a:r>
              <a:rPr lang="ko-KR" altLang="en-US" sz="1600" dirty="0"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템플릿이 없을 때의 검출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8816659" y="5885367"/>
            <a:ext cx="3081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3. </a:t>
            </a:r>
            <a:r>
              <a:rPr lang="ko-KR" altLang="en-US" sz="1600" dirty="0"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학습 데이터가  있을 때의 검출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167" y="3282960"/>
            <a:ext cx="4143033" cy="260240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857126" y="6334581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-&gt;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박스 안 객체의 클래스까지 예측 가능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 pitchFamily="18" charset="-127"/>
              </a:rPr>
              <a:t>!!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RCNN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R-CNN (Region Convolution Neural Network)</a:t>
            </a:r>
            <a:endParaRPr lang="en-US" altLang="ko-KR" sz="1000" dirty="0"/>
          </a:p>
        </p:txBody>
      </p:sp>
      <p:sp>
        <p:nvSpPr>
          <p:cNvPr id="10" name="직사각형 9"/>
          <p:cNvSpPr/>
          <p:nvPr/>
        </p:nvSpPr>
        <p:spPr>
          <a:xfrm>
            <a:off x="823357" y="2157048"/>
            <a:ext cx="8343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rgbClr val="FF0000"/>
                </a:solidFill>
              </a:rPr>
              <a:t>Selective search</a:t>
            </a:r>
            <a:r>
              <a:rPr lang="ko-KR" altLang="en-US" sz="1600" dirty="0">
                <a:solidFill>
                  <a:srgbClr val="FF0000"/>
                </a:solidFill>
              </a:rPr>
              <a:t>를 이용해서 </a:t>
            </a:r>
            <a:r>
              <a:rPr lang="en-US" altLang="ko-KR" sz="1600" dirty="0">
                <a:solidFill>
                  <a:srgbClr val="FF0000"/>
                </a:solidFill>
              </a:rPr>
              <a:t>proposal box</a:t>
            </a:r>
            <a:r>
              <a:rPr lang="ko-KR" altLang="en-US" sz="1600" dirty="0">
                <a:solidFill>
                  <a:srgbClr val="FF0000"/>
                </a:solidFill>
              </a:rPr>
              <a:t>들을 찾는다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rgbClr val="7030A0"/>
                </a:solidFill>
              </a:rPr>
              <a:t>box</a:t>
            </a:r>
            <a:r>
              <a:rPr lang="ko-KR" altLang="en-US" sz="1600" dirty="0">
                <a:solidFill>
                  <a:srgbClr val="7030A0"/>
                </a:solidFill>
              </a:rPr>
              <a:t>들을 </a:t>
            </a:r>
            <a:r>
              <a:rPr lang="en-US" altLang="ko-KR" sz="1600" dirty="0">
                <a:solidFill>
                  <a:srgbClr val="7030A0"/>
                </a:solidFill>
              </a:rPr>
              <a:t>CNN</a:t>
            </a:r>
            <a:r>
              <a:rPr lang="ko-KR" altLang="en-US" sz="1600" dirty="0">
                <a:solidFill>
                  <a:srgbClr val="7030A0"/>
                </a:solidFill>
              </a:rPr>
              <a:t>에 넣어서 </a:t>
            </a:r>
            <a:r>
              <a:rPr lang="en-US" altLang="ko-KR" sz="1600" dirty="0">
                <a:solidFill>
                  <a:srgbClr val="7030A0"/>
                </a:solidFill>
              </a:rPr>
              <a:t>feature</a:t>
            </a:r>
            <a:r>
              <a:rPr lang="ko-KR" altLang="en-US" sz="1600" dirty="0">
                <a:solidFill>
                  <a:srgbClr val="7030A0"/>
                </a:solidFill>
              </a:rPr>
              <a:t>를 파악한다</a:t>
            </a:r>
            <a:r>
              <a:rPr lang="en-US" altLang="ko-KR" sz="1600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rgbClr val="7030A0"/>
                </a:solidFill>
              </a:rPr>
              <a:t>Feature</a:t>
            </a:r>
            <a:r>
              <a:rPr lang="ko-KR" altLang="en-US" sz="1600" dirty="0">
                <a:solidFill>
                  <a:srgbClr val="7030A0"/>
                </a:solidFill>
              </a:rPr>
              <a:t>들을 </a:t>
            </a:r>
            <a:r>
              <a:rPr lang="en-US" altLang="ko-KR" sz="1600" dirty="0">
                <a:solidFill>
                  <a:srgbClr val="7030A0"/>
                </a:solidFill>
              </a:rPr>
              <a:t>SVM</a:t>
            </a:r>
            <a:r>
              <a:rPr lang="ko-KR" altLang="en-US" sz="1600" dirty="0">
                <a:solidFill>
                  <a:srgbClr val="7030A0"/>
                </a:solidFill>
              </a:rPr>
              <a:t>을 통해 분류한다</a:t>
            </a:r>
            <a:r>
              <a:rPr lang="en-US" altLang="ko-KR" sz="1600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/>
              <a:t>분류된 </a:t>
            </a:r>
            <a:r>
              <a:rPr lang="en-US" altLang="ko-KR" sz="1600" dirty="0"/>
              <a:t>box</a:t>
            </a:r>
            <a:r>
              <a:rPr lang="ko-KR" altLang="en-US" sz="1600" dirty="0"/>
              <a:t>와 </a:t>
            </a:r>
            <a:r>
              <a:rPr lang="en-US" altLang="ko-KR" sz="1600" dirty="0"/>
              <a:t>ground truth</a:t>
            </a:r>
            <a:r>
              <a:rPr lang="ko-KR" altLang="en-US" sz="1600" dirty="0"/>
              <a:t>를 비교하여 가중치를 업데이트한다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ko-KR" altLang="en-US" sz="1600" dirty="0" smtClean="0"/>
              <a:t>분류가 </a:t>
            </a:r>
            <a:r>
              <a:rPr lang="ko-KR" altLang="en-US" sz="1600" dirty="0"/>
              <a:t>된 </a:t>
            </a:r>
            <a:r>
              <a:rPr lang="en-US" altLang="ko-KR" sz="1600" dirty="0"/>
              <a:t>box</a:t>
            </a:r>
            <a:r>
              <a:rPr lang="ko-KR" altLang="en-US" sz="1600" dirty="0"/>
              <a:t>들의 점수를 보고 특정 점수 이상의 값을 가진 </a:t>
            </a:r>
            <a:r>
              <a:rPr lang="en-US" altLang="ko-KR" sz="1600" dirty="0"/>
              <a:t>box</a:t>
            </a:r>
            <a:r>
              <a:rPr lang="ko-KR" altLang="en-US" sz="1600" dirty="0"/>
              <a:t>만 표시한다</a:t>
            </a:r>
            <a:r>
              <a:rPr lang="en-US" altLang="ko-KR" sz="1600" dirty="0"/>
              <a:t>.</a:t>
            </a:r>
          </a:p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chemeClr val="accent6"/>
                </a:solidFill>
              </a:rPr>
              <a:t>Box </a:t>
            </a:r>
            <a:r>
              <a:rPr lang="en-US" altLang="ko-KR" sz="1600" dirty="0" err="1">
                <a:solidFill>
                  <a:schemeClr val="accent6"/>
                </a:solidFill>
              </a:rPr>
              <a:t>regressor</a:t>
            </a:r>
            <a:r>
              <a:rPr lang="ko-KR" altLang="en-US" sz="1600" dirty="0">
                <a:solidFill>
                  <a:schemeClr val="accent6"/>
                </a:solidFill>
              </a:rPr>
              <a:t>을 학습해서 </a:t>
            </a:r>
            <a:r>
              <a:rPr lang="en-US" altLang="ko-KR" sz="1600" dirty="0">
                <a:solidFill>
                  <a:schemeClr val="accent6"/>
                </a:solidFill>
              </a:rPr>
              <a:t>box</a:t>
            </a:r>
            <a:r>
              <a:rPr lang="ko-KR" altLang="en-US" sz="1600" dirty="0">
                <a:solidFill>
                  <a:schemeClr val="accent6"/>
                </a:solidFill>
              </a:rPr>
              <a:t>의 위치를 정확히 물체 위로 조정한다</a:t>
            </a:r>
            <a:r>
              <a:rPr lang="en-US" altLang="ko-KR" sz="1600" dirty="0">
                <a:solidFill>
                  <a:schemeClr val="accent6"/>
                </a:solidFill>
              </a:rPr>
              <a:t>. </a:t>
            </a:r>
            <a:endParaRPr lang="ko-KR" altLang="en-US" sz="1600" dirty="0">
              <a:solidFill>
                <a:schemeClr val="accent6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57" y="4109302"/>
            <a:ext cx="6725589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RCNN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R-CNN (Region Convolution Neural Network)</a:t>
            </a:r>
            <a:endParaRPr lang="en-US" altLang="ko-KR" sz="1000" dirty="0"/>
          </a:p>
        </p:txBody>
      </p:sp>
      <p:sp>
        <p:nvSpPr>
          <p:cNvPr id="20" name="직사각형 19"/>
          <p:cNvSpPr/>
          <p:nvPr/>
        </p:nvSpPr>
        <p:spPr>
          <a:xfrm>
            <a:off x="823357" y="2157048"/>
            <a:ext cx="8343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rgbClr val="FF0000"/>
                </a:solidFill>
              </a:rPr>
              <a:t>Selective search</a:t>
            </a:r>
            <a:r>
              <a:rPr lang="ko-KR" altLang="en-US" sz="1600" dirty="0">
                <a:solidFill>
                  <a:srgbClr val="FF0000"/>
                </a:solidFill>
              </a:rPr>
              <a:t>를 이용해서 </a:t>
            </a:r>
            <a:r>
              <a:rPr lang="en-US" altLang="ko-KR" sz="1600" dirty="0">
                <a:solidFill>
                  <a:srgbClr val="FF0000"/>
                </a:solidFill>
              </a:rPr>
              <a:t>proposal box</a:t>
            </a:r>
            <a:r>
              <a:rPr lang="ko-KR" altLang="en-US" sz="1600" dirty="0">
                <a:solidFill>
                  <a:srgbClr val="FF0000"/>
                </a:solidFill>
              </a:rPr>
              <a:t>들을 찾는다</a:t>
            </a:r>
            <a:r>
              <a:rPr lang="en-US" altLang="ko-KR" sz="16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rcRect r="1223" b="22630"/>
          <a:stretch/>
        </p:blipFill>
        <p:spPr>
          <a:xfrm>
            <a:off x="1128658" y="2615808"/>
            <a:ext cx="2126606" cy="145936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683" y="2615807"/>
            <a:ext cx="2052831" cy="149563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932" y="2615807"/>
            <a:ext cx="2052907" cy="1527518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1128658" y="4143325"/>
            <a:ext cx="7514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Segmentation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을 한 다음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object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가 있을만한 모든 영역에 대해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proposal 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를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찾는다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.</a:t>
            </a:r>
            <a:b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</a:b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이렇게 제안된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proposal 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중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2000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개만 사용한다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. 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823357" y="5004935"/>
            <a:ext cx="4300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7030A0"/>
                </a:solidFill>
              </a:rPr>
              <a:t>2.    box</a:t>
            </a:r>
            <a:r>
              <a:rPr lang="ko-KR" altLang="en-US" sz="1600" dirty="0">
                <a:solidFill>
                  <a:srgbClr val="7030A0"/>
                </a:solidFill>
              </a:rPr>
              <a:t>들을 </a:t>
            </a:r>
            <a:r>
              <a:rPr lang="en-US" altLang="ko-KR" sz="1600" dirty="0">
                <a:solidFill>
                  <a:srgbClr val="7030A0"/>
                </a:solidFill>
              </a:rPr>
              <a:t>CNN</a:t>
            </a:r>
            <a:r>
              <a:rPr lang="ko-KR" altLang="en-US" sz="1600" dirty="0">
                <a:solidFill>
                  <a:srgbClr val="7030A0"/>
                </a:solidFill>
              </a:rPr>
              <a:t>에 넣어서 </a:t>
            </a:r>
            <a:r>
              <a:rPr lang="en-US" altLang="ko-KR" sz="1600" dirty="0">
                <a:solidFill>
                  <a:srgbClr val="7030A0"/>
                </a:solidFill>
              </a:rPr>
              <a:t>feature</a:t>
            </a:r>
            <a:r>
              <a:rPr lang="ko-KR" altLang="en-US" sz="1600" dirty="0">
                <a:solidFill>
                  <a:srgbClr val="7030A0"/>
                </a:solidFill>
              </a:rPr>
              <a:t>를 파악한다</a:t>
            </a:r>
            <a:r>
              <a:rPr lang="en-US" altLang="ko-KR" sz="16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658" y="5496229"/>
            <a:ext cx="5420481" cy="1714739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6549139" y="5791048"/>
            <a:ext cx="67214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영상에서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에 해당하는 부분을 모두 자르고 잘라낸 영상들을 </a:t>
            </a:r>
            <a:r>
              <a:rPr lang="en-US" altLang="ko-KR" sz="16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AlexNet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에 넣는다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. (resize to 227*227*3)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9" name="직사각형 28"/>
          <p:cNvSpPr/>
          <p:nvPr/>
        </p:nvSpPr>
        <p:spPr>
          <a:xfrm>
            <a:off x="823357" y="2157048"/>
            <a:ext cx="8343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7030A0"/>
                </a:solidFill>
              </a:rPr>
              <a:t>3.    </a:t>
            </a:r>
            <a:r>
              <a:rPr lang="en-US" altLang="ko-KR" sz="1600" dirty="0">
                <a:solidFill>
                  <a:srgbClr val="7030A0"/>
                </a:solidFill>
              </a:rPr>
              <a:t>Feature</a:t>
            </a:r>
            <a:r>
              <a:rPr lang="ko-KR" altLang="en-US" sz="1600" dirty="0">
                <a:solidFill>
                  <a:srgbClr val="7030A0"/>
                </a:solidFill>
              </a:rPr>
              <a:t>들을 </a:t>
            </a:r>
            <a:r>
              <a:rPr lang="en-US" altLang="ko-KR" sz="1600" dirty="0">
                <a:solidFill>
                  <a:srgbClr val="7030A0"/>
                </a:solidFill>
              </a:rPr>
              <a:t>SVM</a:t>
            </a:r>
            <a:r>
              <a:rPr lang="ko-KR" altLang="en-US" sz="1600" dirty="0">
                <a:solidFill>
                  <a:srgbClr val="7030A0"/>
                </a:solidFill>
              </a:rPr>
              <a:t>을 통해 분류한다</a:t>
            </a:r>
            <a:r>
              <a:rPr lang="en-US" altLang="ko-KR" sz="16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119514" y="4418545"/>
            <a:ext cx="5729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2000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개의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box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를 사용하였으므로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Feature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도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2000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개가 생성된다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.</a:t>
            </a:r>
          </a:p>
          <a:p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이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Feature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들을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SVM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으로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분류한다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. (class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별로 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SVM </a:t>
            </a:r>
            <a:r>
              <a:rPr lang="ko-KR" altLang="en-US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분류</a:t>
            </a:r>
            <a:r>
              <a:rPr lang="en-US" altLang="ko-KR" sz="16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</a:t>
            </a: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23357" y="5222561"/>
            <a:ext cx="6453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4.    </a:t>
            </a:r>
            <a:r>
              <a:rPr lang="ko-KR" altLang="en-US" sz="1600" dirty="0"/>
              <a:t>분류된 값</a:t>
            </a:r>
            <a:r>
              <a:rPr lang="en-US" altLang="ko-KR" sz="1600" dirty="0"/>
              <a:t>(box)</a:t>
            </a:r>
            <a:r>
              <a:rPr lang="ko-KR" altLang="en-US" sz="1600" dirty="0"/>
              <a:t>과 </a:t>
            </a:r>
            <a:r>
              <a:rPr lang="en-US" altLang="ko-KR" sz="1600" dirty="0"/>
              <a:t>ground truth</a:t>
            </a:r>
            <a:r>
              <a:rPr lang="ko-KR" altLang="en-US" sz="1600" dirty="0"/>
              <a:t>를 비교하여 가중치를 업데이트한다</a:t>
            </a:r>
            <a:r>
              <a:rPr lang="en-US" altLang="ko-KR" sz="1600"/>
              <a:t>. </a:t>
            </a:r>
            <a:endParaRPr lang="en-US" altLang="ko-KR" sz="160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11" y="2615806"/>
            <a:ext cx="2069729" cy="1682535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823357" y="5780356"/>
            <a:ext cx="7320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5.    </a:t>
            </a:r>
            <a:r>
              <a:rPr lang="ko-KR" altLang="en-US" sz="1600" dirty="0"/>
              <a:t>분류가 된 </a:t>
            </a:r>
            <a:r>
              <a:rPr lang="en-US" altLang="ko-KR" sz="1600" dirty="0"/>
              <a:t>box</a:t>
            </a:r>
            <a:r>
              <a:rPr lang="ko-KR" altLang="en-US" sz="1600" dirty="0"/>
              <a:t>들의 점수를 보고 </a:t>
            </a:r>
            <a:r>
              <a:rPr lang="ko-KR" altLang="en-US" sz="1600" dirty="0">
                <a:solidFill>
                  <a:srgbClr val="FFC000"/>
                </a:solidFill>
              </a:rPr>
              <a:t>특정 점수 이상의 값을 가진 </a:t>
            </a:r>
            <a:r>
              <a:rPr lang="en-US" altLang="ko-KR" sz="1600" dirty="0">
                <a:solidFill>
                  <a:srgbClr val="FFC000"/>
                </a:solidFill>
              </a:rPr>
              <a:t>box</a:t>
            </a:r>
            <a:r>
              <a:rPr lang="ko-KR" altLang="en-US" sz="1600" dirty="0">
                <a:solidFill>
                  <a:srgbClr val="FFC000"/>
                </a:solidFill>
              </a:rPr>
              <a:t>만 표시</a:t>
            </a:r>
            <a:r>
              <a:rPr lang="ko-KR" altLang="en-US" sz="1600" dirty="0"/>
              <a:t>한다</a:t>
            </a:r>
            <a:r>
              <a:rPr lang="en-US" altLang="ko-KR" sz="1600" dirty="0"/>
              <a:t>.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823357" y="6423306"/>
            <a:ext cx="4414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latin typeface="Spoqa Han Sans"/>
              </a:rPr>
              <a:t>(Ground-truth:</a:t>
            </a:r>
            <a:r>
              <a:rPr lang="ko-KR" altLang="en-US" sz="1200" b="1" dirty="0">
                <a:latin typeface="Spoqa Han Sans"/>
              </a:rPr>
              <a:t> </a:t>
            </a:r>
            <a:r>
              <a:rPr lang="ko-KR" altLang="en-US" sz="1200" dirty="0">
                <a:latin typeface="Spoqa Han Sans"/>
              </a:rPr>
              <a:t>학습하고자 하는 데이터의 원본 혹은 실제 값</a:t>
            </a:r>
            <a:r>
              <a:rPr lang="en-US" altLang="ko-KR" sz="1200" dirty="0">
                <a:latin typeface="Spoqa Han Sans"/>
              </a:rPr>
              <a:t>)</a:t>
            </a:r>
            <a:endParaRPr lang="ko-KR" alt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RCNN</a:t>
            </a:r>
          </a:p>
          <a:p>
            <a:endParaRPr lang="en-US" altLang="ko-KR" b="1" dirty="0"/>
          </a:p>
          <a:p>
            <a:r>
              <a:rPr lang="ko-KR" altLang="en-US" sz="2400" dirty="0" err="1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R-CNN (Region Convolution Neural Network)</a:t>
            </a:r>
            <a:endParaRPr lang="en-US" altLang="ko-KR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724" y="1926841"/>
            <a:ext cx="3112675" cy="23886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8" y="1820333"/>
            <a:ext cx="3463957" cy="26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RCNN</a:t>
            </a:r>
          </a:p>
          <a:p>
            <a:endParaRPr lang="en-US" altLang="ko-KR" b="1" dirty="0"/>
          </a:p>
          <a:p>
            <a:r>
              <a:rPr lang="ko-KR" altLang="en-US" sz="2400" dirty="0" err="1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R-CNN (Region Convolution Neural Network)</a:t>
            </a:r>
            <a:endParaRPr lang="en-US" altLang="ko-KR" sz="1000" dirty="0"/>
          </a:p>
        </p:txBody>
      </p:sp>
      <p:sp>
        <p:nvSpPr>
          <p:cNvPr id="39" name="직사각형 38"/>
          <p:cNvSpPr/>
          <p:nvPr/>
        </p:nvSpPr>
        <p:spPr>
          <a:xfrm>
            <a:off x="823357" y="2158894"/>
            <a:ext cx="6440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600" dirty="0">
                <a:solidFill>
                  <a:srgbClr val="70AD47"/>
                </a:solidFill>
              </a:rPr>
              <a:t>6.    Box </a:t>
            </a:r>
            <a:r>
              <a:rPr lang="en-US" altLang="ko-KR" sz="1600" dirty="0" err="1">
                <a:solidFill>
                  <a:srgbClr val="70AD47"/>
                </a:solidFill>
              </a:rPr>
              <a:t>regressor</a:t>
            </a:r>
            <a:r>
              <a:rPr lang="ko-KR" altLang="en-US" sz="1600" dirty="0">
                <a:solidFill>
                  <a:srgbClr val="70AD47"/>
                </a:solidFill>
              </a:rPr>
              <a:t>을 학습해서 </a:t>
            </a:r>
            <a:r>
              <a:rPr lang="en-US" altLang="ko-KR" sz="1600" dirty="0">
                <a:solidFill>
                  <a:srgbClr val="70AD47"/>
                </a:solidFill>
              </a:rPr>
              <a:t>box</a:t>
            </a:r>
            <a:r>
              <a:rPr lang="ko-KR" altLang="en-US" sz="1600" dirty="0">
                <a:solidFill>
                  <a:srgbClr val="70AD47"/>
                </a:solidFill>
              </a:rPr>
              <a:t>의 위치를 정확히 물체 위로 조정한다</a:t>
            </a:r>
            <a:r>
              <a:rPr lang="en-US" altLang="ko-KR" sz="1600" dirty="0">
                <a:solidFill>
                  <a:srgbClr val="70AD47"/>
                </a:solidFill>
              </a:rPr>
              <a:t>. </a:t>
            </a:r>
            <a:endParaRPr lang="ko-KR" altLang="en-US" sz="1600" dirty="0">
              <a:solidFill>
                <a:srgbClr val="70AD47"/>
              </a:solidFill>
            </a:endParaRPr>
          </a:p>
        </p:txBody>
      </p:sp>
      <p:pic>
        <p:nvPicPr>
          <p:cNvPr id="54" name="Picture 2" descr="Object Detection for Dummies Part 3: R-CNN Family | Lil&amp;amp;#39;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66" y="2775936"/>
            <a:ext cx="6143202" cy="3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09" y="2619499"/>
            <a:ext cx="2410161" cy="428685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609" y="3450553"/>
            <a:ext cx="2534004" cy="400106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609" y="4210569"/>
            <a:ext cx="3867690" cy="362001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023" y="4929129"/>
            <a:ext cx="2400635" cy="1619476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1154451" y="3060951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proposal box (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중심점</a:t>
            </a:r>
            <a:r>
              <a:rPr lang="en-US" altLang="ko-KR" sz="1400" dirty="0" err="1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x,y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너비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높이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154451" y="3767173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</a:rPr>
              <a:t>ground truth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box (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중심점</a:t>
            </a:r>
            <a:r>
              <a:rPr lang="en-US" altLang="ko-KR" sz="1400" dirty="0" err="1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x,y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너비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높이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154451" y="4596961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smtClean="0">
                <a:solidFill>
                  <a:schemeClr val="accent6"/>
                </a:solidFill>
              </a:rPr>
              <a:t>필요한 </a:t>
            </a:r>
            <a:r>
              <a:rPr lang="ko-KR" altLang="en-US" sz="1400" dirty="0" err="1" smtClean="0">
                <a:solidFill>
                  <a:schemeClr val="accent6"/>
                </a:solidFill>
              </a:rPr>
              <a:t>이동량</a:t>
            </a:r>
            <a:r>
              <a:rPr lang="ko-KR" altLang="en-US" sz="1400" dirty="0" smtClean="0">
                <a:solidFill>
                  <a:schemeClr val="accent6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accent6"/>
                </a:solidFill>
              </a:rPr>
              <a:t>예측치를</a:t>
            </a:r>
            <a:r>
              <a:rPr lang="ko-KR" altLang="en-US" sz="1400" dirty="0" smtClean="0">
                <a:solidFill>
                  <a:schemeClr val="accent6"/>
                </a:solidFill>
              </a:rPr>
              <a:t> 구하는 함수 </a:t>
            </a:r>
            <a:r>
              <a:rPr lang="en-US" altLang="ko-KR" sz="1400" dirty="0">
                <a:solidFill>
                  <a:schemeClr val="accent6"/>
                </a:solidFill>
              </a:rPr>
              <a:t>&lt;</a:t>
            </a:r>
            <a:r>
              <a:rPr lang="ko-KR" altLang="en-US" sz="1400" dirty="0">
                <a:solidFill>
                  <a:schemeClr val="accent6"/>
                </a:solidFill>
              </a:rPr>
              <a:t>얻고자 하는 함수</a:t>
            </a:r>
            <a:r>
              <a:rPr lang="en-US" altLang="ko-KR" sz="1400" dirty="0">
                <a:solidFill>
                  <a:schemeClr val="accent6"/>
                </a:solidFill>
              </a:rPr>
              <a:t>&gt;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165023" y="6578981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</a:rPr>
              <a:t>p</a:t>
            </a:r>
            <a:r>
              <a:rPr lang="ko-KR" altLang="en-US" sz="1400" dirty="0">
                <a:solidFill>
                  <a:schemeClr val="accent6"/>
                </a:solidFill>
              </a:rPr>
              <a:t>를 이동시키는 함수의 식</a:t>
            </a:r>
            <a:r>
              <a:rPr lang="en-US" altLang="ko-KR" sz="1400" dirty="0" smtClean="0">
                <a:solidFill>
                  <a:schemeClr val="accent6"/>
                </a:solidFill>
              </a:rPr>
              <a:t>(</a:t>
            </a:r>
            <a:r>
              <a:rPr lang="ko-KR" altLang="en-US" sz="1400" dirty="0" smtClean="0">
                <a:solidFill>
                  <a:schemeClr val="accent6"/>
                </a:solidFill>
              </a:rPr>
              <a:t>이미지 크기와 비례해서 조정</a:t>
            </a:r>
            <a:r>
              <a:rPr lang="en-US" altLang="ko-KR" sz="1400" dirty="0" smtClean="0">
                <a:solidFill>
                  <a:schemeClr val="accent6"/>
                </a:solidFill>
              </a:rPr>
              <a:t>)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RCNN</a:t>
            </a:r>
          </a:p>
          <a:p>
            <a:endParaRPr lang="en-US" altLang="ko-KR" b="1" dirty="0"/>
          </a:p>
          <a:p>
            <a:r>
              <a:rPr lang="ko-KR" altLang="en-US" sz="2400" dirty="0" err="1"/>
              <a:t>ㆍ</a:t>
            </a:r>
            <a:r>
              <a:rPr lang="en-US" altLang="ko-KR" sz="2000" dirty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R-CNN (Region Convolution Neural Network)</a:t>
            </a:r>
            <a:endParaRPr lang="en-US" altLang="ko-KR" sz="1000" dirty="0"/>
          </a:p>
        </p:txBody>
      </p:sp>
      <p:sp>
        <p:nvSpPr>
          <p:cNvPr id="39" name="직사각형 38"/>
          <p:cNvSpPr/>
          <p:nvPr/>
        </p:nvSpPr>
        <p:spPr>
          <a:xfrm>
            <a:off x="823357" y="2158894"/>
            <a:ext cx="6440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600" dirty="0">
                <a:solidFill>
                  <a:srgbClr val="70AD47"/>
                </a:solidFill>
              </a:rPr>
              <a:t>6.    Box </a:t>
            </a:r>
            <a:r>
              <a:rPr lang="en-US" altLang="ko-KR" sz="1600" dirty="0" err="1">
                <a:solidFill>
                  <a:srgbClr val="70AD47"/>
                </a:solidFill>
              </a:rPr>
              <a:t>regressor</a:t>
            </a:r>
            <a:r>
              <a:rPr lang="ko-KR" altLang="en-US" sz="1600" dirty="0">
                <a:solidFill>
                  <a:srgbClr val="70AD47"/>
                </a:solidFill>
              </a:rPr>
              <a:t>을 학습해서 </a:t>
            </a:r>
            <a:r>
              <a:rPr lang="en-US" altLang="ko-KR" sz="1600" dirty="0">
                <a:solidFill>
                  <a:srgbClr val="70AD47"/>
                </a:solidFill>
              </a:rPr>
              <a:t>box</a:t>
            </a:r>
            <a:r>
              <a:rPr lang="ko-KR" altLang="en-US" sz="1600" dirty="0">
                <a:solidFill>
                  <a:srgbClr val="70AD47"/>
                </a:solidFill>
              </a:rPr>
              <a:t>의 위치를 정확히 물체 위로 조정한다</a:t>
            </a:r>
            <a:r>
              <a:rPr lang="en-US" altLang="ko-KR" sz="1600" dirty="0">
                <a:solidFill>
                  <a:srgbClr val="70AD47"/>
                </a:solidFill>
              </a:rPr>
              <a:t>. </a:t>
            </a:r>
            <a:endParaRPr lang="ko-KR" altLang="en-US" sz="1600" dirty="0">
              <a:solidFill>
                <a:srgbClr val="70AD47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609" y="2619499"/>
            <a:ext cx="2410161" cy="42868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09" y="3450553"/>
            <a:ext cx="2534004" cy="400106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609" y="4210569"/>
            <a:ext cx="3867690" cy="362001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023" y="4929129"/>
            <a:ext cx="2400635" cy="1619476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606" y="3443766"/>
            <a:ext cx="4706007" cy="75258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7396" y="4929129"/>
            <a:ext cx="2295845" cy="1428949"/>
          </a:xfrm>
          <a:prstGeom prst="rect">
            <a:avLst/>
          </a:prstGeom>
        </p:spPr>
      </p:pic>
      <p:sp>
        <p:nvSpPr>
          <p:cNvPr id="46" name="직사각형 45"/>
          <p:cNvSpPr/>
          <p:nvPr/>
        </p:nvSpPr>
        <p:spPr>
          <a:xfrm>
            <a:off x="1154451" y="3060951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proposal box (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중심점</a:t>
            </a:r>
            <a:r>
              <a:rPr lang="en-US" altLang="ko-KR" sz="1400" dirty="0" err="1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x,y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너비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높이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154451" y="3767173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</a:rPr>
              <a:t>ground truth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box (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중심점</a:t>
            </a:r>
            <a:r>
              <a:rPr lang="en-US" altLang="ko-KR" sz="1400" dirty="0" err="1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x,y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너비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,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높이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154451" y="4596961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smtClean="0">
                <a:solidFill>
                  <a:schemeClr val="accent6"/>
                </a:solidFill>
              </a:rPr>
              <a:t>필요한 </a:t>
            </a:r>
            <a:r>
              <a:rPr lang="ko-KR" altLang="en-US" sz="1400" dirty="0" err="1" smtClean="0">
                <a:solidFill>
                  <a:schemeClr val="accent6"/>
                </a:solidFill>
              </a:rPr>
              <a:t>이동량</a:t>
            </a:r>
            <a:r>
              <a:rPr lang="ko-KR" altLang="en-US" sz="1400" dirty="0" smtClean="0">
                <a:solidFill>
                  <a:schemeClr val="accent6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accent6"/>
                </a:solidFill>
              </a:rPr>
              <a:t>예측치를</a:t>
            </a:r>
            <a:r>
              <a:rPr lang="ko-KR" altLang="en-US" sz="1400" dirty="0" smtClean="0">
                <a:solidFill>
                  <a:schemeClr val="accent6"/>
                </a:solidFill>
              </a:rPr>
              <a:t> 구하는 함수 </a:t>
            </a:r>
            <a:r>
              <a:rPr lang="en-US" altLang="ko-KR" sz="1400" dirty="0">
                <a:solidFill>
                  <a:schemeClr val="accent6"/>
                </a:solidFill>
              </a:rPr>
              <a:t>&lt;</a:t>
            </a:r>
            <a:r>
              <a:rPr lang="ko-KR" altLang="en-US" sz="1400" dirty="0">
                <a:solidFill>
                  <a:schemeClr val="accent6"/>
                </a:solidFill>
              </a:rPr>
              <a:t>얻고자 하는 함수</a:t>
            </a:r>
            <a:r>
              <a:rPr lang="en-US" altLang="ko-KR" sz="1400" dirty="0">
                <a:solidFill>
                  <a:schemeClr val="accent6"/>
                </a:solidFill>
              </a:rPr>
              <a:t>&gt;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165023" y="6578981"/>
            <a:ext cx="67214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</a:rPr>
              <a:t>p</a:t>
            </a:r>
            <a:r>
              <a:rPr lang="ko-KR" altLang="en-US" sz="1400" dirty="0">
                <a:solidFill>
                  <a:schemeClr val="accent6"/>
                </a:solidFill>
              </a:rPr>
              <a:t>를 이동시키는 함수의 식</a:t>
            </a:r>
            <a:r>
              <a:rPr lang="en-US" altLang="ko-KR" sz="1400" dirty="0" smtClean="0">
                <a:solidFill>
                  <a:schemeClr val="accent6"/>
                </a:solidFill>
              </a:rPr>
              <a:t>(</a:t>
            </a:r>
            <a:r>
              <a:rPr lang="ko-KR" altLang="en-US" sz="1400" dirty="0" smtClean="0">
                <a:solidFill>
                  <a:schemeClr val="accent6"/>
                </a:solidFill>
              </a:rPr>
              <a:t>이미지 크기와 비례해서 조정</a:t>
            </a:r>
            <a:r>
              <a:rPr lang="en-US" altLang="ko-KR" sz="1400" dirty="0" smtClean="0">
                <a:solidFill>
                  <a:schemeClr val="accent6"/>
                </a:solidFill>
              </a:rPr>
              <a:t>)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396" y="2641793"/>
            <a:ext cx="2248214" cy="419158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7283343" y="3168068"/>
            <a:ext cx="5236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d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함수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: 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학습 가능한 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weight * pool5 layer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에서 얻어낸 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Feature Vector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7282606" y="4159490"/>
            <a:ext cx="4004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weight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를 얻기 위한 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loss function </a:t>
            </a:r>
            <a:r>
              <a:rPr lang="en-US" altLang="ko-KR" sz="1400" b="1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&lt;</a:t>
            </a:r>
            <a:r>
              <a:rPr lang="ko-KR" altLang="en-US" sz="1400" b="1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선형 회귀 학습</a:t>
            </a:r>
            <a:r>
              <a:rPr lang="en-US" altLang="ko-KR" sz="1400" b="1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&gt;</a:t>
            </a:r>
            <a:endParaRPr lang="ko-KR" altLang="en-US" sz="1400" b="1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7387396" y="6418238"/>
            <a:ext cx="3284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P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를 </a:t>
            </a:r>
            <a:r>
              <a:rPr lang="en-US" altLang="ko-KR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G</a:t>
            </a:r>
            <a:r>
              <a:rPr lang="ko-KR" altLang="en-US" sz="1400" dirty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로 이동시키기 위해 필요한 </a:t>
            </a:r>
            <a:r>
              <a:rPr lang="ko-KR" altLang="en-US" sz="1400" dirty="0" err="1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이동량</a:t>
            </a:r>
            <a:endParaRPr lang="ko-KR" altLang="en-US" sz="1400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282606" y="4523444"/>
            <a:ext cx="5596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ti</a:t>
            </a:r>
            <a:r>
              <a:rPr lang="en-US" altLang="ko-KR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(</a:t>
            </a:r>
            <a:r>
              <a:rPr lang="ko-KR" alt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실제 필요한 </a:t>
            </a:r>
            <a:r>
              <a:rPr lang="ko-KR" altLang="en-US" sz="1400" b="1" dirty="0" err="1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이동량</a:t>
            </a:r>
            <a:r>
              <a:rPr lang="en-US" altLang="ko-KR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 – di (</a:t>
            </a:r>
            <a:r>
              <a:rPr lang="ko-KR" altLang="en-US" sz="1400" b="1" dirty="0" err="1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이동량</a:t>
            </a:r>
            <a:r>
              <a:rPr lang="ko-KR" alt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 </a:t>
            </a:r>
            <a:r>
              <a:rPr lang="ko-KR" altLang="en-US" sz="1400" b="1" dirty="0" err="1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예측치</a:t>
            </a:r>
            <a:r>
              <a:rPr lang="en-US" altLang="ko-KR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) </a:t>
            </a:r>
            <a:r>
              <a:rPr lang="ko-KR" altLang="en-US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조선일보명조" panose="02030304000000000000"/>
                <a:cs typeface="Calibri" panose="020F0502020204030204" pitchFamily="34" charset="0"/>
              </a:rPr>
              <a:t>를 기준으로 모델 업데이트</a:t>
            </a:r>
            <a:endParaRPr lang="ko-KR" altLang="en-US" sz="1400" b="1" dirty="0">
              <a:solidFill>
                <a:schemeClr val="accent6"/>
              </a:solidFill>
              <a:latin typeface="Calibri" panose="020F0502020204030204" pitchFamily="34" charset="0"/>
              <a:ea typeface="조선일보명조" panose="0203030400000000000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267" y="7009642"/>
            <a:ext cx="1432322" cy="402652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37" name="직사각형 3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rgbClr val="0D2E8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38" name="TextBox 37"/>
          <p:cNvSpPr txBox="1"/>
          <p:nvPr/>
        </p:nvSpPr>
        <p:spPr>
          <a:xfrm>
            <a:off x="520407" y="867292"/>
            <a:ext cx="10132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pc="300" dirty="0" smtClean="0">
                <a:latin typeface="조선일보명조" panose="02030304000000000000" pitchFamily="18" charset="-127"/>
                <a:ea typeface="조선일보명조" panose="02030304000000000000"/>
                <a:cs typeface="조선일보명조" panose="02030304000000000000" pitchFamily="18" charset="-127"/>
              </a:rPr>
              <a:t>YOLO</a:t>
            </a:r>
          </a:p>
          <a:p>
            <a:endParaRPr lang="en-US" altLang="ko-KR" b="1" dirty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YOLO (You Only Look Once)</a:t>
            </a:r>
            <a:endParaRPr lang="en-US" altLang="ko-KR" sz="1000" dirty="0"/>
          </a:p>
        </p:txBody>
      </p:sp>
      <p:sp>
        <p:nvSpPr>
          <p:cNvPr id="21" name="직사각형 20"/>
          <p:cNvSpPr/>
          <p:nvPr/>
        </p:nvSpPr>
        <p:spPr>
          <a:xfrm>
            <a:off x="823357" y="2157048"/>
            <a:ext cx="8343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/>
              <a:t>딱 한 번만 본다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r>
              <a:rPr lang="ko-KR" altLang="en-US" sz="1600" dirty="0" smtClean="0"/>
              <a:t>통합한다 </a:t>
            </a:r>
            <a:r>
              <a:rPr lang="en-US" altLang="ko-KR" sz="1600" dirty="0" smtClean="0"/>
              <a:t>(One-stage-method)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/>
              <a:t>빠르다</a:t>
            </a:r>
            <a:endParaRPr lang="ko-KR" altLang="en-US" sz="1600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90" y="3511919"/>
            <a:ext cx="2052907" cy="152751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681" y="3849624"/>
            <a:ext cx="4057043" cy="128342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338" y="3450512"/>
            <a:ext cx="2069729" cy="168253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044067" y="467010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7471724" y="467010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9636115" y="4670105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-&gt;</a:t>
            </a:r>
            <a:endParaRPr lang="ko-KR" altLang="en-US" dirty="0"/>
          </a:p>
        </p:txBody>
      </p:sp>
      <p:pic>
        <p:nvPicPr>
          <p:cNvPr id="1026" name="Picture 2" descr="Object Detection for Dummies Part 3: R-CNN Family | Lil&amp;amp;#39;Lo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699" y="3459996"/>
            <a:ext cx="2345527" cy="15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92" y="5200914"/>
            <a:ext cx="6856392" cy="17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2524</TotalTime>
  <Words>1294</Words>
  <Application>Microsoft Office PowerPoint</Application>
  <PresentationFormat>사용자 지정</PresentationFormat>
  <Paragraphs>235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6" baseType="lpstr">
      <vt:lpstr>Spoqa Han Sans</vt:lpstr>
      <vt:lpstr>맑은 고딕</vt:lpstr>
      <vt:lpstr>조선일보명조</vt:lpstr>
      <vt:lpstr>Arial</vt:lpstr>
      <vt:lpstr>Calibri</vt:lpstr>
      <vt:lpstr>Calibri Light</vt:lpstr>
      <vt:lpstr>Times New Roman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192</cp:revision>
  <dcterms:created xsi:type="dcterms:W3CDTF">2021-09-26T02:36:25Z</dcterms:created>
  <dcterms:modified xsi:type="dcterms:W3CDTF">2022-03-29T08:06:08Z</dcterms:modified>
</cp:coreProperties>
</file>