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8"/>
  </p:notesMasterIdLst>
  <p:sldIdLst>
    <p:sldId id="256" r:id="rId2"/>
    <p:sldId id="261" r:id="rId3"/>
    <p:sldId id="334" r:id="rId4"/>
    <p:sldId id="335" r:id="rId5"/>
    <p:sldId id="336" r:id="rId6"/>
    <p:sldId id="325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262" r:id="rId17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4"/>
            <p14:sldId id="335"/>
            <p14:sldId id="336"/>
            <p14:sldId id="325"/>
            <p14:sldId id="324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  <a:srgbClr val="B9BB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128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3/25/2022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jqNCdjOB15s&amp;t=1112s" TargetMode="External"/><Relationship Id="rId5" Type="http://schemas.openxmlformats.org/officeDocument/2006/relationships/hyperlink" Target="https://www.youtube.com/watch?v=TYDGTnxUGHQ" TargetMode="External"/><Relationship Id="rId4" Type="http://schemas.openxmlformats.org/officeDocument/2006/relationships/hyperlink" Target="https://arxiv.org/pdf/1611.08588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2842" y="3307080"/>
            <a:ext cx="1717330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PVANet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330" y="2856468"/>
            <a:ext cx="404630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2021/03/25&gt;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Design Principles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Hyper-feature Concatenation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세밀한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디테일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+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추상화된 정보를 지닌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RPN, Classification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사용하면 다양한 스케일의 객체 검출이 효과적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세밀한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디테일을 가진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downscale,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추상한 정보를 가진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upscale -&gt; Concatenation,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중복된 정보는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1x1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로 제거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/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upscale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할 때는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Bilinear Interpolation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진행함 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77" y="3483040"/>
            <a:ext cx="4653881" cy="25797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515" y="4405166"/>
            <a:ext cx="7735380" cy="1657581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9986516" y="5001768"/>
            <a:ext cx="3163824" cy="18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777228" y="5215668"/>
            <a:ext cx="7373112" cy="18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5777228" y="5411280"/>
            <a:ext cx="4390900" cy="18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Overall Structure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Detection Network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54 Convolutional + 3 Fully connected Layers</a:t>
            </a:r>
          </a:p>
          <a:p>
            <a:r>
              <a:rPr lang="ko-KR" altLang="en-US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RPN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할 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128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개의 채널만 사용해서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계산량을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줄임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Faster R-CNN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과 다르게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42 Anchor Box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이용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classification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FC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레이어를 이용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22" y="3054294"/>
            <a:ext cx="10695353" cy="32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Overall Structure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Details of Network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Modified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concatenated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 앞 부분에서만 사용함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FeatureMap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 쌍을 이루는 것은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Input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 가까운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Layer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에서만 나타나는 특징임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7" y="2819054"/>
            <a:ext cx="10037210" cy="40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Results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Classification (ILSVRC 2012)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연산량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은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AlexNet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이랑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비슷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결과는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GoogLeNet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이랑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비슷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72" y="2677838"/>
            <a:ext cx="5496692" cy="13813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0407" y="4319340"/>
            <a:ext cx="13405905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Detection (VOC 2007)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50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mAP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&gt; 80, FPS &gt; 20,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PVANet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을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compress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할수록 더 성능이 잘 나옴</a:t>
            </a:r>
            <a:endParaRPr lang="en-US" altLang="ko-KR" sz="1600" u="sng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2" y="5290801"/>
            <a:ext cx="6620799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Results</a:t>
            </a: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Detection Computational cost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80%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이상의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mAP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를 가진 모델 중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Computational cost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 압도적으로 낮음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기존에는 알고리즘적인 개선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(ROI Pooling, RPN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등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 논문은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CNN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네트워크 자체를 개선함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96" y="3036936"/>
            <a:ext cx="11623601" cy="32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407" y="867292"/>
            <a:ext cx="1013235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 err="1"/>
              <a:t>PVANet</a:t>
            </a:r>
            <a:r>
              <a:rPr lang="en-US" altLang="ko-KR" dirty="0"/>
              <a:t>: Lightweight Deep Neural Networks for Real-time Object </a:t>
            </a:r>
            <a:r>
              <a:rPr lang="en-US" altLang="ko-KR" dirty="0" smtClean="0"/>
              <a:t>Detection</a:t>
            </a: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4"/>
              </a:rPr>
              <a:t>https://</a:t>
            </a:r>
            <a:r>
              <a:rPr lang="en-US" altLang="ko-KR" sz="1600" dirty="0" smtClean="0">
                <a:hlinkClick r:id="rId4"/>
              </a:rPr>
              <a:t>arxiv.org/pdf/1611.08588.pdf</a:t>
            </a:r>
            <a:endParaRPr lang="en-US" altLang="ko-KR" sz="1600" dirty="0" smtClean="0"/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err="1" smtClean="0"/>
              <a:t>ㆍ</a:t>
            </a:r>
            <a:r>
              <a:rPr lang="en-US" altLang="ko-KR" dirty="0"/>
              <a:t>PR-033: </a:t>
            </a:r>
            <a:r>
              <a:rPr lang="en-US" altLang="ko-KR" dirty="0" err="1"/>
              <a:t>PVANet</a:t>
            </a:r>
            <a:r>
              <a:rPr lang="en-US" altLang="ko-KR" dirty="0"/>
              <a:t>: Lightweight Deep Neural Networks for Real-time Object </a:t>
            </a:r>
            <a:r>
              <a:rPr lang="en-US" altLang="ko-KR" dirty="0" smtClean="0"/>
              <a:t>Detection</a:t>
            </a: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5"/>
              </a:rPr>
              <a:t>https</a:t>
            </a:r>
            <a:r>
              <a:rPr lang="en-US" altLang="ko-KR" sz="1600" dirty="0">
                <a:hlinkClick r:id="rId5"/>
              </a:rPr>
              <a:t>://</a:t>
            </a:r>
            <a:r>
              <a:rPr lang="en-US" altLang="ko-KR" sz="1600" dirty="0" smtClean="0">
                <a:hlinkClick r:id="rId5"/>
              </a:rPr>
              <a:t>www.youtube.com/watch?v=TYDGTnxUGHQ</a:t>
            </a:r>
            <a:endParaRPr lang="en-US" altLang="ko-KR" sz="1600" dirty="0" smtClean="0"/>
          </a:p>
          <a:p>
            <a:endParaRPr lang="en-US" altLang="ko-KR" sz="2000" dirty="0" smtClean="0"/>
          </a:p>
          <a:p>
            <a:r>
              <a:rPr lang="ko-KR" altLang="en-US" dirty="0" err="1" smtClean="0"/>
              <a:t>ㆍ</a:t>
            </a:r>
            <a:r>
              <a:rPr lang="ko-KR" altLang="en-US" dirty="0" err="1"/>
              <a:t>객체</a:t>
            </a:r>
            <a:r>
              <a:rPr lang="ko-KR" altLang="en-US" dirty="0"/>
              <a:t> 검출</a:t>
            </a:r>
            <a:r>
              <a:rPr lang="en-US" altLang="ko-KR" dirty="0"/>
              <a:t>(Object Detection) </a:t>
            </a:r>
            <a:r>
              <a:rPr lang="ko-KR" altLang="en-US" dirty="0" err="1"/>
              <a:t>딥러닝</a:t>
            </a:r>
            <a:r>
              <a:rPr lang="ko-KR" altLang="en-US" dirty="0"/>
              <a:t> 기술</a:t>
            </a:r>
            <a:r>
              <a:rPr lang="en-US" altLang="ko-KR" dirty="0"/>
              <a:t>: R-CNN, Fast R-CNN, Faster R-CNN </a:t>
            </a:r>
            <a:r>
              <a:rPr lang="ko-KR" altLang="en-US" dirty="0"/>
              <a:t>발전 과정 핵심 </a:t>
            </a:r>
            <a:r>
              <a:rPr lang="ko-KR" altLang="en-US" dirty="0" smtClean="0"/>
              <a:t>요약</a:t>
            </a:r>
            <a:endParaRPr lang="en-US" altLang="ko-KR" dirty="0" smtClean="0"/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hlinkClick r:id="rId6"/>
              </a:rPr>
              <a:t>https://</a:t>
            </a:r>
            <a:r>
              <a:rPr lang="en-US" altLang="ko-KR" sz="1600" dirty="0" smtClean="0">
                <a:hlinkClick r:id="rId6"/>
              </a:rPr>
              <a:t>www.youtube.com/watch?v=jqNCdjOB15s&amp;t=1112s</a:t>
            </a:r>
            <a:endParaRPr lang="en-US" altLang="ko-KR" sz="1600" dirty="0" smtClean="0"/>
          </a:p>
          <a:p>
            <a:endParaRPr lang="en-US" altLang="ko-KR" sz="20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8712" y="2945276"/>
            <a:ext cx="2660904" cy="396005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205080" y="6372710"/>
            <a:ext cx="7192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</a:rPr>
              <a:t>Sanghoon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Hong∗ ,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Byungseok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Roh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Kye-Hyeon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Kim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Yeongjae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Cheon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Minje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Park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(Intel Imaging and Camera Technology, Seoul, Korea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4601" y="3307080"/>
            <a:ext cx="289374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40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234" y="2856468"/>
            <a:ext cx="393248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2021/03/25&gt;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536075" y="2845080"/>
            <a:ext cx="242566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esign Principles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548647" y="3381589"/>
            <a:ext cx="239347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verall Structure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116609" y="3918098"/>
            <a:ext cx="1278492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Results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644901" y="2356836"/>
            <a:ext cx="2153155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R-CNN Series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R-CNN Series</a:t>
            </a:r>
            <a:endParaRPr lang="en-US" altLang="ko-KR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6" y="1561107"/>
            <a:ext cx="11872549" cy="52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8" name="TextBox 7"/>
          <p:cNvSpPr txBox="1"/>
          <p:nvPr/>
        </p:nvSpPr>
        <p:spPr>
          <a:xfrm>
            <a:off x="520407" y="867292"/>
            <a:ext cx="1218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R-CNN Series</a:t>
            </a:r>
            <a:endParaRPr lang="en-US" altLang="ko-KR" sz="2800" b="1" dirty="0"/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FAST R-CNN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5" y="4151172"/>
            <a:ext cx="5820587" cy="204816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50205" y="3682995"/>
            <a:ext cx="129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ROI Pooling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81546" y="6298178"/>
            <a:ext cx="9935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Feature Map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의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ROI 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영역에 대해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section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을 지정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-&gt;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Max-pooling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을 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통해 가장 큰 값을 선택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ex) section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을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2x2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로 지정하고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pooling</a:t>
            </a:r>
            <a:r>
              <a:rPr lang="ko-KR" altLang="en-US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(ROI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들은 입력 영상에서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selective search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 통해 찾은 것을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feature map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에 적용한 것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400" dirty="0"/>
          </a:p>
        </p:txBody>
      </p:sp>
      <p:sp>
        <p:nvSpPr>
          <p:cNvPr id="15" name="오른쪽 화살표 14"/>
          <p:cNvSpPr/>
          <p:nvPr/>
        </p:nvSpPr>
        <p:spPr>
          <a:xfrm>
            <a:off x="6730217" y="4715020"/>
            <a:ext cx="886968" cy="460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776610" y="4652748"/>
            <a:ext cx="559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FC Layer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로 넘김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(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제각각인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크기의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ROI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영역이 동일한 크기로 맞춰져서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넘겨짐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814213" y="2112668"/>
            <a:ext cx="8343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를 따로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CNN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에 넣는 것이 아니라 원본 영상을 넣는다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AlexNet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대신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VGG-16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을 기본 구조로 사용한다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ROI Pooling Layer </a:t>
            </a:r>
          </a:p>
          <a:p>
            <a:pPr marL="342900" indent="-342900">
              <a:buAutoNum type="arabicPeriod"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분류 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Soft Max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방식을 사용한다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Box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Regressor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을 따로 학습하지 않고 동시에 학습한다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3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8" name="TextBox 7"/>
          <p:cNvSpPr txBox="1"/>
          <p:nvPr/>
        </p:nvSpPr>
        <p:spPr>
          <a:xfrm>
            <a:off x="520407" y="867292"/>
            <a:ext cx="121806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R-CNN Series</a:t>
            </a:r>
            <a:endParaRPr lang="en-US" altLang="ko-KR" sz="2800" b="1" dirty="0"/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  <a:cs typeface="조선일보명조" panose="02030304000000000000" pitchFamily="18" charset="-127"/>
              </a:rPr>
              <a:t>FASTER R-CNN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801098" y="2117751"/>
            <a:ext cx="731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ㆍ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Selective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Search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box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를 제안하지 않고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RPN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으로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box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를 제안한다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9" y="2658880"/>
            <a:ext cx="5449817" cy="23523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74586" y="5352629"/>
            <a:ext cx="115264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한 점을 중심으로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sliding window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를 하는데 매 순간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k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개의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를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proposal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</a:p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이 중 가장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Object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가 있을 것 같은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만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ROI Pooling Layer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로 넘긴다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RPN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에서는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cls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loss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와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regressor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loss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가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 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</a:b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전자는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에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Object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가 있을 점수를 측정하고 후자는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박스의 위치 정보가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Object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위치 정보와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얼마나 차이가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나는지를 측정한다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/>
              </a:rPr>
              <a:t>.</a:t>
            </a:r>
          </a:p>
          <a:p>
            <a:endParaRPr lang="en-US" altLang="ko-KR" sz="1400" dirty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59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01323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Design </a:t>
            </a: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Principles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 but Narrow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깊은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레이어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&amp;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적은 필터 수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  <a:p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000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Modified concatenated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ReLU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적은 필터 수를 가지고 학습을 잘하도록 함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Inception 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다양한 스케일의 객체 검출에 효과적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Hyper-feature Concatenation (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다양한 스케일의 객체 검출에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효과적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04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180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Design Principles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Deep but Narrow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5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개의 클래스 라벨을 가지고 훈련된 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분류기들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 Layer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깊을수록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Error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율이 떨어짐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(ResNet:3.57%)</a:t>
            </a:r>
          </a:p>
          <a:p>
            <a:r>
              <a:rPr lang="en-US" altLang="ko-KR" sz="1600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Layer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깊으면서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Map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채널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수가 많은 것을 지적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깊은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레이어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AlexNet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과 채널 수는 비슷하게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깊지만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연산량은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적게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8" y="2979671"/>
            <a:ext cx="10494447" cy="35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Design Principles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Modified Concatenated </a:t>
            </a:r>
            <a:r>
              <a:rPr lang="en-US" altLang="ko-KR" sz="2000" b="1" dirty="0" err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ReLU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ko-KR" altLang="en-US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필터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수가 적어지면서 학습하기 어려워진 점을 극복 </a:t>
            </a:r>
            <a:endParaRPr lang="en-US" altLang="ko-KR" sz="1600" u="sng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/>
              <a:t> 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eature Map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정보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밝기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곡선 등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잘 살펴보면 쌍을 이루고 있음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왼쪽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오른쪽으로 밝아지는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정보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오른쪽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왼쪽으로 밝아지는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정보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Convolution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결과를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Negation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하고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Concatenation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을 하면 채널이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2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배가 됨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필터를 반으로 줄여도 결과는 같음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sz="1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35" y="3446196"/>
            <a:ext cx="9131421" cy="32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2" name="TextBox 11"/>
          <p:cNvSpPr txBox="1"/>
          <p:nvPr/>
        </p:nvSpPr>
        <p:spPr>
          <a:xfrm>
            <a:off x="520407" y="867292"/>
            <a:ext cx="127292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Design Principles</a:t>
            </a:r>
            <a:endParaRPr lang="ko-KR" altLang="en-US" sz="2800" b="1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b="1" dirty="0" err="1" smtClean="0"/>
              <a:t>ㆍ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Inception</a:t>
            </a:r>
          </a:p>
          <a:p>
            <a:endParaRPr lang="en-US" altLang="ko-KR" sz="1000" dirty="0"/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ㆍ</a:t>
            </a:r>
            <a:r>
              <a:rPr lang="en-US" altLang="ko-KR" sz="1600" u="sng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GoogLeNet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에서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Computational Efficiency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위해 제안한 </a:t>
            </a:r>
            <a:r>
              <a:rPr lang="en-US" altLang="ko-KR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Network in Network</a:t>
            </a:r>
            <a:r>
              <a:rPr lang="ko-KR" altLang="en-US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u="sng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모델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sz="1600" b="1" dirty="0" smtClean="0">
                <a:ea typeface="조선일보명조" panose="02030304000000000000"/>
              </a:rPr>
              <a:t>     </a:t>
            </a:r>
            <a:r>
              <a:rPr lang="ko-KR" altLang="en-US" sz="1600" b="1" dirty="0" err="1" smtClean="0">
                <a:ea typeface="조선일보명조" panose="02030304000000000000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5x5 Filter </a:t>
            </a:r>
            <a:r>
              <a:rPr lang="ko-KR" altLang="en-US" sz="1600" dirty="0" smtClean="0">
                <a:ea typeface="조선일보명조" panose="02030304000000000000"/>
              </a:rPr>
              <a:t>대신 </a:t>
            </a:r>
            <a:r>
              <a:rPr lang="en-US" altLang="ko-KR" sz="1600" dirty="0" smtClean="0">
                <a:ea typeface="조선일보명조" panose="02030304000000000000"/>
              </a:rPr>
              <a:t>3x3 Filter 2</a:t>
            </a:r>
            <a:r>
              <a:rPr lang="ko-KR" altLang="en-US" sz="1600" dirty="0" smtClean="0">
                <a:ea typeface="조선일보명조" panose="02030304000000000000"/>
              </a:rPr>
              <a:t>개를 사용해서 </a:t>
            </a:r>
            <a:r>
              <a:rPr lang="ko-KR" altLang="en-US" sz="1600" dirty="0" err="1" smtClean="0">
                <a:ea typeface="조선일보명조" panose="02030304000000000000"/>
              </a:rPr>
              <a:t>계산량을</a:t>
            </a:r>
            <a:r>
              <a:rPr lang="ko-KR" altLang="en-US" sz="1600" dirty="0" smtClean="0">
                <a:ea typeface="조선일보명조" panose="02030304000000000000"/>
              </a:rPr>
              <a:t> 줄임 </a:t>
            </a:r>
            <a:endParaRPr lang="en-US" altLang="ko-KR" sz="1600" u="sng" dirty="0" smtClean="0">
              <a:solidFill>
                <a:schemeClr val="bg2">
                  <a:lumMod val="25000"/>
                </a:schemeClr>
              </a:solidFill>
              <a:ea typeface="조선일보명조" panose="02030304000000000000"/>
            </a:endParaRP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여러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개의 필터 사이즈를 이용하면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Receptive Field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가 </a:t>
            </a:r>
            <a:r>
              <a:rPr lang="ko-KR" altLang="en-US" sz="16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다양해짐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다양한 스케일의 객체 검출에 효과적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72" y="2980480"/>
            <a:ext cx="6156100" cy="37758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6" y="5705010"/>
            <a:ext cx="1162212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4890</TotalTime>
  <Words>713</Words>
  <Application>Microsoft Office PowerPoint</Application>
  <PresentationFormat>사용자 지정</PresentationFormat>
  <Paragraphs>124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358</cp:revision>
  <dcterms:created xsi:type="dcterms:W3CDTF">2021-09-26T02:36:25Z</dcterms:created>
  <dcterms:modified xsi:type="dcterms:W3CDTF">2022-03-25T03:43:23Z</dcterms:modified>
</cp:coreProperties>
</file>