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6"/>
  </p:notesMasterIdLst>
  <p:sldIdLst>
    <p:sldId id="256" r:id="rId2"/>
    <p:sldId id="261" r:id="rId3"/>
    <p:sldId id="25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70" r:id="rId14"/>
    <p:sldId id="262" r:id="rId15"/>
  </p:sldIdLst>
  <p:sldSz cx="13444538" cy="7562850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>
        <p:scale>
          <a:sx n="105" d="100"/>
          <a:sy n="105" d="100"/>
        </p:scale>
        <p:origin x="132" y="102"/>
      </p:cViewPr>
      <p:guideLst>
        <p:guide orient="horz" pos="2382"/>
        <p:guide pos="423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91B1B-819D-4F22-85FE-A80156B87736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57250"/>
            <a:ext cx="4111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D0750-3D06-44C2-9A2B-6D2CECFC7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55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67" y="1237717"/>
            <a:ext cx="10083404" cy="2632992"/>
          </a:xfrm>
        </p:spPr>
        <p:txBody>
          <a:bodyPr anchor="b"/>
          <a:lstStyle>
            <a:lvl1pPr algn="ctr">
              <a:defRPr sz="661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67" y="3972247"/>
            <a:ext cx="10083404" cy="1825938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154" indent="0" algn="ctr">
              <a:buNone/>
              <a:defRPr sz="2205"/>
            </a:lvl2pPr>
            <a:lvl3pPr marL="1008309" indent="0" algn="ctr">
              <a:buNone/>
              <a:defRPr sz="1985"/>
            </a:lvl3pPr>
            <a:lvl4pPr marL="1512463" indent="0" algn="ctr">
              <a:buNone/>
              <a:defRPr sz="1764"/>
            </a:lvl4pPr>
            <a:lvl5pPr marL="2016618" indent="0" algn="ctr">
              <a:buNone/>
              <a:defRPr sz="1764"/>
            </a:lvl5pPr>
            <a:lvl6pPr marL="2520772" indent="0" algn="ctr">
              <a:buNone/>
              <a:defRPr sz="1764"/>
            </a:lvl6pPr>
            <a:lvl7pPr marL="3024927" indent="0" algn="ctr">
              <a:buNone/>
              <a:defRPr sz="1764"/>
            </a:lvl7pPr>
            <a:lvl8pPr marL="3529081" indent="0" algn="ctr">
              <a:buNone/>
              <a:defRPr sz="1764"/>
            </a:lvl8pPr>
            <a:lvl9pPr marL="4033236" indent="0" algn="ctr">
              <a:buNone/>
              <a:defRPr sz="1764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7C87-E023-4EA3-9372-456DAC813F74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51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9D1-B54D-4A5D-B90D-DE81B580CE05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0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7" y="402652"/>
            <a:ext cx="2898979" cy="640916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312" y="402652"/>
            <a:ext cx="8528879" cy="640916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4774-3690-4F9D-BB7D-297EAE35113D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92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A44-2AF6-4648-A8A2-041B5F20298E}" type="datetime1">
              <a:rPr lang="en-US" altLang="ko-KR" smtClean="0"/>
              <a:t>10/27/2021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55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C2DB-36F5-4C0C-8723-BF308B4D6815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74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0" y="1885462"/>
            <a:ext cx="11595914" cy="3145935"/>
          </a:xfrm>
        </p:spPr>
        <p:txBody>
          <a:bodyPr anchor="b"/>
          <a:lstStyle>
            <a:lvl1pPr>
              <a:defRPr sz="661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0" y="5061158"/>
            <a:ext cx="11595914" cy="1654373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4A9-939B-4B03-8DE7-400460ED3751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88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312" y="2013259"/>
            <a:ext cx="5713929" cy="47985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7" y="2013259"/>
            <a:ext cx="5713929" cy="47985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D7F2-641D-4246-8499-E31392622097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10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3" y="402652"/>
            <a:ext cx="11595914" cy="146180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064" y="1853949"/>
            <a:ext cx="5687669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064" y="2762541"/>
            <a:ext cx="5687669" cy="406328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7" y="1853949"/>
            <a:ext cx="5715680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7" y="2762541"/>
            <a:ext cx="5715680" cy="406328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3F98-45CB-4257-B7DD-268DA0BE9DA9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3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E71E-182D-4C6B-9FF5-DA33045C12D7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64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86C8-1D18-4DC2-85FA-662F940C0116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38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1"/>
            <a:ext cx="6806297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9080-46D7-456C-B12F-9161C3251E18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1"/>
            <a:ext cx="6806297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154" indent="0">
              <a:buNone/>
              <a:defRPr sz="3088"/>
            </a:lvl2pPr>
            <a:lvl3pPr marL="1008309" indent="0">
              <a:buNone/>
              <a:defRPr sz="2646"/>
            </a:lvl3pPr>
            <a:lvl4pPr marL="1512463" indent="0">
              <a:buNone/>
              <a:defRPr sz="2205"/>
            </a:lvl4pPr>
            <a:lvl5pPr marL="2016618" indent="0">
              <a:buNone/>
              <a:defRPr sz="2205"/>
            </a:lvl5pPr>
            <a:lvl6pPr marL="2520772" indent="0">
              <a:buNone/>
              <a:defRPr sz="2205"/>
            </a:lvl6pPr>
            <a:lvl7pPr marL="3024927" indent="0">
              <a:buNone/>
              <a:defRPr sz="2205"/>
            </a:lvl7pPr>
            <a:lvl8pPr marL="3529081" indent="0">
              <a:buNone/>
              <a:defRPr sz="2205"/>
            </a:lvl8pPr>
            <a:lvl9pPr marL="4033236" indent="0">
              <a:buNone/>
              <a:defRPr sz="220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2748-1C33-40A6-95CB-92DB8B4A0306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85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4312" y="402652"/>
            <a:ext cx="11595914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312" y="2013259"/>
            <a:ext cx="11595914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312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062E-A47C-44FD-BE2C-7E4434081955}" type="datetime1">
              <a:rPr lang="en-US" altLang="ko-KR" smtClean="0"/>
              <a:t>10/27/2021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3503" y="7009642"/>
            <a:ext cx="453753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5205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0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1008309" rtl="0" eaLnBrk="1" latinLnBrk="1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77" indent="-252077" algn="l" defTabSz="1008309" rtl="0" eaLnBrk="1" latinLnBrk="1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232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unklee.tistory.com/29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rxiv.org/pdf/1604.07379.pdf" TargetMode="External"/><Relationship Id="rId5" Type="http://schemas.openxmlformats.org/officeDocument/2006/relationships/hyperlink" Target="https://jaejunyoo.blogspot.com/2017/04/pr12-1-video-slides-gan.html" TargetMode="External"/><Relationship Id="rId4" Type="http://schemas.openxmlformats.org/officeDocument/2006/relationships/hyperlink" Target="https://m.blog.naver.com/euleekwon/22155789987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6148" y="3307080"/>
            <a:ext cx="11070659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sz="3600" b="1" spc="3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컨텍스트 인코더 기술</a:t>
            </a:r>
            <a:r>
              <a:rPr lang="en-US" altLang="ko-KR" sz="3600" b="1" spc="3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: </a:t>
            </a:r>
            <a:r>
              <a:rPr lang="ko-KR" altLang="en-US" sz="3600" b="1" spc="3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인페인팅을</a:t>
            </a:r>
            <a:r>
              <a:rPr lang="ko-KR" altLang="en-US" sz="3600" b="1" spc="3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통한 특징 학습</a:t>
            </a:r>
            <a:endParaRPr lang="ko-KR" altLang="en-US" sz="3600" b="1" spc="3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4345" y="2856468"/>
            <a:ext cx="317426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CVMI LAB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- 201921725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안성현</a:t>
            </a:r>
            <a:endParaRPr lang="ko-KR" altLang="en-US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4753785" y="3266440"/>
            <a:ext cx="3935375" cy="0"/>
          </a:xfrm>
          <a:prstGeom prst="line">
            <a:avLst/>
          </a:prstGeom>
          <a:ln>
            <a:solidFill>
              <a:srgbClr val="0D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428" y="6581001"/>
            <a:ext cx="1156086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&lt;</a:t>
            </a: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2021/10/06&gt;</a:t>
            </a:r>
            <a:endParaRPr lang="ko-KR" altLang="en-US" sz="12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10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54508"/>
            <a:ext cx="10132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dirty="0"/>
              <a:t>GAN Loss</a:t>
            </a:r>
            <a:endParaRPr lang="en-US" altLang="ko-KR" sz="2000" dirty="0"/>
          </a:p>
        </p:txBody>
      </p:sp>
      <p:pic>
        <p:nvPicPr>
          <p:cNvPr id="11" name="그림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20990" y="2355495"/>
            <a:ext cx="5039145" cy="2369660"/>
          </a:xfrm>
          <a:prstGeom prst="rect">
            <a:avLst/>
          </a:prstGeom>
        </p:spPr>
      </p:pic>
      <p:pic>
        <p:nvPicPr>
          <p:cNvPr id="13" name="그림 12"/>
          <p:cNvPicPr/>
          <p:nvPr/>
        </p:nvPicPr>
        <p:blipFill>
          <a:blip r:embed="rId4"/>
          <a:stretch>
            <a:fillRect/>
          </a:stretch>
        </p:blipFill>
        <p:spPr>
          <a:xfrm>
            <a:off x="5883388" y="2355495"/>
            <a:ext cx="6401201" cy="619189"/>
          </a:xfrm>
          <a:prstGeom prst="rect">
            <a:avLst/>
          </a:prstGeom>
        </p:spPr>
      </p:pic>
      <p:pic>
        <p:nvPicPr>
          <p:cNvPr id="16" name="그림 15"/>
          <p:cNvPicPr/>
          <p:nvPr/>
        </p:nvPicPr>
        <p:blipFill>
          <a:blip r:embed="rId5"/>
          <a:stretch>
            <a:fillRect/>
          </a:stretch>
        </p:blipFill>
        <p:spPr>
          <a:xfrm>
            <a:off x="5883388" y="3182493"/>
            <a:ext cx="5731510" cy="11430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5883388" y="4708208"/>
            <a:ext cx="399744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검은</a:t>
            </a:r>
            <a:r>
              <a:rPr lang="en-US" altLang="ko-KR" dirty="0"/>
              <a:t> </a:t>
            </a:r>
            <a:r>
              <a:rPr lang="ko-KR" altLang="en-US" dirty="0" smtClean="0"/>
              <a:t>점선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실제 데이터 분포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Pdata,Px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>
                <a:solidFill>
                  <a:schemeClr val="accent5"/>
                </a:solidFill>
              </a:rPr>
              <a:t>파란 점선</a:t>
            </a:r>
            <a:r>
              <a:rPr lang="en-US" altLang="ko-KR" dirty="0" smtClean="0">
                <a:solidFill>
                  <a:schemeClr val="accent5"/>
                </a:solidFill>
              </a:rPr>
              <a:t>: discriminator distribution</a:t>
            </a:r>
          </a:p>
          <a:p>
            <a:r>
              <a:rPr lang="ko-KR" altLang="en-US" dirty="0" err="1" smtClean="0">
                <a:solidFill>
                  <a:schemeClr val="accent6"/>
                </a:solidFill>
              </a:rPr>
              <a:t>초록선</a:t>
            </a:r>
            <a:r>
              <a:rPr lang="en-US" altLang="ko-KR" dirty="0" smtClean="0">
                <a:solidFill>
                  <a:schemeClr val="accent6"/>
                </a:solidFill>
              </a:rPr>
              <a:t>: generative distribution (</a:t>
            </a:r>
            <a:r>
              <a:rPr lang="en-US" altLang="ko-KR" dirty="0" err="1" smtClean="0">
                <a:solidFill>
                  <a:schemeClr val="accent6"/>
                </a:solidFill>
              </a:rPr>
              <a:t>Pg</a:t>
            </a:r>
            <a:r>
              <a:rPr lang="en-US" altLang="ko-KR" dirty="0" smtClean="0">
                <a:solidFill>
                  <a:schemeClr val="accent6"/>
                </a:solidFill>
              </a:rPr>
              <a:t>)</a:t>
            </a:r>
          </a:p>
          <a:p>
            <a:endParaRPr lang="en-US" altLang="ko-KR" dirty="0">
              <a:solidFill>
                <a:schemeClr val="accent6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[ </a:t>
            </a:r>
            <a:r>
              <a:rPr lang="ko-KR" altLang="en-US" dirty="0" smtClean="0">
                <a:solidFill>
                  <a:srgbClr val="FF0000"/>
                </a:solidFill>
              </a:rPr>
              <a:t>학습을 마친 후 </a:t>
            </a:r>
            <a:r>
              <a:rPr lang="en-US" altLang="ko-KR" dirty="0" smtClean="0">
                <a:solidFill>
                  <a:srgbClr val="FF0000"/>
                </a:solidFill>
              </a:rPr>
              <a:t>-&gt; D(x)=1/2 ]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1457" y="4708208"/>
            <a:ext cx="67214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en-US" altLang="ko-KR" sz="1200" dirty="0"/>
              <a:t>https://jaejunyoo.blogspot.com/2017/04/pr12-1-video-slides-gan.html)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128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A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dversarial Loss</a:t>
            </a:r>
            <a:b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</a:br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GAN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을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context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예측을 위해 사용하려고 컨텍스트 정보를 조건화 할 수도 있었다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</a:t>
            </a:r>
          </a:p>
          <a:p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하지만 이렇게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GAN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을 사용하였을 때 예측 작업에 대해 쉽게 훈련되지 않았다고 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</a:t>
            </a:r>
          </a:p>
          <a:p>
            <a:r>
              <a:rPr lang="ko-KR" altLang="en-US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예측 샘플 대 실제 샘플을 쉽게 분류하기 위해</a:t>
            </a:r>
            <a:r>
              <a:rPr lang="en-US" altLang="ko-KR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적대적 </a:t>
            </a:r>
            <a:r>
              <a:rPr lang="ko-KR" altLang="en-US" sz="1600" dirty="0" err="1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판별자</a:t>
            </a:r>
            <a:r>
              <a:rPr lang="ko-KR" altLang="en-US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D</a:t>
            </a:r>
            <a:r>
              <a:rPr lang="ko-KR" altLang="en-US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는 생성된 영역의 지각 불연속성과 원래</a:t>
            </a:r>
            <a:endParaRPr lang="en-US" altLang="ko-KR" sz="1600" dirty="0" smtClean="0">
              <a:solidFill>
                <a:srgbClr val="FF0000"/>
              </a:solidFill>
              <a:latin typeface="조선일보명조" panose="02030304000000000000" pitchFamily="18" charset="-127"/>
              <a:ea typeface="조선일보명조" panose="02030304000000000000"/>
              <a:cs typeface="조선일보명조" panose="02030304000000000000" pitchFamily="18" charset="-127"/>
            </a:endParaRPr>
          </a:p>
          <a:p>
            <a:r>
              <a:rPr lang="ko-KR" altLang="en-US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컨텍스트를 쉽게 이용하기 때문</a:t>
            </a:r>
            <a:r>
              <a:rPr lang="en-US" altLang="ko-KR" sz="1600" dirty="0" smtClean="0">
                <a:solidFill>
                  <a:srgbClr val="FF0000"/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(?)</a:t>
            </a:r>
            <a:endParaRPr lang="en-US" altLang="ko-KR" sz="2000" dirty="0" smtClean="0">
              <a:solidFill>
                <a:srgbClr val="FF0000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87412" y="3728637"/>
            <a:ext cx="75969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Adversarial Loss</a:t>
            </a:r>
          </a:p>
          <a:p>
            <a:endParaRPr lang="en-US" altLang="ko-KR" sz="14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누락된 부분을 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채우고 일관성을 유지시키는 여러 방법 중 특정 기법</a:t>
            </a:r>
            <a:r>
              <a:rPr lang="en-US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모드</a:t>
            </a:r>
            <a:r>
              <a:rPr lang="en-US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를 </a:t>
            </a:r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선택하는 것과 관련</a:t>
            </a:r>
            <a:endParaRPr lang="ko-KR" altLang="en-US" sz="1400" dirty="0"/>
          </a:p>
        </p:txBody>
      </p:sp>
      <p:pic>
        <p:nvPicPr>
          <p:cNvPr id="13" name="그림 12"/>
          <p:cNvPicPr/>
          <p:nvPr/>
        </p:nvPicPr>
        <p:blipFill>
          <a:blip r:embed="rId3"/>
          <a:stretch>
            <a:fillRect/>
          </a:stretch>
        </p:blipFill>
        <p:spPr>
          <a:xfrm>
            <a:off x="708510" y="5199064"/>
            <a:ext cx="4085749" cy="74453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687412" y="6099291"/>
            <a:ext cx="7260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X:</a:t>
            </a:r>
            <a:r>
              <a:rPr lang="ko-KR" altLang="en-US" sz="1400" dirty="0" smtClean="0">
                <a:solidFill>
                  <a:srgbClr val="FF0000"/>
                </a:solidFill>
              </a:rPr>
              <a:t>실제 이미지 분포</a:t>
            </a:r>
            <a:r>
              <a:rPr lang="en-US" altLang="ko-KR" sz="1400" dirty="0" smtClean="0">
                <a:solidFill>
                  <a:srgbClr val="FF0000"/>
                </a:solidFill>
              </a:rPr>
              <a:t>, x: </a:t>
            </a:r>
            <a:r>
              <a:rPr lang="ko-KR" altLang="en-US" sz="1400" dirty="0" smtClean="0">
                <a:solidFill>
                  <a:srgbClr val="FF0000"/>
                </a:solidFill>
              </a:rPr>
              <a:t>이미지</a:t>
            </a:r>
            <a:r>
              <a:rPr lang="en-US" altLang="ko-KR" sz="1400" dirty="0" smtClean="0">
                <a:solidFill>
                  <a:srgbClr val="FF0000"/>
                </a:solidFill>
              </a:rPr>
              <a:t>, M^: </a:t>
            </a:r>
            <a:r>
              <a:rPr lang="ko-KR" altLang="en-US" sz="1400" dirty="0" smtClean="0">
                <a:solidFill>
                  <a:srgbClr val="FF0000"/>
                </a:solidFill>
              </a:rPr>
              <a:t>바이너리 마스크</a:t>
            </a:r>
            <a:r>
              <a:rPr lang="en-US" altLang="ko-KR" sz="1400" dirty="0">
                <a:solidFill>
                  <a:srgbClr val="FF0000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F: </a:t>
            </a:r>
            <a:r>
              <a:rPr lang="ko-KR" altLang="en-US" sz="1400" dirty="0" smtClean="0">
                <a:solidFill>
                  <a:srgbClr val="FF0000"/>
                </a:solidFill>
              </a:rPr>
              <a:t>컨텍스트 인코더</a:t>
            </a:r>
            <a:r>
              <a:rPr lang="en-US" altLang="ko-KR" sz="1400" dirty="0" smtClean="0">
                <a:solidFill>
                  <a:srgbClr val="FF0000"/>
                </a:solidFill>
              </a:rPr>
              <a:t>, 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하다마드</a:t>
            </a:r>
            <a:r>
              <a:rPr lang="ko-KR" altLang="en-US" sz="1400" dirty="0" smtClean="0">
                <a:solidFill>
                  <a:srgbClr val="FF0000"/>
                </a:solidFill>
              </a:rPr>
              <a:t> 곱 이용 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511" y="4682679"/>
            <a:ext cx="5664858" cy="4420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94259" y="5417443"/>
            <a:ext cx="716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&lt;- Generator</a:t>
            </a:r>
            <a:r>
              <a:rPr lang="ko-KR" altLang="en-US" sz="1400" dirty="0" smtClean="0">
                <a:solidFill>
                  <a:srgbClr val="7030A0"/>
                </a:solidFill>
              </a:rPr>
              <a:t>가 노이즈 벡터에 의해 조절되지 않았을 때 더 나은 결과를 보인다는 것을 발견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/>
              <a:t> J</a:t>
            </a:r>
            <a:r>
              <a:rPr lang="en-US" altLang="ko-KR" sz="2000" dirty="0" smtClean="0"/>
              <a:t>oint loss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87412" y="3728637"/>
            <a:ext cx="75969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Adversarial Loss</a:t>
            </a:r>
          </a:p>
          <a:p>
            <a:endParaRPr lang="en-US" altLang="ko-KR" sz="14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누락된 부분을 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채우고 일관성을 유지시키는 여러 방법 중 특정 기법</a:t>
            </a:r>
            <a:r>
              <a:rPr lang="en-US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모드</a:t>
            </a:r>
            <a:r>
              <a:rPr lang="en-US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를 </a:t>
            </a:r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선택하는 것과 관련</a:t>
            </a:r>
            <a:endParaRPr lang="ko-KR" altLang="en-US" sz="1400" dirty="0"/>
          </a:p>
        </p:txBody>
      </p:sp>
      <p:pic>
        <p:nvPicPr>
          <p:cNvPr id="11" name="그림 10"/>
          <p:cNvPicPr/>
          <p:nvPr/>
        </p:nvPicPr>
        <p:blipFill>
          <a:blip r:embed="rId3"/>
          <a:stretch>
            <a:fillRect/>
          </a:stretch>
        </p:blipFill>
        <p:spPr>
          <a:xfrm>
            <a:off x="708510" y="4622992"/>
            <a:ext cx="4085749" cy="74453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87412" y="2209191"/>
            <a:ext cx="53527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Reconstruction Loss</a:t>
            </a:r>
          </a:p>
          <a:p>
            <a:endParaRPr lang="en-US" altLang="ko-KR" sz="14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ko-KR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누락된 </a:t>
            </a:r>
            <a:r>
              <a:rPr lang="ko-KR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영역의 전체 구조를 주변 상황과 관련해서 </a:t>
            </a:r>
            <a:r>
              <a:rPr lang="ko-KR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포착하는데</a:t>
            </a:r>
            <a:r>
              <a:rPr lang="en-US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쓰임</a:t>
            </a:r>
            <a:endParaRPr lang="ko-KR" altLang="en-US" sz="1400" dirty="0"/>
          </a:p>
        </p:txBody>
      </p:sp>
      <p:pic>
        <p:nvPicPr>
          <p:cNvPr id="14" name="그림 13"/>
          <p:cNvPicPr/>
          <p:nvPr/>
        </p:nvPicPr>
        <p:blipFill>
          <a:blip r:embed="rId4"/>
          <a:stretch>
            <a:fillRect/>
          </a:stretch>
        </p:blipFill>
        <p:spPr>
          <a:xfrm>
            <a:off x="588321" y="3061632"/>
            <a:ext cx="3786417" cy="589159"/>
          </a:xfrm>
          <a:prstGeom prst="rect">
            <a:avLst/>
          </a:prstGeom>
        </p:spPr>
      </p:pic>
      <p:pic>
        <p:nvPicPr>
          <p:cNvPr id="15" name="그림 14"/>
          <p:cNvPicPr/>
          <p:nvPr/>
        </p:nvPicPr>
        <p:blipFill>
          <a:blip r:embed="rId5"/>
          <a:stretch>
            <a:fillRect/>
          </a:stretch>
        </p:blipFill>
        <p:spPr>
          <a:xfrm>
            <a:off x="708510" y="5867780"/>
            <a:ext cx="3177690" cy="68846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687412" y="5523219"/>
            <a:ext cx="897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J</a:t>
            </a:r>
            <a:r>
              <a:rPr lang="en-US" altLang="ko-KR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oint </a:t>
            </a:r>
            <a:r>
              <a:rPr lang="en-US" altLang="ko-KR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28870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13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4" name="TextBox 3"/>
          <p:cNvSpPr txBox="1"/>
          <p:nvPr/>
        </p:nvSpPr>
        <p:spPr>
          <a:xfrm>
            <a:off x="520407" y="867292"/>
            <a:ext cx="1112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마무리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447255" y="348993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ㆍ참고자료</a:t>
            </a:r>
            <a:endParaRPr lang="en-US" altLang="ko-KR" dirty="0">
              <a:solidFill>
                <a:schemeClr val="bg2">
                  <a:lumMod val="25000"/>
                </a:schemeClr>
              </a:solidFill>
              <a:ea typeface="조선일보명조" panose="0203030400000000000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15846" y="3911960"/>
            <a:ext cx="93785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/>
              <a:t>ㆍ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(L1 &amp; L2 norm) </a:t>
            </a: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altLang="ko-KR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junklee.tistory.com/29</a:t>
            </a:r>
            <a:endParaRPr lang="en-US" altLang="ko-K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ko-KR" altLang="en-US" sz="1400" dirty="0" err="1" smtClean="0"/>
              <a:t>ㆍ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(GAN Loss -1) </a:t>
            </a:r>
            <a:r>
              <a:rPr lang="en-US" altLang="ko-KR" sz="1400" u="sng" dirty="0" smtClean="0">
                <a:solidFill>
                  <a:schemeClr val="accent5"/>
                </a:solidFill>
                <a:hlinkClick r:id="rId4"/>
              </a:rPr>
              <a:t>https://m.blog.naver.com/euleekwon/221557899873</a:t>
            </a:r>
            <a:endParaRPr lang="en-US" altLang="ko-KR" sz="1400" u="sng" dirty="0" smtClean="0">
              <a:solidFill>
                <a:schemeClr val="accent5"/>
              </a:solidFill>
            </a:endParaRPr>
          </a:p>
          <a:p>
            <a:r>
              <a:rPr lang="ko-KR" altLang="en-US" sz="1400" dirty="0" err="1" smtClean="0"/>
              <a:t>ㆍ</a:t>
            </a:r>
            <a:r>
              <a:rPr lang="en-US" altLang="ko-KR" sz="14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GAN Loss- 2) </a:t>
            </a:r>
            <a:r>
              <a:rPr lang="en-US" altLang="ko-KR" sz="1400" u="sng" dirty="0">
                <a:solidFill>
                  <a:schemeClr val="accent5"/>
                </a:solidFill>
                <a:hlinkClick r:id="rId5"/>
              </a:rPr>
              <a:t>https://</a:t>
            </a:r>
            <a:r>
              <a:rPr lang="en-US" altLang="ko-KR" sz="1400" u="sng" dirty="0" smtClean="0">
                <a:solidFill>
                  <a:schemeClr val="accent5"/>
                </a:solidFill>
                <a:hlinkClick r:id="rId5"/>
              </a:rPr>
              <a:t>jaejunyoo.blogspot.com/2017/04/pr12-1-video-slides-gan.html</a:t>
            </a:r>
            <a:endParaRPr lang="en-US" altLang="ko-KR" sz="1400" u="sng" dirty="0" smtClean="0">
              <a:solidFill>
                <a:schemeClr val="accent5"/>
              </a:solidFill>
            </a:endParaRPr>
          </a:p>
          <a:p>
            <a:r>
              <a:rPr lang="ko-KR" altLang="en-US" sz="1400" dirty="0" err="1" smtClean="0"/>
              <a:t>ㆍ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논문 페이퍼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) </a:t>
            </a:r>
            <a:r>
              <a:rPr lang="en-US" altLang="ko-KR" sz="1400" u="sng" dirty="0" smtClean="0">
                <a:solidFill>
                  <a:schemeClr val="accent5"/>
                </a:solidFill>
                <a:hlinkClick r:id="rId6"/>
              </a:rPr>
              <a:t>https://arxiv.org/pdf/1604.07379.pdf</a:t>
            </a:r>
            <a:endParaRPr lang="en-US" altLang="ko-KR" sz="1400" u="sng" dirty="0" smtClean="0">
              <a:solidFill>
                <a:schemeClr val="accent5"/>
              </a:solidFill>
            </a:endParaRPr>
          </a:p>
          <a:p>
            <a:r>
              <a:rPr lang="ko-KR" altLang="en-US" sz="1400" dirty="0" err="1" smtClean="0"/>
              <a:t>ㆍ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참고 도서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) </a:t>
            </a:r>
            <a:r>
              <a:rPr lang="ko-KR" altLang="en-US" sz="1400" u="sng" dirty="0" err="1" smtClean="0">
                <a:solidFill>
                  <a:schemeClr val="accent5"/>
                </a:solidFill>
                <a:ea typeface="조선일보명조" panose="02030304000000000000"/>
              </a:rPr>
              <a:t>딥러닝</a:t>
            </a:r>
            <a:r>
              <a:rPr lang="ko-KR" altLang="en-US" sz="1400" u="sng" dirty="0" smtClean="0">
                <a:solidFill>
                  <a:schemeClr val="accent5"/>
                </a:solidFill>
                <a:ea typeface="조선일보명조" panose="02030304000000000000"/>
              </a:rPr>
              <a:t> </a:t>
            </a:r>
            <a:r>
              <a:rPr lang="en-US" altLang="ko-KR" sz="1400" u="sng" dirty="0" smtClean="0">
                <a:solidFill>
                  <a:schemeClr val="accent5"/>
                </a:solidFill>
                <a:ea typeface="조선일보명조" panose="02030304000000000000"/>
              </a:rPr>
              <a:t>EXPRESS - </a:t>
            </a:r>
            <a:r>
              <a:rPr lang="ko-KR" altLang="en-US" sz="1400" u="sng" dirty="0" err="1" smtClean="0">
                <a:solidFill>
                  <a:schemeClr val="accent5"/>
                </a:solidFill>
                <a:ea typeface="조선일보명조" panose="02030304000000000000"/>
              </a:rPr>
              <a:t>천인국</a:t>
            </a:r>
            <a:endParaRPr lang="ko-KR" altLang="ko-KR" sz="1400" dirty="0" smtClean="0">
              <a:solidFill>
                <a:schemeClr val="accent5"/>
              </a:solidFill>
              <a:ea typeface="조선일보명조" panose="0203030400000000000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7623" y="1492272"/>
            <a:ext cx="1499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err="1">
                <a:solidFill>
                  <a:schemeClr val="bg2">
                    <a:lumMod val="25000"/>
                  </a:schemeClr>
                </a:solidFill>
              </a:rPr>
              <a:t>ㆍ</a:t>
            </a:r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</a:rPr>
              <a:t> Q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uestion</a:t>
            </a:r>
            <a:endParaRPr lang="en-US" altLang="ko-KR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5846" y="1994142"/>
            <a:ext cx="10026078" cy="86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kern="100" dirty="0" smtClean="0">
                <a:solidFill>
                  <a:schemeClr val="bg2">
                    <a:lumMod val="2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However</a:t>
            </a:r>
            <a:r>
              <a:rPr lang="en-US" altLang="ko-KR" sz="1600" kern="100" dirty="0">
                <a:solidFill>
                  <a:schemeClr val="bg2">
                    <a:lumMod val="2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, conditional GANs don’t train easily for context prediction task as the adversarial discriminator D easily exploits the perceptual discontinuity in generated regions and the original context to easily classify predicted versus real samples</a:t>
            </a:r>
            <a:r>
              <a:rPr lang="en-US" altLang="ko-KR" sz="1600" kern="100" dirty="0" smtClean="0">
                <a:solidFill>
                  <a:schemeClr val="bg2">
                    <a:lumMod val="2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600" kern="100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9523" y="2738718"/>
            <a:ext cx="3212401" cy="3384628"/>
          </a:xfrm>
          <a:prstGeom prst="rect">
            <a:avLst/>
          </a:prstGeom>
        </p:spPr>
      </p:pic>
      <p:cxnSp>
        <p:nvCxnSpPr>
          <p:cNvPr id="12" name="직선 연결선 11"/>
          <p:cNvCxnSpPr/>
          <p:nvPr/>
        </p:nvCxnSpPr>
        <p:spPr>
          <a:xfrm>
            <a:off x="8686800" y="3803904"/>
            <a:ext cx="2194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8686800" y="3803904"/>
            <a:ext cx="0" cy="192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8816267" y="4582079"/>
            <a:ext cx="2194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9035723" y="4393103"/>
            <a:ext cx="0" cy="192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274601" y="3307080"/>
            <a:ext cx="289374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sz="4000" b="1" spc="3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감사합니다</a:t>
            </a:r>
            <a:endParaRPr lang="ko-KR" altLang="en-US" sz="4000" b="1" spc="3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4344" y="2856468"/>
            <a:ext cx="317426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CVMI LAB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- 201921725 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안성현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753785" y="3266440"/>
            <a:ext cx="3935375" cy="0"/>
          </a:xfrm>
          <a:prstGeom prst="line">
            <a:avLst/>
          </a:prstGeom>
          <a:ln>
            <a:solidFill>
              <a:srgbClr val="0D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43428" y="6581001"/>
            <a:ext cx="1156086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&lt;</a:t>
            </a: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2021/10/06&gt;</a:t>
            </a:r>
            <a:endParaRPr lang="ko-KR" altLang="en-US" sz="12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2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63282" y="1597699"/>
            <a:ext cx="131638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sz="3200" b="1" spc="3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목  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6111" y="2393088"/>
            <a:ext cx="31202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Encoder-decoder pipeline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6159828" y="2200420"/>
            <a:ext cx="1123294" cy="0"/>
          </a:xfrm>
          <a:prstGeom prst="line">
            <a:avLst/>
          </a:prstGeom>
          <a:ln w="9525">
            <a:solidFill>
              <a:srgbClr val="0D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D1A8BE3-4B63-4896-B682-72A1D4B19185}"/>
              </a:ext>
            </a:extLst>
          </p:cNvPr>
          <p:cNvSpPr txBox="1"/>
          <p:nvPr/>
        </p:nvSpPr>
        <p:spPr>
          <a:xfrm>
            <a:off x="5850891" y="2943619"/>
            <a:ext cx="17219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Encoder-decoder pipeline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  <a:cs typeface="조선일보명조" panose="02030304000000000000" pitchFamily="18" charset="-127"/>
              </a:rPr>
              <a:t>Context Encoder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구조</a:t>
            </a:r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/>
          </a:p>
          <a:p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Encoder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는 누락된 영상으로부터 잠재 표현을 생성하고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Decoder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는 누락된 이미지의 컨텐츠를 생성한다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</a:t>
            </a:r>
          </a:p>
          <a:p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이 둘은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Fully Connected Layer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로 되어 있고 이렇게 하였을 때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디코더가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 전체 이미지 내용을 추론할 수 있다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 </a:t>
            </a:r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0" name="그림 9"/>
          <p:cNvPicPr/>
          <p:nvPr/>
        </p:nvPicPr>
        <p:blipFill>
          <a:blip r:embed="rId3"/>
          <a:stretch>
            <a:fillRect/>
          </a:stretch>
        </p:blipFill>
        <p:spPr>
          <a:xfrm>
            <a:off x="295942" y="3292284"/>
            <a:ext cx="6543770" cy="269703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520407" y="6084525"/>
            <a:ext cx="672147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(</a:t>
            </a:r>
            <a:r>
              <a:rPr lang="en-US" altLang="ko-KR" sz="1400" b="1" dirty="0" smtClean="0">
                <a:solidFill>
                  <a:srgbClr val="4D5156"/>
                </a:solidFill>
                <a:ea typeface="조선일보명조" panose="02030304000000000000"/>
              </a:rPr>
              <a:t>pipeline: </a:t>
            </a:r>
            <a:r>
              <a:rPr lang="ko-KR" altLang="en-US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한 </a:t>
            </a:r>
            <a:r>
              <a:rPr lang="ko-KR" altLang="en-US" sz="1400" dirty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데이터 처리 단계의 출력이 다음 단계의 입력으로 이어지는 형태로 연결된 </a:t>
            </a:r>
            <a:r>
              <a:rPr lang="ko-KR" altLang="en-US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구조</a:t>
            </a:r>
            <a:r>
              <a:rPr lang="en-US" altLang="ko-KR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)</a:t>
            </a:r>
            <a:endParaRPr lang="ko-KR" altLang="en-US" sz="1400" dirty="0">
              <a:ea typeface="조선일보명조" panose="02030304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8178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4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Encoder-decoder pipeline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  <a:cs typeface="조선일보명조" panose="02030304000000000000" pitchFamily="18" charset="-127"/>
              </a:rPr>
              <a:t>Encoder</a:t>
            </a:r>
          </a:p>
          <a:p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Encoder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는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없어진 부분을 갖고 있는 이미지를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latent vector(6x6x256)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로 만든다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구조는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AlexNet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에서 파생되었다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AlexnNet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구조와 같이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5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개의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conv+pooling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 layer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로 이루어진다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단 여기서는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scratch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로 표현될 수 있는 초기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random weights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들로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context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를 예측하는 것을 학습한다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 </a:t>
            </a: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0407" y="6193814"/>
            <a:ext cx="672147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(</a:t>
            </a:r>
            <a:r>
              <a:rPr lang="en-US" altLang="ko-KR" sz="1400" b="1" dirty="0" err="1" smtClean="0">
                <a:solidFill>
                  <a:srgbClr val="4D5156"/>
                </a:solidFill>
                <a:ea typeface="조선일보명조" panose="02030304000000000000"/>
              </a:rPr>
              <a:t>AlexNet</a:t>
            </a:r>
            <a:r>
              <a:rPr lang="en-US" altLang="ko-KR" sz="1400" b="1" dirty="0" smtClean="0">
                <a:solidFill>
                  <a:srgbClr val="4D5156"/>
                </a:solidFill>
                <a:ea typeface="조선일보명조" panose="02030304000000000000"/>
              </a:rPr>
              <a:t>: </a:t>
            </a:r>
            <a:r>
              <a:rPr lang="en-US" altLang="ko-KR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2012</a:t>
            </a:r>
            <a:r>
              <a:rPr lang="ko-KR" altLang="en-US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년도에 경이적인 영상 인식률로 전세계를 깜짝 놀라게 한 신경망</a:t>
            </a:r>
            <a:r>
              <a:rPr lang="en-US" altLang="ko-KR" sz="1400" dirty="0" smtClean="0">
                <a:solidFill>
                  <a:srgbClr val="4D5156"/>
                </a:solidFill>
                <a:latin typeface="Apple SD Gothic Neo"/>
                <a:ea typeface="조선일보명조" panose="02030304000000000000"/>
              </a:rPr>
              <a:t>)</a:t>
            </a:r>
            <a:endParaRPr lang="ko-KR" altLang="en-US" sz="1400" dirty="0">
              <a:ea typeface="조선일보명조" panose="02030304000000000000"/>
            </a:endParaRPr>
          </a:p>
        </p:txBody>
      </p:sp>
      <p:pic>
        <p:nvPicPr>
          <p:cNvPr id="11" name="그림 10"/>
          <p:cNvPicPr/>
          <p:nvPr/>
        </p:nvPicPr>
        <p:blipFill>
          <a:blip r:embed="rId3"/>
          <a:stretch>
            <a:fillRect/>
          </a:stretch>
        </p:blipFill>
        <p:spPr>
          <a:xfrm>
            <a:off x="546220" y="3291840"/>
            <a:ext cx="669566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Encoder-decoder pipeline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  <a:cs typeface="조선일보명조" panose="02030304000000000000" pitchFamily="18" charset="-127"/>
              </a:rPr>
              <a:t>Fully </a:t>
            </a:r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  <a:cs typeface="조선일보명조" panose="02030304000000000000" pitchFamily="18" charset="-127"/>
              </a:rPr>
              <a:t>Connected </a:t>
            </a:r>
            <a:endParaRPr lang="en-US" altLang="ko-KR" sz="2000" dirty="0" smtClean="0">
              <a:solidFill>
                <a:schemeClr val="bg2">
                  <a:lumMod val="25000"/>
                </a:schemeClr>
              </a:solidFill>
              <a:ea typeface="조선일보명조" panose="02030304000000000000"/>
              <a:cs typeface="조선일보명조" panose="02030304000000000000" pitchFamily="18" charset="-127"/>
            </a:endParaRPr>
          </a:p>
          <a:p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conv+pool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연산을 통해 나온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특징맵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(feature map)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은 말 그래도 특징만 추출했고 모든 위치를 직접 연결하지 않는다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따라서 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특징맵의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한 모서리에서 다른 모서리로 전파할 수 있는 방법이 없다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이 모든 전파는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fully connected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로 처리한다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하지만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parameter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를 고려해서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채널 방식의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fully connected layer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를 구성하여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Decoder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에 연결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9" name="그림 8"/>
          <p:cNvPicPr/>
          <p:nvPr/>
        </p:nvPicPr>
        <p:blipFill>
          <a:blip r:embed="rId3"/>
          <a:stretch>
            <a:fillRect/>
          </a:stretch>
        </p:blipFill>
        <p:spPr>
          <a:xfrm>
            <a:off x="619538" y="3312922"/>
            <a:ext cx="7290022" cy="263067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322576" y="3447288"/>
            <a:ext cx="1092105" cy="18653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909560" y="3447288"/>
            <a:ext cx="3721608" cy="255454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ea typeface="조선일보명조" panose="02030304000000000000"/>
              </a:rPr>
              <a:t>1. </a:t>
            </a:r>
            <a:r>
              <a:rPr lang="en-US" altLang="ko-KR" sz="1600" dirty="0" err="1" smtClean="0">
                <a:ea typeface="조선일보명조" panose="02030304000000000000"/>
              </a:rPr>
              <a:t>feture</a:t>
            </a:r>
            <a:r>
              <a:rPr lang="en-US" altLang="ko-KR" sz="1600" dirty="0" smtClean="0">
                <a:ea typeface="조선일보명조" panose="02030304000000000000"/>
              </a:rPr>
              <a:t> map(n*n*m) -&gt; feature map(n*n*m)</a:t>
            </a:r>
          </a:p>
          <a:p>
            <a:endParaRPr lang="en-US" altLang="ko-KR" sz="1600" dirty="0">
              <a:ea typeface="조선일보명조" panose="02030304000000000000"/>
            </a:endParaRPr>
          </a:p>
          <a:p>
            <a:r>
              <a:rPr lang="en-US" altLang="ko-KR" sz="1600" dirty="0" smtClean="0">
                <a:ea typeface="조선일보명조" panose="02030304000000000000"/>
              </a:rPr>
              <a:t>2. Feature map</a:t>
            </a:r>
            <a:r>
              <a:rPr lang="ko-KR" altLang="en-US" sz="1600" dirty="0" smtClean="0">
                <a:ea typeface="조선일보명조" panose="02030304000000000000"/>
              </a:rPr>
              <a:t>마다 활성 함수 적용해서 전달</a:t>
            </a:r>
            <a:endParaRPr lang="en-US" altLang="ko-KR" sz="1600" dirty="0" smtClean="0">
              <a:ea typeface="조선일보명조" panose="02030304000000000000"/>
            </a:endParaRPr>
          </a:p>
          <a:p>
            <a:endParaRPr lang="en-US" altLang="ko-KR" sz="1600" dirty="0">
              <a:ea typeface="조선일보명조" panose="02030304000000000000"/>
            </a:endParaRPr>
          </a:p>
          <a:p>
            <a:r>
              <a:rPr lang="en-US" altLang="ko-KR" sz="1600" dirty="0" smtClean="0">
                <a:ea typeface="조선일보명조" panose="02030304000000000000"/>
              </a:rPr>
              <a:t>3. parameter </a:t>
            </a:r>
            <a:r>
              <a:rPr lang="ko-KR" altLang="en-US" sz="1600" dirty="0" smtClean="0">
                <a:ea typeface="조선일보명조" panose="02030304000000000000"/>
              </a:rPr>
              <a:t>개수</a:t>
            </a:r>
            <a:r>
              <a:rPr lang="en-US" altLang="ko-KR" sz="1600" dirty="0" smtClean="0">
                <a:ea typeface="조선일보명조" panose="02030304000000000000"/>
              </a:rPr>
              <a:t>: mn</a:t>
            </a:r>
            <a:r>
              <a:rPr lang="en-US" altLang="ko-KR" sz="1600" baseline="30000" dirty="0" smtClean="0">
                <a:ea typeface="조선일보명조" panose="02030304000000000000"/>
              </a:rPr>
              <a:t>4</a:t>
            </a:r>
            <a:r>
              <a:rPr lang="en-US" altLang="ko-KR" sz="1600" dirty="0" smtClean="0">
                <a:ea typeface="조선일보명조" panose="02030304000000000000"/>
              </a:rPr>
              <a:t>, </a:t>
            </a:r>
            <a:r>
              <a:rPr lang="ko-KR" altLang="en-US" sz="1600" dirty="0" err="1" smtClean="0">
                <a:ea typeface="조선일보명조" panose="02030304000000000000"/>
              </a:rPr>
              <a:t>특징맵을</a:t>
            </a:r>
            <a:r>
              <a:rPr lang="ko-KR" altLang="en-US" sz="1600" dirty="0" smtClean="0">
                <a:ea typeface="조선일보명조" panose="02030304000000000000"/>
              </a:rPr>
              <a:t> 연결하는 </a:t>
            </a:r>
            <a:r>
              <a:rPr lang="en-US" altLang="ko-KR" sz="1600" dirty="0" err="1" smtClean="0">
                <a:ea typeface="조선일보명조" panose="02030304000000000000"/>
              </a:rPr>
              <a:t>paramete</a:t>
            </a:r>
            <a:r>
              <a:rPr lang="ko-KR" altLang="en-US" sz="1600" dirty="0" smtClean="0">
                <a:ea typeface="조선일보명조" panose="02030304000000000000"/>
              </a:rPr>
              <a:t>가 아님</a:t>
            </a:r>
            <a:endParaRPr lang="en-US" altLang="ko-KR" sz="1600" dirty="0" smtClean="0">
              <a:ea typeface="조선일보명조" panose="02030304000000000000"/>
            </a:endParaRPr>
          </a:p>
          <a:p>
            <a:endParaRPr lang="en-US" altLang="ko-KR" sz="1600" dirty="0">
              <a:ea typeface="조선일보명조" panose="02030304000000000000"/>
            </a:endParaRPr>
          </a:p>
          <a:p>
            <a:r>
              <a:rPr lang="en-US" altLang="ko-KR" sz="1600" dirty="0" smtClean="0">
                <a:ea typeface="조선일보명조" panose="02030304000000000000"/>
              </a:rPr>
              <a:t>4. </a:t>
            </a:r>
            <a:r>
              <a:rPr lang="ko-KR" altLang="en-US" sz="1600" dirty="0" err="1" smtClean="0">
                <a:ea typeface="조선일보명조" panose="02030304000000000000"/>
              </a:rPr>
              <a:t>특징맵</a:t>
            </a:r>
            <a:r>
              <a:rPr lang="ko-KR" altLang="en-US" sz="1600" dirty="0" smtClean="0">
                <a:ea typeface="조선일보명조" panose="02030304000000000000"/>
              </a:rPr>
              <a:t> 내에서만 정보를 전파함</a:t>
            </a:r>
            <a:endParaRPr lang="ko-KR" altLang="en-US" sz="1600" dirty="0">
              <a:ea typeface="조선일보명조" panose="02030304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723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6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Encoder-decoder pipeline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  <a:cs typeface="조선일보명조" panose="02030304000000000000" pitchFamily="18" charset="-127"/>
              </a:rPr>
              <a:t>Decoder</a:t>
            </a:r>
          </a:p>
          <a:p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Decoder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는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전달받은 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특징맵을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사용하여 이미지의 픽셀을 생성한다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RELU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활성화를 거친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5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개의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up-convolution layer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로 이루어져 있다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up-convolution layer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는 고해상도 이미지를 생성하는 역할을 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0" name="그림 9"/>
          <p:cNvPicPr/>
          <p:nvPr/>
        </p:nvPicPr>
        <p:blipFill>
          <a:blip r:embed="rId3"/>
          <a:stretch>
            <a:fillRect/>
          </a:stretch>
        </p:blipFill>
        <p:spPr>
          <a:xfrm>
            <a:off x="592106" y="3322066"/>
            <a:ext cx="8149558" cy="3042158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3538728" y="3648456"/>
            <a:ext cx="5029200" cy="2066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1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L1, L2 distance</a:t>
            </a:r>
            <a:endParaRPr lang="en-US" altLang="ko-KR" sz="20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거리 공식에는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L1, L2 distance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가 존재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L1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은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‘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두 개의 벡터를 빼고 절댓값을 취한 뒤 합한 것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‘,</a:t>
            </a:r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L2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는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‘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두 개의 벡터의 각 원소를 빼고 제곱을 하고 합친 뒤 루트를 취한 것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’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이다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 Loss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functio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도 크게 다르지 않다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</a:t>
            </a:r>
          </a:p>
          <a:p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단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L2 loss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는 루트를 취하지 않기 때문에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이상치가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 들어오면 오차가 제곱이 되어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이상치에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 영향을 더 많이 받는다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/>
                <a:cs typeface="조선일보명조" panose="02030304000000000000" pitchFamily="18" charset="-127"/>
              </a:rPr>
              <a:t>.</a:t>
            </a:r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8" name="그림 7"/>
          <p:cNvPicPr/>
          <p:nvPr/>
        </p:nvPicPr>
        <p:blipFill>
          <a:blip r:embed="rId3"/>
          <a:stretch>
            <a:fillRect/>
          </a:stretch>
        </p:blipFill>
        <p:spPr>
          <a:xfrm>
            <a:off x="520407" y="3359787"/>
            <a:ext cx="5908262" cy="2748405"/>
          </a:xfrm>
          <a:prstGeom prst="rect">
            <a:avLst/>
          </a:prstGeom>
        </p:spPr>
      </p:pic>
      <p:pic>
        <p:nvPicPr>
          <p:cNvPr id="9" name="그림 8"/>
          <p:cNvPicPr/>
          <p:nvPr/>
        </p:nvPicPr>
        <p:blipFill>
          <a:blip r:embed="rId4"/>
          <a:stretch>
            <a:fillRect/>
          </a:stretch>
        </p:blipFill>
        <p:spPr>
          <a:xfrm>
            <a:off x="6602405" y="4209088"/>
            <a:ext cx="4050355" cy="73666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652339"/>
            <a:ext cx="24983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(https://</a:t>
            </a:r>
            <a:r>
              <a:rPr lang="en-US" altLang="ko-K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junklee.tistory.com/29)</a:t>
            </a:r>
            <a:endParaRPr lang="ko-K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2405" y="3359787"/>
            <a:ext cx="3981437" cy="663573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2103120" y="4209088"/>
            <a:ext cx="7589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300472" y="4209088"/>
            <a:ext cx="7589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8952661" y="3931720"/>
            <a:ext cx="1631181" cy="93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8952660" y="4787663"/>
            <a:ext cx="1631181" cy="93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37677" y="5131483"/>
            <a:ext cx="354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</a:rPr>
              <a:t>두 벡터 자리에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실제값과</a:t>
            </a:r>
            <a:r>
              <a:rPr lang="ko-KR" altLang="en-US" sz="1400" dirty="0" smtClean="0">
                <a:solidFill>
                  <a:srgbClr val="FF0000"/>
                </a:solidFill>
              </a:rPr>
              <a:t>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예측값이</a:t>
            </a:r>
            <a:r>
              <a:rPr lang="ko-KR" altLang="en-US" sz="1400" dirty="0" smtClean="0">
                <a:solidFill>
                  <a:srgbClr val="FF0000"/>
                </a:solidFill>
              </a:rPr>
              <a:t> 들어감</a:t>
            </a:r>
            <a:r>
              <a:rPr lang="en-US" altLang="ko-KR" sz="1400" dirty="0" smtClean="0">
                <a:solidFill>
                  <a:srgbClr val="FF0000"/>
                </a:solidFill>
              </a:rPr>
              <a:t>)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407" y="6053968"/>
            <a:ext cx="3318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</a:rPr>
              <a:t>x=(1,2,3), y=(-1,2,4) -&gt; d1=|1-(-1)|+|2-2|+|3-4|=3</a:t>
            </a:r>
            <a:endParaRPr lang="ko-KR" altLang="en-US" sz="1200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72481" y="6053967"/>
            <a:ext cx="2581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</a:rPr>
              <a:t>d2= </a:t>
            </a:r>
            <a:r>
              <a:rPr lang="en-US" altLang="ko-KR" sz="1200" dirty="0" err="1" smtClean="0">
                <a:solidFill>
                  <a:schemeClr val="accent5"/>
                </a:solidFill>
              </a:rPr>
              <a:t>sqrt</a:t>
            </a:r>
            <a:r>
              <a:rPr lang="en-US" altLang="ko-KR" sz="1200" dirty="0" smtClean="0">
                <a:solidFill>
                  <a:schemeClr val="accent5"/>
                </a:solidFill>
              </a:rPr>
              <a:t>[ {1-(-1)}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2 </a:t>
            </a:r>
            <a:r>
              <a:rPr lang="en-US" altLang="ko-KR" sz="1200" dirty="0" smtClean="0">
                <a:solidFill>
                  <a:schemeClr val="accent5"/>
                </a:solidFill>
              </a:rPr>
              <a:t>+ {2-2}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2 </a:t>
            </a:r>
            <a:r>
              <a:rPr lang="en-US" altLang="ko-KR" sz="1200" dirty="0" smtClean="0">
                <a:solidFill>
                  <a:schemeClr val="accent5"/>
                </a:solidFill>
              </a:rPr>
              <a:t>+ {3-4}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2 </a:t>
            </a:r>
            <a:r>
              <a:rPr lang="en-US" altLang="ko-KR" sz="1200" dirty="0">
                <a:solidFill>
                  <a:schemeClr val="accent5"/>
                </a:solidFill>
              </a:rPr>
              <a:t>] =√5</a:t>
            </a:r>
            <a:endParaRPr lang="ko-KR" altLang="en-US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8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67292"/>
            <a:ext cx="1013235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Reconstruction Loss</a:t>
            </a:r>
            <a:b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</a:br>
            <a:endParaRPr lang="en-US" altLang="ko-KR" sz="2000" dirty="0" smtClean="0"/>
          </a:p>
          <a:p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L2 loss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를 이용하나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L1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으로도 실험한 </a:t>
            </a: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결과 유의한 차이는 못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느꼈다고 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이러한 </a:t>
            </a: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단순한 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loss</a:t>
            </a: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를 이용하면 고주파 세부 정보를 캡처하지 못한다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en-US" altLang="ko-KR" sz="1600" u="sng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L2 loss</a:t>
            </a:r>
            <a:r>
              <a:rPr lang="ko-KR" altLang="en-US" sz="1600" u="sng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를 사용하면 평균 픽셀 단위 오차는 최소화하는 장점이 있지만  평균 이미지는 흐릿하게 만드는 경향</a:t>
            </a: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이 있다고 한다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.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/>
              </a:rPr>
              <a:t> </a:t>
            </a:r>
            <a:r>
              <a:rPr lang="en-US" altLang="ko-KR" sz="1600" dirty="0" smtClean="0">
                <a:solidFill>
                  <a:schemeClr val="accent5"/>
                </a:solidFill>
                <a:ea typeface="조선일보명조" panose="02030304000000000000"/>
              </a:rPr>
              <a:t>-&gt; Adversarial loss</a:t>
            </a:r>
            <a:r>
              <a:rPr lang="ko-KR" altLang="en-US" sz="1600" dirty="0" smtClean="0">
                <a:solidFill>
                  <a:schemeClr val="accent5"/>
                </a:solidFill>
                <a:ea typeface="조선일보명조" panose="02030304000000000000"/>
              </a:rPr>
              <a:t>를 추가함으로써 완화</a:t>
            </a:r>
            <a:endParaRPr lang="en-US" altLang="ko-KR" sz="2000" dirty="0">
              <a:solidFill>
                <a:schemeClr val="accent5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0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6" name="그림 15"/>
          <p:cNvPicPr/>
          <p:nvPr/>
        </p:nvPicPr>
        <p:blipFill>
          <a:blip r:embed="rId3"/>
          <a:stretch>
            <a:fillRect/>
          </a:stretch>
        </p:blipFill>
        <p:spPr>
          <a:xfrm>
            <a:off x="579240" y="5016935"/>
            <a:ext cx="3786417" cy="58915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8510" y="5699233"/>
            <a:ext cx="565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x: </a:t>
            </a:r>
            <a:r>
              <a:rPr lang="ko-KR" altLang="en-US" sz="1400" dirty="0" smtClean="0">
                <a:solidFill>
                  <a:srgbClr val="FF0000"/>
                </a:solidFill>
              </a:rPr>
              <a:t>이미지</a:t>
            </a:r>
            <a:r>
              <a:rPr lang="en-US" altLang="ko-KR" sz="1400" dirty="0" smtClean="0">
                <a:solidFill>
                  <a:srgbClr val="FF0000"/>
                </a:solidFill>
              </a:rPr>
              <a:t>, M^: </a:t>
            </a:r>
            <a:r>
              <a:rPr lang="ko-KR" altLang="en-US" sz="1400" dirty="0" smtClean="0">
                <a:solidFill>
                  <a:srgbClr val="FF0000"/>
                </a:solidFill>
              </a:rPr>
              <a:t>바이너리 마스크</a:t>
            </a:r>
            <a:r>
              <a:rPr lang="en-US" altLang="ko-KR" sz="1400" dirty="0">
                <a:solidFill>
                  <a:srgbClr val="FF0000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F: </a:t>
            </a:r>
            <a:r>
              <a:rPr lang="ko-KR" altLang="en-US" sz="1400" dirty="0" smtClean="0">
                <a:solidFill>
                  <a:srgbClr val="FF0000"/>
                </a:solidFill>
              </a:rPr>
              <a:t>컨텍스트 인코더</a:t>
            </a:r>
            <a:r>
              <a:rPr lang="en-US" altLang="ko-KR" sz="1400" dirty="0" smtClean="0">
                <a:solidFill>
                  <a:srgbClr val="FF0000"/>
                </a:solidFill>
              </a:rPr>
              <a:t>, 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하다마드</a:t>
            </a:r>
            <a:r>
              <a:rPr lang="ko-KR" altLang="en-US" sz="1400" dirty="0" smtClean="0">
                <a:solidFill>
                  <a:srgbClr val="FF0000"/>
                </a:solidFill>
              </a:rPr>
              <a:t> 곱 이용 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pic>
        <p:nvPicPr>
          <p:cNvPr id="20" name="그림 19"/>
          <p:cNvPicPr/>
          <p:nvPr/>
        </p:nvPicPr>
        <p:blipFill>
          <a:blip r:embed="rId4"/>
          <a:stretch>
            <a:fillRect/>
          </a:stretch>
        </p:blipFill>
        <p:spPr>
          <a:xfrm>
            <a:off x="6530244" y="3419728"/>
            <a:ext cx="2897219" cy="3493135"/>
          </a:xfrm>
          <a:prstGeom prst="rect">
            <a:avLst/>
          </a:prstGeom>
        </p:spPr>
      </p:pic>
      <p:pic>
        <p:nvPicPr>
          <p:cNvPr id="21" name="그림 20"/>
          <p:cNvPicPr/>
          <p:nvPr/>
        </p:nvPicPr>
        <p:blipFill>
          <a:blip r:embed="rId5"/>
          <a:stretch>
            <a:fillRect/>
          </a:stretch>
        </p:blipFill>
        <p:spPr>
          <a:xfrm>
            <a:off x="781662" y="4452832"/>
            <a:ext cx="3849171" cy="56410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87412" y="3728637"/>
            <a:ext cx="53527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Reconstruction Loss</a:t>
            </a:r>
          </a:p>
          <a:p>
            <a:endParaRPr lang="en-US" altLang="ko-KR" sz="14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ko-KR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누락된 </a:t>
            </a:r>
            <a:r>
              <a:rPr lang="ko-KR" altLang="ko-K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영역의 전체 구조를 주변 상황과 관련해서 </a:t>
            </a:r>
            <a:r>
              <a:rPr lang="ko-KR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포착하는데</a:t>
            </a:r>
            <a:r>
              <a:rPr lang="en-US" altLang="ko-KR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쓰임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7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0407" y="854508"/>
            <a:ext cx="10132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Loss function</a:t>
            </a:r>
            <a:endParaRPr lang="ko-KR" altLang="en-US" sz="2800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dirty="0" smtClean="0"/>
              <a:t>GAN Loss</a:t>
            </a:r>
            <a:endParaRPr lang="en-US" altLang="ko-KR" sz="2000" dirty="0" smtClean="0"/>
          </a:p>
        </p:txBody>
      </p:sp>
      <p:pic>
        <p:nvPicPr>
          <p:cNvPr id="11" name="그림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20990" y="2355495"/>
            <a:ext cx="5039145" cy="2369660"/>
          </a:xfrm>
          <a:prstGeom prst="rect">
            <a:avLst/>
          </a:prstGeom>
        </p:spPr>
      </p:pic>
      <p:pic>
        <p:nvPicPr>
          <p:cNvPr id="13" name="그림 12"/>
          <p:cNvPicPr/>
          <p:nvPr/>
        </p:nvPicPr>
        <p:blipFill>
          <a:blip r:embed="rId4"/>
          <a:stretch>
            <a:fillRect/>
          </a:stretch>
        </p:blipFill>
        <p:spPr>
          <a:xfrm>
            <a:off x="5883388" y="2355495"/>
            <a:ext cx="6401201" cy="61918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883388" y="3084825"/>
            <a:ext cx="672147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G: Generator, D: Discriminator, z:noise, G(z): Fake Image, x: Real Image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-&gt;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D(x)=1, D(G(z))=0 </a:t>
            </a:r>
            <a:r>
              <a:rPr lang="en-US" altLang="ko-KR" dirty="0" smtClean="0">
                <a:solidFill>
                  <a:schemeClr val="accent2"/>
                </a:solidFill>
              </a:rPr>
              <a:t>&lt; Classify - Sigmoid Function &gt;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-&gt;</a:t>
            </a:r>
          </a:p>
          <a:p>
            <a:r>
              <a:rPr lang="en-US" altLang="ko-KR" dirty="0" smtClean="0">
                <a:solidFill>
                  <a:srgbClr val="7030A0"/>
                </a:solidFill>
              </a:rPr>
              <a:t>[Discriminator]</a:t>
            </a:r>
          </a:p>
          <a:p>
            <a:r>
              <a:rPr lang="en-US" altLang="ko-KR" dirty="0" smtClean="0">
                <a:solidFill>
                  <a:srgbClr val="7030A0"/>
                </a:solidFill>
              </a:rPr>
              <a:t>D(x)=1, D(G(z))=0</a:t>
            </a:r>
          </a:p>
          <a:p>
            <a:r>
              <a:rPr lang="en-US" altLang="ko-KR" dirty="0" err="1" smtClean="0">
                <a:solidFill>
                  <a:srgbClr val="7030A0"/>
                </a:solidFill>
              </a:rPr>
              <a:t>lodD</a:t>
            </a:r>
            <a:r>
              <a:rPr lang="en-US" altLang="ko-KR" dirty="0" smtClean="0">
                <a:solidFill>
                  <a:srgbClr val="7030A0"/>
                </a:solidFill>
              </a:rPr>
              <a:t>(x) = log(1-D(G(z)) = 0 -&gt; MAX V(D,G)</a:t>
            </a:r>
          </a:p>
          <a:p>
            <a:endParaRPr lang="en-US" altLang="ko-KR" dirty="0">
              <a:solidFill>
                <a:srgbClr val="7030A0"/>
              </a:solidFill>
            </a:endParaRPr>
          </a:p>
          <a:p>
            <a:r>
              <a:rPr lang="en-US" altLang="ko-KR" dirty="0" smtClean="0">
                <a:solidFill>
                  <a:schemeClr val="accent5"/>
                </a:solidFill>
              </a:rPr>
              <a:t>[Generator]</a:t>
            </a:r>
          </a:p>
          <a:p>
            <a:r>
              <a:rPr lang="en-US" altLang="ko-KR" dirty="0" smtClean="0">
                <a:solidFill>
                  <a:schemeClr val="accent5"/>
                </a:solidFill>
              </a:rPr>
              <a:t>D(G(z))=1</a:t>
            </a:r>
          </a:p>
          <a:p>
            <a:r>
              <a:rPr lang="en-US" altLang="ko-KR" dirty="0" smtClean="0">
                <a:solidFill>
                  <a:schemeClr val="accent5"/>
                </a:solidFill>
              </a:rPr>
              <a:t>log(1-D(G(z))= -INF -&gt; MIN V(D,G)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pic>
        <p:nvPicPr>
          <p:cNvPr id="14" name="그림 13"/>
          <p:cNvPicPr/>
          <p:nvPr/>
        </p:nvPicPr>
        <p:blipFill>
          <a:blip r:embed="rId5"/>
          <a:stretch>
            <a:fillRect/>
          </a:stretch>
        </p:blipFill>
        <p:spPr>
          <a:xfrm>
            <a:off x="520407" y="4926012"/>
            <a:ext cx="2483485" cy="1642745"/>
          </a:xfrm>
          <a:prstGeom prst="rect">
            <a:avLst/>
          </a:prstGeom>
        </p:spPr>
      </p:pic>
      <p:pic>
        <p:nvPicPr>
          <p:cNvPr id="15" name="그림 14"/>
          <p:cNvPicPr/>
          <p:nvPr/>
        </p:nvPicPr>
        <p:blipFill>
          <a:blip r:embed="rId6"/>
          <a:stretch>
            <a:fillRect/>
          </a:stretch>
        </p:blipFill>
        <p:spPr>
          <a:xfrm>
            <a:off x="3316985" y="4926012"/>
            <a:ext cx="2343150" cy="155473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20407" y="6640310"/>
            <a:ext cx="185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accent5"/>
                </a:solidFill>
              </a:rPr>
              <a:t>Sigmoid Function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316985" y="6640310"/>
            <a:ext cx="14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accent5"/>
                </a:solidFill>
              </a:rPr>
              <a:t>Log function</a:t>
            </a:r>
            <a:endParaRPr lang="ko-KR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K_SHA_ppt_design" id="{35DECB70-B79A-477F-9CE3-51383082747F}" vid="{E4F8230B-F424-48CD-86BD-710EDE5FCC26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CUK_SHA_ppt_design</Template>
  <TotalTime>644</TotalTime>
  <Words>716</Words>
  <Application>Microsoft Office PowerPoint</Application>
  <PresentationFormat>사용자 지정</PresentationFormat>
  <Paragraphs>129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Apple SD Gothic Neo</vt:lpstr>
      <vt:lpstr>맑은 고딕</vt:lpstr>
      <vt:lpstr>조선일보명조</vt:lpstr>
      <vt:lpstr>Arial</vt:lpstr>
      <vt:lpstr>Calibri</vt:lpstr>
      <vt:lpstr>Calibri Light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SungHyun Ahn</dc:creator>
  <cp:lastModifiedBy>SungHyun Ahn</cp:lastModifiedBy>
  <cp:revision>49</cp:revision>
  <dcterms:created xsi:type="dcterms:W3CDTF">2021-09-26T02:36:25Z</dcterms:created>
  <dcterms:modified xsi:type="dcterms:W3CDTF">2021-10-27T04:51:57Z</dcterms:modified>
</cp:coreProperties>
</file>