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6"/>
  </p:notesMasterIdLst>
  <p:sldIdLst>
    <p:sldId id="256" r:id="rId2"/>
    <p:sldId id="261" r:id="rId3"/>
    <p:sldId id="259" r:id="rId4"/>
    <p:sldId id="258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02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9/29/2021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9/29/2021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604.07379.pdf" TargetMode="External"/><Relationship Id="rId3" Type="http://schemas.openxmlformats.org/officeDocument/2006/relationships/hyperlink" Target="https://blog.keras.io/building-autoencoders-in-keras.html" TargetMode="External"/><Relationship Id="rId7" Type="http://schemas.openxmlformats.org/officeDocument/2006/relationships/hyperlink" Target="https://blog.lgcns.com/224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atents.google.com/patent/KR101908680B1/ko" TargetMode="External"/><Relationship Id="rId5" Type="http://schemas.openxmlformats.org/officeDocument/2006/relationships/hyperlink" Target="https://www.youtube.com/watch?v=OCGhNmhTSVc" TargetMode="External"/><Relationship Id="rId4" Type="http://schemas.openxmlformats.org/officeDocument/2006/relationships/hyperlink" Target="https://theailearner.com/2018/11/10/denoising-autoencoder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6148" y="3307080"/>
            <a:ext cx="1107065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36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컨텍스트 인코더 기술</a:t>
            </a:r>
            <a:r>
              <a:rPr lang="en-US" altLang="ko-KR" sz="36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3600" b="1" spc="3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인페인팅을</a:t>
            </a:r>
            <a:r>
              <a:rPr lang="ko-KR" altLang="en-US" sz="36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통한 특징 학습</a:t>
            </a:r>
            <a:endParaRPr lang="ko-KR" altLang="en-US" sz="36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345" y="2856468"/>
            <a:ext cx="317426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CVMI LAB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2021/09/26&gt;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6" y="867292"/>
            <a:ext cx="11129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관련 연구</a:t>
            </a:r>
            <a:endParaRPr lang="en-US" altLang="ko-KR" sz="2800" b="1" spc="300" dirty="0" smtClean="0">
              <a:latin typeface="조선일보명조" panose="02030304000000000000" pitchFamily="18" charset="-127"/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약한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지도학습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</a:rPr>
              <a:t>weakly supervised learning)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ko-KR" sz="1600" dirty="0">
                <a:ea typeface="조선일보명조" panose="02030304000000000000"/>
              </a:rPr>
              <a:t>주어지는 정답에 대한 정보가 </a:t>
            </a:r>
            <a:r>
              <a:rPr lang="ko-KR" altLang="ko-KR" sz="1600" dirty="0" smtClean="0">
                <a:ea typeface="조선일보명조" panose="02030304000000000000"/>
              </a:rPr>
              <a:t>제한된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학습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  <a:r>
              <a:rPr lang="ko-KR" altLang="ko-KR" sz="1600" dirty="0" smtClean="0">
                <a:ea typeface="조선일보명조" panose="02030304000000000000"/>
              </a:rPr>
              <a:t>비 </a:t>
            </a:r>
            <a:r>
              <a:rPr lang="ko-KR" altLang="ko-KR" sz="1600" dirty="0">
                <a:ea typeface="조선일보명조" panose="02030304000000000000"/>
              </a:rPr>
              <a:t>지도 학습</a:t>
            </a:r>
            <a:r>
              <a:rPr lang="en-US" altLang="ko-KR" sz="1600" dirty="0">
                <a:ea typeface="조선일보명조" panose="02030304000000000000"/>
              </a:rPr>
              <a:t>(unsupervised learning)</a:t>
            </a:r>
            <a:r>
              <a:rPr lang="ko-KR" altLang="ko-KR" sz="1600" dirty="0">
                <a:ea typeface="조선일보명조" panose="02030304000000000000"/>
              </a:rPr>
              <a:t>과 같이 아무 정보도 주어지지 않는 경우와는 다르지만</a:t>
            </a:r>
            <a:r>
              <a:rPr lang="en-US" altLang="ko-KR" sz="1600" dirty="0">
                <a:ea typeface="조선일보명조" panose="02030304000000000000"/>
              </a:rPr>
              <a:t>, </a:t>
            </a:r>
            <a:r>
              <a:rPr lang="ko-KR" altLang="ko-KR" sz="1600" dirty="0">
                <a:ea typeface="조선일보명조" panose="02030304000000000000"/>
              </a:rPr>
              <a:t>일부에 대한 정보만 제공받아 학습하고</a:t>
            </a:r>
            <a:r>
              <a:rPr lang="en-US" altLang="ko-KR" sz="1600" dirty="0">
                <a:ea typeface="조선일보명조" panose="02030304000000000000"/>
              </a:rPr>
              <a:t>, </a:t>
            </a:r>
            <a:r>
              <a:rPr lang="ko-KR" altLang="ko-KR" sz="1600" dirty="0">
                <a:ea typeface="조선일보명조" panose="02030304000000000000"/>
              </a:rPr>
              <a:t>그러한 학습을 통해 제공받지 않은 정보를 예측해내야 한다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  <a:p>
            <a:endParaRPr lang="en-US" altLang="ko-KR" sz="8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ko-KR" altLang="ko-KR" sz="1600" dirty="0">
                <a:ea typeface="조선일보명조" panose="02030304000000000000"/>
              </a:rPr>
              <a:t>객체</a:t>
            </a:r>
            <a:r>
              <a:rPr lang="ko-KR" altLang="en-US" sz="1600" dirty="0">
                <a:ea typeface="조선일보명조" panose="02030304000000000000"/>
              </a:rPr>
              <a:t>의 </a:t>
            </a:r>
            <a:r>
              <a:rPr lang="ko-KR" altLang="ko-KR" sz="1600" dirty="0">
                <a:ea typeface="조선일보명조" panose="02030304000000000000"/>
              </a:rPr>
              <a:t>클래스 정보만을 제공받</a:t>
            </a:r>
            <a:r>
              <a:rPr lang="ko-KR" altLang="en-US" sz="1600" dirty="0">
                <a:ea typeface="조선일보명조" panose="02030304000000000000"/>
              </a:rPr>
              <a:t>고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ko-KR" sz="1600" dirty="0">
                <a:ea typeface="조선일보명조" panose="02030304000000000000"/>
              </a:rPr>
              <a:t>영상 내의 객체 위치를 예측</a:t>
            </a:r>
            <a:r>
              <a:rPr lang="en-US" altLang="ko-KR" sz="1600" dirty="0"/>
              <a:t>,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데이터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라벨링</a:t>
            </a:r>
            <a:endParaRPr lang="en-US" altLang="ko-KR" sz="1600" dirty="0">
              <a:ea typeface="조선일보명조" panose="0203030400000000000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pic>
        <p:nvPicPr>
          <p:cNvPr id="2050" name="Picture 2" descr="https://ichi.pro/assets/images/max/724/0*GZpuZq6AJ52cs5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6" y="3317187"/>
            <a:ext cx="3640114" cy="2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43802" y="6177021"/>
            <a:ext cx="704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(https://</a:t>
            </a:r>
            <a:r>
              <a:rPr lang="en-US" altLang="ko-KR" sz="1400" dirty="0" smtClean="0"/>
              <a:t>patents.google.com/patent/KR101908680B1/ko)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728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6" y="867292"/>
            <a:ext cx="111290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관련 연구</a:t>
            </a:r>
            <a:endParaRPr lang="en-US" altLang="ko-KR" sz="2800" b="1" spc="300" dirty="0" smtClean="0">
              <a:latin typeface="조선일보명조" panose="02030304000000000000" pitchFamily="18" charset="-127"/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자기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지도학습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Self-supervised learning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비지도학습의 연구 주제 중 하나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레이블이 없는 데이터를 이용해서 스스로 학습 후 분류하는 것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＇</a:t>
            </a:r>
            <a:r>
              <a:rPr lang="ko-KR" altLang="en-US" sz="1600" dirty="0" smtClean="0">
                <a:ea typeface="조선일보명조" panose="02030304000000000000"/>
              </a:rPr>
              <a:t>사전 학습</a:t>
            </a:r>
            <a:r>
              <a:rPr lang="en-US" altLang="ko-KR" sz="1600" dirty="0" smtClean="0">
                <a:ea typeface="조선일보명조" panose="02030304000000000000"/>
              </a:rPr>
              <a:t>＇</a:t>
            </a:r>
            <a:r>
              <a:rPr lang="ko-KR" altLang="en-US" sz="1600" dirty="0" smtClean="0">
                <a:ea typeface="조선일보명조" panose="02030304000000000000"/>
              </a:rPr>
              <a:t>이 필요함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  <a:r>
              <a:rPr lang="ko-KR" altLang="en-US" sz="1600" dirty="0" smtClean="0">
                <a:ea typeface="조선일보명조" panose="02030304000000000000"/>
              </a:rPr>
              <a:t>이 사전 학습에 대한 과제를 </a:t>
            </a:r>
            <a:r>
              <a:rPr lang="en-US" altLang="ko-KR" sz="1600" dirty="0" smtClean="0">
                <a:ea typeface="조선일보명조" panose="02030304000000000000"/>
              </a:rPr>
              <a:t>pretext</a:t>
            </a:r>
            <a:r>
              <a:rPr lang="ko-KR" altLang="en-US" sz="1600" dirty="0" smtClean="0">
                <a:ea typeface="조선일보명조" panose="02030304000000000000"/>
              </a:rPr>
              <a:t>라고 함</a:t>
            </a:r>
            <a:r>
              <a:rPr lang="en-US" altLang="ko-KR" sz="1600" dirty="0" smtClean="0">
                <a:ea typeface="조선일보명조" panose="02030304000000000000"/>
              </a:rPr>
              <a:t>. 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43802" y="6177021"/>
            <a:ext cx="704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(https://blog.lgcns.com/2241)</a:t>
            </a:r>
            <a:endParaRPr lang="ko-KR" altLang="en-US" sz="1400" dirty="0"/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6" y="3025530"/>
            <a:ext cx="3365794" cy="2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6" y="867292"/>
            <a:ext cx="111290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관련 연구</a:t>
            </a:r>
            <a:endParaRPr lang="en-US" altLang="ko-KR" sz="2800" b="1" spc="300" dirty="0" smtClean="0">
              <a:latin typeface="조선일보명조" panose="02030304000000000000" pitchFamily="18" charset="-127"/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</a:rPr>
              <a:t>GAN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Generative Adversarial Network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GAN</a:t>
            </a:r>
            <a:r>
              <a:rPr lang="ko-KR" altLang="en-US" sz="1600" dirty="0">
                <a:ea typeface="조선일보명조" panose="02030304000000000000"/>
              </a:rPr>
              <a:t>은 </a:t>
            </a:r>
            <a:r>
              <a:rPr lang="ko-KR" altLang="en-US" sz="1600" dirty="0" err="1">
                <a:ea typeface="조선일보명조" panose="02030304000000000000"/>
              </a:rPr>
              <a:t>생성자</a:t>
            </a:r>
            <a:r>
              <a:rPr lang="ko-KR" altLang="en-US" sz="1600" dirty="0">
                <a:ea typeface="조선일보명조" panose="02030304000000000000"/>
              </a:rPr>
              <a:t> 신경망과 </a:t>
            </a:r>
            <a:r>
              <a:rPr lang="ko-KR" altLang="en-US" sz="1600" dirty="0" err="1">
                <a:ea typeface="조선일보명조" panose="02030304000000000000"/>
              </a:rPr>
              <a:t>판별자</a:t>
            </a:r>
            <a:r>
              <a:rPr lang="ko-KR" altLang="en-US" sz="1600" dirty="0">
                <a:ea typeface="조선일보명조" panose="02030304000000000000"/>
              </a:rPr>
              <a:t> 신경망이 서로 적대적으로 경쟁하면서</a:t>
            </a:r>
            <a:r>
              <a:rPr lang="en-US" altLang="ko-KR" sz="1600" dirty="0">
                <a:ea typeface="조선일보명조" panose="02030304000000000000"/>
              </a:rPr>
              <a:t>, </a:t>
            </a:r>
            <a:r>
              <a:rPr lang="ko-KR" altLang="en-US" sz="1600" dirty="0">
                <a:ea typeface="조선일보명조" panose="02030304000000000000"/>
              </a:rPr>
              <a:t>훈련을 통하여 자신의 작업을 점점 정교하게 수행한다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  <a:r>
              <a:rPr lang="ko-KR" altLang="en-US" sz="1600" dirty="0" err="1" smtClean="0">
                <a:ea typeface="조선일보명조" panose="02030304000000000000"/>
              </a:rPr>
              <a:t>생성자는</a:t>
            </a:r>
            <a:r>
              <a:rPr lang="ko-KR" altLang="en-US" sz="1600" dirty="0" smtClean="0">
                <a:ea typeface="조선일보명조" panose="02030304000000000000"/>
              </a:rPr>
              <a:t> 가짜 이미지를 실제 이미지처럼 만드는 방법을 학습하고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판별자는</a:t>
            </a:r>
            <a:r>
              <a:rPr lang="ko-KR" altLang="en-US" sz="1600" dirty="0" smtClean="0">
                <a:ea typeface="조선일보명조" panose="02030304000000000000"/>
              </a:rPr>
              <a:t> 이미지를 더 잘 구별하도록 학습한다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43802" y="6146321"/>
            <a:ext cx="704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400" dirty="0"/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6" y="3304240"/>
            <a:ext cx="5216334" cy="2313347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>
          <a:blip r:embed="rId4"/>
          <a:stretch>
            <a:fillRect/>
          </a:stretch>
        </p:blipFill>
        <p:spPr>
          <a:xfrm>
            <a:off x="5801423" y="3419941"/>
            <a:ext cx="5189665" cy="231334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20406" y="5570473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판별자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훈련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801423" y="5617587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생성자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훈련</a:t>
            </a:r>
          </a:p>
        </p:txBody>
      </p:sp>
    </p:spTree>
    <p:extLst>
      <p:ext uri="{BB962C8B-B14F-4D97-AF65-F5344CB8AC3E}">
        <p14:creationId xmlns:p14="http://schemas.microsoft.com/office/powerpoint/2010/main" val="7532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7" y="867292"/>
            <a:ext cx="111290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마무리</a:t>
            </a:r>
            <a:endParaRPr lang="en-US" altLang="ko-KR" sz="2800" b="1" spc="300" dirty="0" smtClean="0">
              <a:latin typeface="조선일보명조" panose="02030304000000000000" pitchFamily="18" charset="-127"/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인페인팅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기술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컴퓨터 그래픽에서 큰 구멍을 채우는 것은 일반적으로 수백만 개의 이미지 데이터 집합에서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가장 가까운 이웃을 사용하여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컷</a:t>
            </a:r>
            <a:r>
              <a:rPr lang="en-US" altLang="ko-KR" sz="1600" dirty="0" smtClean="0">
                <a:ea typeface="조선일보명조" panose="02030304000000000000"/>
              </a:rPr>
              <a:t>-</a:t>
            </a:r>
            <a:r>
              <a:rPr lang="ko-KR" altLang="en-US" sz="1600" dirty="0" err="1" smtClean="0">
                <a:ea typeface="조선일보명조" panose="02030304000000000000"/>
              </a:rPr>
              <a:t>페이스트</a:t>
            </a:r>
            <a:r>
              <a:rPr lang="ko-KR" altLang="en-US" sz="1600" dirty="0" smtClean="0">
                <a:ea typeface="조선일보명조" panose="02030304000000000000"/>
              </a:rPr>
              <a:t> 작업을 이용하는 장면 완성을 통해 이루어진다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하지만 기존의 방식으로는 구멍을 완전히 채울 수 없다고 </a:t>
            </a:r>
            <a:r>
              <a:rPr lang="en-US" altLang="ko-KR" sz="1600" dirty="0" smtClean="0">
                <a:ea typeface="조선일보명조" panose="02030304000000000000"/>
              </a:rPr>
              <a:t>Paper</a:t>
            </a:r>
            <a:r>
              <a:rPr lang="ko-KR" altLang="en-US" sz="1600" dirty="0" smtClean="0">
                <a:ea typeface="조선일보명조" panose="02030304000000000000"/>
              </a:rPr>
              <a:t>에서 말한다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＇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기존 방식과의 차이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＇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에서 언급했듯이 인코더에서 의미론적으로 유사한 패치를 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생성한다던지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혹은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reconstruction loss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와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adversarial loss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를 최소화하는 방법으로 해결할 것으로 기대된다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.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위 내용은 </a:t>
            </a:r>
            <a:r>
              <a:rPr lang="en-US" altLang="ko-KR" sz="1600" dirty="0" smtClean="0">
                <a:ea typeface="조선일보명조" panose="02030304000000000000"/>
              </a:rPr>
              <a:t>3</a:t>
            </a:r>
            <a:r>
              <a:rPr lang="ko-KR" altLang="en-US" sz="1600" dirty="0" smtClean="0">
                <a:ea typeface="조선일보명조" panose="02030304000000000000"/>
              </a:rPr>
              <a:t>장에서 다뤄질 예정이다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20407" y="412086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ㆍ참고자료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8998" y="4542896"/>
            <a:ext cx="93785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오토인코더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en-US" altLang="ko-KR" sz="1400" u="sng" dirty="0" smtClean="0">
                <a:solidFill>
                  <a:schemeClr val="accent5"/>
                </a:solidFill>
                <a:hlinkClick r:id="rId3"/>
              </a:rPr>
              <a:t>https</a:t>
            </a:r>
            <a:r>
              <a:rPr lang="en-US" altLang="ko-KR" sz="1400" u="sng" dirty="0">
                <a:solidFill>
                  <a:schemeClr val="accent5"/>
                </a:solidFill>
                <a:hlinkClick r:id="rId3"/>
              </a:rPr>
              <a:t>://blog.keras.io/building-autoencoders-in-keras.html</a:t>
            </a:r>
            <a:endParaRPr lang="ko-KR" altLang="ko-KR" sz="1400" dirty="0">
              <a:solidFill>
                <a:schemeClr val="accent5"/>
              </a:solidFill>
            </a:endParaRPr>
          </a:p>
          <a:p>
            <a:r>
              <a:rPr lang="ko-KR" altLang="en-US" sz="1400" dirty="0" err="1" smtClean="0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디노이징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오토인코더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en-US" altLang="ko-KR" sz="1400" u="sng" dirty="0" smtClean="0">
                <a:solidFill>
                  <a:schemeClr val="accent5"/>
                </a:solidFill>
                <a:hlinkClick r:id="rId4"/>
              </a:rPr>
              <a:t>https</a:t>
            </a:r>
            <a:r>
              <a:rPr lang="en-US" altLang="ko-KR" sz="1400" u="sng" dirty="0">
                <a:solidFill>
                  <a:schemeClr val="accent5"/>
                </a:solidFill>
                <a:hlinkClick r:id="rId4"/>
              </a:rPr>
              <a:t>://theailearner.com/2018/11/10/denoising-autoencoders/</a:t>
            </a:r>
            <a:endParaRPr lang="ko-KR" altLang="ko-KR" sz="1400" dirty="0" smtClean="0">
              <a:solidFill>
                <a:schemeClr val="accent5"/>
              </a:solidFill>
            </a:endParaRPr>
          </a:p>
          <a:p>
            <a:r>
              <a:rPr lang="ko-KR" altLang="en-US" sz="1400" dirty="0" err="1" smtClean="0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삼성전자 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인페인팅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en-US" altLang="ko-KR" sz="1400" u="sng" dirty="0" smtClean="0">
                <a:solidFill>
                  <a:schemeClr val="accent5"/>
                </a:solidFill>
                <a:hlinkClick r:id="rId5"/>
              </a:rPr>
              <a:t>https</a:t>
            </a:r>
            <a:r>
              <a:rPr lang="en-US" altLang="ko-KR" sz="1400" u="sng" dirty="0">
                <a:solidFill>
                  <a:schemeClr val="accent5"/>
                </a:solidFill>
                <a:hlinkClick r:id="rId5"/>
              </a:rPr>
              <a:t>://www.youtube.com/watch?v=OCGhNmhTSVc</a:t>
            </a:r>
            <a:endParaRPr lang="en-US" altLang="ko-KR" sz="1400" u="sng" dirty="0">
              <a:solidFill>
                <a:schemeClr val="accent5"/>
              </a:solidFill>
            </a:endParaRPr>
          </a:p>
          <a:p>
            <a:r>
              <a:rPr lang="ko-KR" altLang="en-US" sz="1400" dirty="0" err="1" smtClean="0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약한 </a:t>
            </a:r>
            <a:r>
              <a:rPr lang="ko-KR" altLang="en-US" sz="14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지도학습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en-US" altLang="ko-KR" sz="1400" u="sng" dirty="0" smtClean="0">
                <a:solidFill>
                  <a:schemeClr val="accent5"/>
                </a:solidFill>
                <a:hlinkClick r:id="rId6"/>
              </a:rPr>
              <a:t>https://patents.google.com/patent/KR101908680B1/ko</a:t>
            </a:r>
            <a:endParaRPr lang="en-US" altLang="ko-KR" sz="1400" u="sng" dirty="0" smtClean="0">
              <a:solidFill>
                <a:schemeClr val="accent5"/>
              </a:solidFill>
            </a:endParaRPr>
          </a:p>
          <a:p>
            <a:r>
              <a:rPr lang="ko-KR" altLang="en-US" sz="1400" dirty="0" err="1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자기 </a:t>
            </a:r>
            <a:r>
              <a:rPr lang="ko-KR" altLang="en-US" sz="14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지도학습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en-US" altLang="ko-KR" sz="1400" u="sng" dirty="0">
                <a:solidFill>
                  <a:schemeClr val="accent5"/>
                </a:solidFill>
                <a:hlinkClick r:id="rId7"/>
              </a:rPr>
              <a:t>https://</a:t>
            </a:r>
            <a:r>
              <a:rPr lang="en-US" altLang="ko-KR" sz="1400" u="sng" dirty="0" smtClean="0">
                <a:solidFill>
                  <a:schemeClr val="accent5"/>
                </a:solidFill>
                <a:hlinkClick r:id="rId7"/>
              </a:rPr>
              <a:t>blog.lgcns.com/2241</a:t>
            </a:r>
            <a:endParaRPr lang="en-US" altLang="ko-KR" sz="1400" u="sng" dirty="0" smtClean="0">
              <a:solidFill>
                <a:schemeClr val="accent5"/>
              </a:solidFill>
            </a:endParaRPr>
          </a:p>
          <a:p>
            <a:r>
              <a:rPr lang="ko-KR" altLang="en-US" sz="1400" dirty="0" err="1" smtClean="0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논문 페이퍼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en-US" altLang="ko-KR" sz="1400" u="sng" dirty="0" smtClean="0">
                <a:solidFill>
                  <a:schemeClr val="accent5"/>
                </a:solidFill>
                <a:hlinkClick r:id="rId8"/>
              </a:rPr>
              <a:t>https://arxiv.org/pdf/1604.07379.pdf</a:t>
            </a:r>
            <a:endParaRPr lang="en-US" altLang="ko-KR" sz="1400" u="sng" dirty="0" smtClean="0">
              <a:solidFill>
                <a:schemeClr val="accent5"/>
              </a:solidFill>
            </a:endParaRPr>
          </a:p>
          <a:p>
            <a:r>
              <a:rPr lang="ko-KR" altLang="en-US" sz="1400" dirty="0" err="1"/>
              <a:t>ㆍ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참고 도서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 </a:t>
            </a:r>
            <a:r>
              <a:rPr lang="ko-KR" altLang="en-US" sz="1400" u="sng" dirty="0" err="1" smtClean="0">
                <a:solidFill>
                  <a:schemeClr val="accent5"/>
                </a:solidFill>
                <a:ea typeface="조선일보명조" panose="02030304000000000000"/>
              </a:rPr>
              <a:t>딥러닝</a:t>
            </a:r>
            <a:r>
              <a:rPr lang="ko-KR" altLang="en-US" sz="1400" u="sng" dirty="0" smtClean="0">
                <a:solidFill>
                  <a:schemeClr val="accent5"/>
                </a:solidFill>
                <a:ea typeface="조선일보명조" panose="02030304000000000000"/>
              </a:rPr>
              <a:t> </a:t>
            </a:r>
            <a:r>
              <a:rPr lang="en-US" altLang="ko-KR" sz="1400" u="sng" dirty="0" smtClean="0">
                <a:solidFill>
                  <a:schemeClr val="accent5"/>
                </a:solidFill>
                <a:ea typeface="조선일보명조" panose="02030304000000000000"/>
              </a:rPr>
              <a:t>EXPRESS - </a:t>
            </a:r>
            <a:r>
              <a:rPr lang="ko-KR" altLang="en-US" sz="1400" u="sng" dirty="0" err="1" smtClean="0">
                <a:solidFill>
                  <a:schemeClr val="accent5"/>
                </a:solidFill>
                <a:ea typeface="조선일보명조" panose="02030304000000000000"/>
              </a:rPr>
              <a:t>천인국</a:t>
            </a:r>
            <a:endParaRPr lang="ko-KR" altLang="ko-KR" sz="1400" dirty="0" smtClean="0">
              <a:solidFill>
                <a:schemeClr val="accent5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33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74601" y="3307080"/>
            <a:ext cx="289374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344" y="2856468"/>
            <a:ext cx="317426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CVMI LAB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2021/09/26&gt;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3282" y="1597699"/>
            <a:ext cx="131638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3200" b="1" spc="3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목  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661" y="2393088"/>
            <a:ext cx="149111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논문 소개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159828" y="2200420"/>
            <a:ext cx="1123294" cy="0"/>
          </a:xfrm>
          <a:prstGeom prst="line">
            <a:avLst/>
          </a:prstGeom>
          <a:ln w="9525"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313084" y="2943619"/>
            <a:ext cx="279756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기존 방식과의 차이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2BA4F78-5472-493A-8B06-05E123CFB6D5}"/>
              </a:ext>
            </a:extLst>
          </p:cNvPr>
          <p:cNvSpPr/>
          <p:nvPr/>
        </p:nvSpPr>
        <p:spPr>
          <a:xfrm>
            <a:off x="5975918" y="3465576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관련 연구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79387C4-EC4F-4C4A-A6D4-EAE9308AF77C}"/>
              </a:ext>
            </a:extLst>
          </p:cNvPr>
          <p:cNvSpPr/>
          <p:nvPr/>
        </p:nvSpPr>
        <p:spPr>
          <a:xfrm>
            <a:off x="6157866" y="401610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마무리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논문 소개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컨텍스트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인코더 기술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인페인팅을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통한 특징 학습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(Context Encoders: Feature Learning by </a:t>
            </a:r>
            <a:r>
              <a:rPr lang="en-US" altLang="ko-KR" sz="2000" dirty="0" err="1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Inpainting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캘리포니아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대학교 버클리 캠퍼스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(UC Berkeley University of California)</a:t>
            </a:r>
            <a:endParaRPr lang="en-US" altLang="ko-KR" sz="1600" dirty="0"/>
          </a:p>
          <a:p>
            <a:r>
              <a:rPr lang="en-US" altLang="ko-KR" sz="1600" dirty="0"/>
              <a:t>    </a:t>
            </a:r>
            <a:r>
              <a:rPr lang="en-US" altLang="ko-KR" sz="1600" dirty="0" smtClean="0"/>
              <a:t>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다섯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명의 연구원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(Deepak Pathak, Philipp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Krahenbuhi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Jeff Donahue, Trevor Darrell, Alexei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A.Efros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0926"/>
          <a:stretch/>
        </p:blipFill>
        <p:spPr>
          <a:xfrm>
            <a:off x="877023" y="3209544"/>
            <a:ext cx="3293743" cy="37894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549" y="3289705"/>
            <a:ext cx="2114845" cy="600159"/>
          </a:xfrm>
          <a:prstGeom prst="rect">
            <a:avLst/>
          </a:prstGeom>
        </p:spPr>
      </p:pic>
      <p:pic>
        <p:nvPicPr>
          <p:cNvPr id="1026" name="Picture 2" descr="대학원입시분석 - 솔로몬에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49" y="4023360"/>
            <a:ext cx="2218185" cy="22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77023" y="6774839"/>
            <a:ext cx="3019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ko-KR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arxiv.org/pdf/1604.07379.pdf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406" y="867292"/>
            <a:ext cx="92362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논문 소개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Image 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Inpainting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이란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?</a:t>
            </a:r>
          </a:p>
          <a:p>
            <a:endParaRPr lang="en-US" altLang="ko-KR" dirty="0"/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영상에서 누락된 부분을 복원하거나 영상 내의 불필요한 부분을 지운 후 자연스럽게 채우는 기법</a:t>
            </a:r>
            <a:endParaRPr lang="en-US" altLang="ko-KR" sz="16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6" y="3178302"/>
            <a:ext cx="5359186" cy="22145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456" y="3178303"/>
            <a:ext cx="2923710" cy="2214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116" y="3178302"/>
            <a:ext cx="3063102" cy="221458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20406" y="5503416"/>
            <a:ext cx="3019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ko-KR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arxiv.org/pdf/1604.07379.pdf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24071" y="5811066"/>
            <a:ext cx="4107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400" dirty="0"/>
              <a:t>https://</a:t>
            </a:r>
            <a:r>
              <a:rPr lang="ko-KR" altLang="en-US" sz="1400" dirty="0" smtClean="0"/>
              <a:t>www.youtube.com/watch?v=OCGhNmhTSVc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24071" y="5503416"/>
            <a:ext cx="2059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Samsung Korea </a:t>
            </a:r>
            <a:r>
              <a:rPr lang="ko-KR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삼성전자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8" name="TextBox 17"/>
          <p:cNvSpPr txBox="1"/>
          <p:nvPr/>
        </p:nvSpPr>
        <p:spPr>
          <a:xfrm>
            <a:off x="520406" y="867292"/>
            <a:ext cx="92362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논문 소개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CE(Context Encoder)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이란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?</a:t>
            </a:r>
          </a:p>
          <a:p>
            <a:endParaRPr lang="en-US" altLang="ko-KR" dirty="0"/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상황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(Context)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기반 픽셀 예측을 이용한 이미지 학습 알고리즘으로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Inpainting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목적으로 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  <a:endParaRPr lang="en-US" altLang="ko-KR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62789" y="4976788"/>
            <a:ext cx="33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사라진 부분을 그럴듯하게 예측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098" y="3326599"/>
            <a:ext cx="268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전체 이미지에 대한 이해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1" name="직선 연결선 20"/>
          <p:cNvCxnSpPr>
            <a:stCxn id="20" idx="3"/>
          </p:cNvCxnSpPr>
          <p:nvPr/>
        </p:nvCxnSpPr>
        <p:spPr>
          <a:xfrm>
            <a:off x="6823434" y="3511265"/>
            <a:ext cx="1157267" cy="683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endCxn id="19" idx="3"/>
          </p:cNvCxnSpPr>
          <p:nvPr/>
        </p:nvCxnSpPr>
        <p:spPr>
          <a:xfrm flipH="1">
            <a:off x="7236925" y="4195020"/>
            <a:ext cx="743776" cy="96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38" y="2763189"/>
            <a:ext cx="2811229" cy="277789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62" y="2763189"/>
            <a:ext cx="2811229" cy="2800118"/>
          </a:xfrm>
          <a:prstGeom prst="rect">
            <a:avLst/>
          </a:prstGeom>
        </p:spPr>
      </p:pic>
      <p:cxnSp>
        <p:nvCxnSpPr>
          <p:cNvPr id="25" name="직선 화살표 연결선 24"/>
          <p:cNvCxnSpPr/>
          <p:nvPr/>
        </p:nvCxnSpPr>
        <p:spPr>
          <a:xfrm flipH="1" flipV="1">
            <a:off x="2476435" y="4683878"/>
            <a:ext cx="1447800" cy="422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3152669" y="3537396"/>
            <a:ext cx="964692" cy="293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46662" y="5856217"/>
            <a:ext cx="90276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컨텍스트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인코더는 오토 인코더와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유사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dirty="0"/>
          </a:p>
          <a:p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인코더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영상의 상황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(Context)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소형의 잠재 표현으로 재구성함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디코더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누락된 영상의 컨텐츠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흰 부분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생성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2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6" y="867292"/>
            <a:ext cx="9236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기존 방식과의 차이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Autoencoder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입력과 동일한 출력을 만드는 것을 목적으로 하는 신경망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이미지를 더 낮은 차원으로 인코딩하고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다시 원래의 이미지로 디코딩함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3" name="그림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/>
          <a:stretch/>
        </p:blipFill>
        <p:spPr bwMode="auto">
          <a:xfrm>
            <a:off x="622458" y="2855522"/>
            <a:ext cx="5549741" cy="1643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20406" y="4621302"/>
            <a:ext cx="122537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Denoising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Autoencoder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입력할 이미지에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noise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주고 네트워크 내에서 그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noise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해결하는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원상태로 만드는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방식으로 특징을 파악하는 시스템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5" name="그림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57" y="5549906"/>
            <a:ext cx="5549741" cy="14294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6" y="867292"/>
            <a:ext cx="11129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기존 방식과의 차이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Autoencoder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나타나는 문제는 </a:t>
            </a:r>
            <a:r>
              <a:rPr lang="en-US" altLang="ko-KR" sz="20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reconstruction loss</a:t>
            </a:r>
            <a:r>
              <a:rPr lang="ko-KR" altLang="en-US" sz="20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와 </a:t>
            </a:r>
            <a:r>
              <a:rPr lang="en-US" altLang="ko-KR" sz="20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adversarial loss</a:t>
            </a:r>
            <a:r>
              <a:rPr lang="ko-KR" altLang="en-US" sz="20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를 최소화함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으로써 제거</a:t>
            </a:r>
            <a:endParaRPr lang="en-US" altLang="ko-KR" sz="1000" dirty="0" smtClean="0"/>
          </a:p>
          <a:p>
            <a:endParaRPr lang="en-US" altLang="ko-KR" sz="1400" dirty="0" smtClean="0"/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reconstruction loss: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누락된 영역의 전체 구조를 주변 상황과 관련해서 포착하는데 쓰임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(L2)</a:t>
            </a:r>
          </a:p>
          <a:p>
            <a:endParaRPr lang="en-US" altLang="ko-KR" sz="4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adversarial loss: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누락된 부분을 채우고 일관성을 유지시키는 여러 방법 중 특정 기법을 선택하는 것과 관련이 있음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6" name="그림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2895" y="3124936"/>
            <a:ext cx="5609876" cy="32965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9" name="TextBox 8"/>
          <p:cNvSpPr txBox="1"/>
          <p:nvPr/>
        </p:nvSpPr>
        <p:spPr>
          <a:xfrm>
            <a:off x="520406" y="867292"/>
            <a:ext cx="111290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기존 방식과의 차이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CE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평가는 독립적으로 실시함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2000" dirty="0" smtClean="0"/>
          </a:p>
          <a:p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인코더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영상의 상황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(Context)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소형의 잠재 표현으로 재구성함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</a:t>
            </a:r>
            <a:r>
              <a:rPr lang="ko-KR" altLang="en-US" sz="16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디코더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누락된 영상의 컨텐츠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흰 부분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생성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err="1" smtClean="0"/>
              <a:t>ㆍ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인코더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이미지 패치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잘게 자른 이미지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컨텍스트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상황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인코딩하면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resulting feature(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결과로 얻은 특징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얻는데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와 인접한 컨텍스트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상황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검색하면 원래의 패치와 의미적으로 유사한 패치가 생성된다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이러한 작업이 곧 이미지 이해이기 때문에 이 이해도에 대해서 평가한다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err="1" smtClean="0"/>
              <a:t>ㆍ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디코더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   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누락된 영역을 채울 수 있다는 것을 보여준다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큰 누락 영역에 대해서 합리적인 결과를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제공할 수 있는지 평가한다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4" name="TextBox 3"/>
          <p:cNvSpPr txBox="1"/>
          <p:nvPr/>
        </p:nvSpPr>
        <p:spPr>
          <a:xfrm>
            <a:off x="520406" y="867292"/>
            <a:ext cx="1112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관련 연구</a:t>
            </a:r>
            <a:endParaRPr lang="en-US" altLang="ko-KR" sz="2800" b="1" spc="300" dirty="0" smtClean="0">
              <a:latin typeface="조선일보명조" panose="02030304000000000000" pitchFamily="18" charset="-127"/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비지도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학습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unsupervised learning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)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정답이 주어지지 않는 학습 전략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출력 값에 대한 정보없이 학습을 진행하는 것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8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군집화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데이터 스케일링</a:t>
            </a:r>
            <a:r>
              <a:rPr lang="en-US" altLang="ko-KR" sz="16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오토 인코더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심층 비지도 학습에서 연구됨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en-US" altLang="ko-KR" sz="16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6" y="3198343"/>
            <a:ext cx="5953956" cy="21720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362" y="2997813"/>
            <a:ext cx="6068272" cy="3391373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>
          <a:blip r:embed="rId5"/>
          <a:stretch>
            <a:fillRect/>
          </a:stretch>
        </p:blipFill>
        <p:spPr>
          <a:xfrm>
            <a:off x="805337" y="5476754"/>
            <a:ext cx="5549741" cy="14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459</TotalTime>
  <Words>738</Words>
  <Application>Microsoft Office PowerPoint</Application>
  <PresentationFormat>사용자 지정</PresentationFormat>
  <Paragraphs>131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24</cp:revision>
  <dcterms:created xsi:type="dcterms:W3CDTF">2021-09-26T02:36:25Z</dcterms:created>
  <dcterms:modified xsi:type="dcterms:W3CDTF">2021-09-29T04:27:33Z</dcterms:modified>
</cp:coreProperties>
</file>